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58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01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46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58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59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29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80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91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ABEB-5743-45C3-8CB7-E4B6B0011B8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201691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95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74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4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1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17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3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16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9C22-B595-4119-BBF0-7B2C7F972F0D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74F8DD-C882-4480-AE1F-74CEDBEC36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703389" y="476250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Sap ve Dal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847851" y="9794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9220" name="Picture 6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196975"/>
            <a:ext cx="23923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7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196975"/>
            <a:ext cx="3030537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596188" y="1147763"/>
            <a:ext cx="2857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Pancar bitkisi ikinci gelişme yılında, haziran-temmuz aylarında baş kısmında bulunan gözlerden bir veya birkaç adet sürgün çıkararak sapı oluşturur. Sap boyu 1-2 m arasında değişir. Saplar gevşek dokulu, hafif köşeli ve içi kısmen boştur. Sap kalınlığı 1-2 cm kadardır. Sap üzerinde dallar oluşur.</a:t>
            </a:r>
          </a:p>
        </p:txBody>
      </p:sp>
    </p:spTree>
    <p:extLst>
      <p:ext uri="{BB962C8B-B14F-4D97-AF65-F5344CB8AC3E}">
        <p14:creationId xmlns:p14="http://schemas.microsoft.com/office/powerpoint/2010/main" val="6077404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703389" y="476250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Sap (Gövde)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847851" y="9794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2532" name="Picture 6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1196975"/>
            <a:ext cx="2787650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8" descr="Şeker Pancarı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4" y="1196975"/>
            <a:ext cx="3976687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8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703389" y="476250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Sap (Gövde)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847851" y="9794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3556" name="Picture 6" descr="Şeker Pancar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060575"/>
            <a:ext cx="3163887" cy="316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7" descr="Şeker Pancarı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60575"/>
            <a:ext cx="4667250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703389" y="476250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Çiçek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847851" y="9794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244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125539"/>
            <a:ext cx="25622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2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1125539"/>
            <a:ext cx="2782887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6" descr="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9" y="3165476"/>
            <a:ext cx="2522537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7" descr="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9" y="1125539"/>
            <a:ext cx="2522537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52625" y="5191126"/>
            <a:ext cx="83581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İkinci yıl temmuz-ağustos aylarında sap ve dallar üzerinde çiçekler oluşur. Ana ve yan dallardaki yaprak koltuklarında poligerm (çok embriyolu) çeşitlerde 2-5, monogerm (tek embriyolu) çeşitlerde ise bir adet çiçeğin bir yumak şeklinde meydana geldiği görülür. Çiçeklerin koltuklarınında bulunduğu yapraklara brakte yaprağı denir.</a:t>
            </a:r>
          </a:p>
        </p:txBody>
      </p:sp>
    </p:spTree>
    <p:extLst>
      <p:ext uri="{BB962C8B-B14F-4D97-AF65-F5344CB8AC3E}">
        <p14:creationId xmlns:p14="http://schemas.microsoft.com/office/powerpoint/2010/main" val="18762205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703389" y="476250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Çiçek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847851" y="9794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5604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125539"/>
            <a:ext cx="25622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12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1125539"/>
            <a:ext cx="2782887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16" descr="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9" y="3165476"/>
            <a:ext cx="2522537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17" descr="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9" y="1125539"/>
            <a:ext cx="2522537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52625" y="5191126"/>
            <a:ext cx="83581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Çiçek yapısı beşlidir. Çanak ve taç yapraklar birleşerek beşli bir perigon yaprağı meydana gelmiştir. Perigon yaprağının rengi açık yeşildir. 5 adet erkek organ ve 1 adet dişi organ bulunur. Pancar yabancı döllenen bir bitkidir. Bunun nedeni erkek ve dişi organların farklı zamanlarda olgunlaşmasıdır. Yani pancarda protoandri ve protogeni hakimdir.</a:t>
            </a:r>
          </a:p>
        </p:txBody>
      </p:sp>
    </p:spTree>
    <p:extLst>
      <p:ext uri="{BB962C8B-B14F-4D97-AF65-F5344CB8AC3E}">
        <p14:creationId xmlns:p14="http://schemas.microsoft.com/office/powerpoint/2010/main" val="39602742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703389" y="476250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Meyve ve Tohum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847851" y="9794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1268" name="Picture 16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571626"/>
            <a:ext cx="34290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7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571625"/>
            <a:ext cx="2665412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24064" y="4386263"/>
            <a:ext cx="8358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Pancar çiçekleri döllendikten sonra meyveler oluşur. Pancar tohum topaklarına glomerul denir. Pancar tohumları sert kabukludur. Renkleri kahverengi, 1000 tane ağırlıkları 25 g’dır.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Makinalı tarım yapılan yerlerde monogerm tohum kullanılır. Monogerm tohum genetik olarak veya poligerm tohumların mekanik yöntemlerle parçalanmasıyla elde edilir.</a:t>
            </a:r>
          </a:p>
        </p:txBody>
      </p:sp>
    </p:spTree>
    <p:extLst>
      <p:ext uri="{BB962C8B-B14F-4D97-AF65-F5344CB8AC3E}">
        <p14:creationId xmlns:p14="http://schemas.microsoft.com/office/powerpoint/2010/main" val="37380578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75" name="Group 31"/>
          <p:cNvGraphicFramePr>
            <a:graphicFrameLocks noGrp="1"/>
          </p:cNvGraphicFramePr>
          <p:nvPr>
            <p:ph/>
          </p:nvPr>
        </p:nvGraphicFramePr>
        <p:xfrm>
          <a:off x="2259013" y="1270001"/>
          <a:ext cx="7581900" cy="2030413"/>
        </p:xfrm>
        <a:graphic>
          <a:graphicData uri="http://schemas.openxmlformats.org/drawingml/2006/table">
            <a:tbl>
              <a:tblPr/>
              <a:tblGrid>
                <a:gridCol w="2520950"/>
                <a:gridCol w="2468562"/>
                <a:gridCol w="2592388"/>
              </a:tblGrid>
              <a:tr h="3292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Özellik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Şeker Pancarı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Hayvan Pancarı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011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Şeker oranı (%)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Kök verimi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Yaprak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Kök gövdesinin boyun kısmı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Yaprak ve çiçek sayısı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Şeker halkası sayısı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 rengi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Yüksek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Düşük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Koyu yeşil, yüzeyi dalgalı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Toprak altında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Fazla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8-12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Beyaz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Düşük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Yüksek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Mavimsi yeşil, yüzeyi düz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Toprak üstünde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Az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5-6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Grimsi beyaz, sarı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64" name="Line 28"/>
          <p:cNvSpPr>
            <a:spLocks noChangeShapeType="1"/>
          </p:cNvSpPr>
          <p:nvPr/>
        </p:nvSpPr>
        <p:spPr bwMode="auto">
          <a:xfrm>
            <a:off x="1847851" y="90963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1774825" y="260351"/>
            <a:ext cx="87137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Şeker Pancarı ve Hayvan Pancarı Arasındaki Farklar</a:t>
            </a:r>
            <a:endParaRPr lang="en-US" sz="2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4176" name="Picture 32" descr="Şeker Pancarı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500438"/>
            <a:ext cx="2871788" cy="2189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77" name="Picture 33" descr="Şeker Pancarı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505200"/>
            <a:ext cx="2389188" cy="288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78" name="Picture 34" descr="Şeker Pancarı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95676"/>
            <a:ext cx="2401888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2166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703389" y="476250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Pancar Tohumluğu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847851" y="9794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8676" name="Picture 7" descr="Şeker Pancarı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365251"/>
            <a:ext cx="2679700" cy="449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10126" y="1341439"/>
            <a:ext cx="55721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 b="1">
                <a:solidFill>
                  <a:srgbClr val="FF3300"/>
                </a:solidFill>
                <a:latin typeface="Comic Sans MS" panose="030F0702030302020204" pitchFamily="66" charset="0"/>
              </a:rPr>
              <a:t>Monogerm Tohumluğun Faydaları</a:t>
            </a:r>
            <a:endParaRPr lang="tr-TR" altLang="tr-TR" sz="180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Font typeface="Wingdings 3" panose="05040102010807070707" pitchFamily="18" charset="2"/>
              <a:buChar char="u"/>
            </a:pPr>
            <a:r>
              <a:rPr lang="tr-TR" altLang="tr-TR" sz="1800">
                <a:latin typeface="Comic Sans MS" panose="030F0702030302020204" pitchFamily="66" charset="0"/>
              </a:rPr>
              <a:t>Poligermlerde seyreltme sırasında görülen zarar monogermlerde ortaya çıkmaz.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Font typeface="Wingdings 3" panose="05040102010807070707" pitchFamily="18" charset="2"/>
              <a:buChar char="u"/>
            </a:pPr>
            <a:r>
              <a:rPr lang="tr-TR" altLang="tr-TR" sz="1800">
                <a:latin typeface="Comic Sans MS" panose="030F0702030302020204" pitchFamily="66" charset="0"/>
              </a:rPr>
              <a:t>Monogerm tohum kullanıldığında, seyreltme yapılmadığından işçilikten tasarruf sağlanır.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Font typeface="Wingdings 3" panose="05040102010807070707" pitchFamily="18" charset="2"/>
              <a:buChar char="u"/>
            </a:pPr>
            <a:r>
              <a:rPr lang="tr-TR" altLang="tr-TR" sz="1800">
                <a:latin typeface="Comic Sans MS" panose="030F0702030302020204" pitchFamily="66" charset="0"/>
              </a:rPr>
              <a:t>Monogerm tohumlukta sapa (tohuma) kalkma tehlikesi yoktur.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81564" y="4005264"/>
            <a:ext cx="55006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 b="1">
                <a:solidFill>
                  <a:srgbClr val="FF3300"/>
                </a:solidFill>
                <a:latin typeface="Comic Sans MS" panose="030F0702030302020204" pitchFamily="66" charset="0"/>
              </a:rPr>
              <a:t>Monogerm Tohumluğun Sakıncaları</a:t>
            </a:r>
            <a:endParaRPr lang="tr-TR" altLang="tr-TR" sz="180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Font typeface="Wingdings 3" panose="05040102010807070707" pitchFamily="18" charset="2"/>
              <a:buChar char="u"/>
            </a:pPr>
            <a:r>
              <a:rPr lang="tr-TR" altLang="tr-TR" sz="1800">
                <a:latin typeface="Comic Sans MS" panose="030F0702030302020204" pitchFamily="66" charset="0"/>
              </a:rPr>
              <a:t>Uygun olmayan çevre şartlarında çimlenme yeteneği düşüktür.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Font typeface="Wingdings 3" panose="05040102010807070707" pitchFamily="18" charset="2"/>
              <a:buChar char="u"/>
            </a:pPr>
            <a:r>
              <a:rPr lang="tr-TR" altLang="tr-TR" sz="1800">
                <a:latin typeface="Comic Sans MS" panose="030F0702030302020204" pitchFamily="66" charset="0"/>
              </a:rPr>
              <a:t>Hastalık ve zararlılardan daha çok etkilenir.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Font typeface="Wingdings 3" panose="05040102010807070707" pitchFamily="18" charset="2"/>
              <a:buChar char="u"/>
            </a:pPr>
            <a:r>
              <a:rPr lang="tr-TR" altLang="tr-TR" sz="1800">
                <a:latin typeface="Comic Sans MS" panose="030F0702030302020204" pitchFamily="66" charset="0"/>
              </a:rPr>
              <a:t>Teknik monogermlerde embriyoların zarar görme riski vardır.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Clr>
                <a:srgbClr val="FF3300"/>
              </a:buClr>
              <a:buFont typeface="Wingdings 3" panose="05040102010807070707" pitchFamily="18" charset="2"/>
              <a:buChar char="u"/>
            </a:pPr>
            <a:r>
              <a:rPr lang="tr-TR" altLang="tr-TR" sz="1800">
                <a:latin typeface="Comic Sans MS" panose="030F0702030302020204" pitchFamily="66" charset="0"/>
              </a:rPr>
              <a:t>Yabancı otlardan daha fazla etkilenir. </a:t>
            </a:r>
          </a:p>
        </p:txBody>
      </p:sp>
    </p:spTree>
    <p:extLst>
      <p:ext uri="{BB962C8B-B14F-4D97-AF65-F5344CB8AC3E}">
        <p14:creationId xmlns:p14="http://schemas.microsoft.com/office/powerpoint/2010/main" val="57802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344</Words>
  <Application>Microsoft Office PowerPoint</Application>
  <PresentationFormat>Geniş ekran</PresentationFormat>
  <Paragraphs>46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Arial</vt:lpstr>
      <vt:lpstr>Century Gothic</vt:lpstr>
      <vt:lpstr>Comic Sans MS</vt:lpstr>
      <vt:lpstr>Tahoma</vt:lpstr>
      <vt:lpstr>Times New Roman</vt:lpstr>
      <vt:lpstr>Verdana</vt:lpstr>
      <vt:lpstr>Wingdings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2018-03-28T09:20:14Z</dcterms:created>
  <dcterms:modified xsi:type="dcterms:W3CDTF">2018-03-28T09:20:27Z</dcterms:modified>
</cp:coreProperties>
</file>