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8" d="100"/>
          <a:sy n="98" d="100"/>
        </p:scale>
        <p:origin x="-190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5F3D2E3E-9308-7744-9D6A-DC43E9CA8CB3}" type="datetimeFigureOut">
              <a:rPr lang="en-US" smtClean="0"/>
              <a:t>24.03.19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461C7-BF27-4A4F-89E9-1AC50F384716}" type="slidenum">
              <a:rPr lang="en-US" smtClean="0"/>
              <a:t>‹#›</a:t>
            </a:fld>
            <a:endParaRPr lang="en-US"/>
          </a:p>
        </p:txBody>
      </p:sp>
    </p:spTree>
    <p:extLst>
      <p:ext uri="{BB962C8B-B14F-4D97-AF65-F5344CB8AC3E}">
        <p14:creationId xmlns:p14="http://schemas.microsoft.com/office/powerpoint/2010/main" val="242798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5F3D2E3E-9308-7744-9D6A-DC43E9CA8CB3}" type="datetimeFigureOut">
              <a:rPr lang="en-US" smtClean="0"/>
              <a:t>24.03.19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461C7-BF27-4A4F-89E9-1AC50F384716}" type="slidenum">
              <a:rPr lang="en-US" smtClean="0"/>
              <a:t>‹#›</a:t>
            </a:fld>
            <a:endParaRPr lang="en-US"/>
          </a:p>
        </p:txBody>
      </p:sp>
    </p:spTree>
    <p:extLst>
      <p:ext uri="{BB962C8B-B14F-4D97-AF65-F5344CB8AC3E}">
        <p14:creationId xmlns:p14="http://schemas.microsoft.com/office/powerpoint/2010/main" val="882311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5F3D2E3E-9308-7744-9D6A-DC43E9CA8CB3}" type="datetimeFigureOut">
              <a:rPr lang="en-US" smtClean="0"/>
              <a:t>24.03.19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461C7-BF27-4A4F-89E9-1AC50F384716}" type="slidenum">
              <a:rPr lang="en-US" smtClean="0"/>
              <a:t>‹#›</a:t>
            </a:fld>
            <a:endParaRPr lang="en-US"/>
          </a:p>
        </p:txBody>
      </p:sp>
    </p:spTree>
    <p:extLst>
      <p:ext uri="{BB962C8B-B14F-4D97-AF65-F5344CB8AC3E}">
        <p14:creationId xmlns:p14="http://schemas.microsoft.com/office/powerpoint/2010/main" val="1249698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5F3D2E3E-9308-7744-9D6A-DC43E9CA8CB3}" type="datetimeFigureOut">
              <a:rPr lang="en-US" smtClean="0"/>
              <a:t>24.03.19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461C7-BF27-4A4F-89E9-1AC50F384716}" type="slidenum">
              <a:rPr lang="en-US" smtClean="0"/>
              <a:t>‹#›</a:t>
            </a:fld>
            <a:endParaRPr lang="en-US"/>
          </a:p>
        </p:txBody>
      </p:sp>
    </p:spTree>
    <p:extLst>
      <p:ext uri="{BB962C8B-B14F-4D97-AF65-F5344CB8AC3E}">
        <p14:creationId xmlns:p14="http://schemas.microsoft.com/office/powerpoint/2010/main" val="4107912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5F3D2E3E-9308-7744-9D6A-DC43E9CA8CB3}" type="datetimeFigureOut">
              <a:rPr lang="en-US" smtClean="0"/>
              <a:t>24.03.19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461C7-BF27-4A4F-89E9-1AC50F384716}" type="slidenum">
              <a:rPr lang="en-US" smtClean="0"/>
              <a:t>‹#›</a:t>
            </a:fld>
            <a:endParaRPr lang="en-US"/>
          </a:p>
        </p:txBody>
      </p:sp>
    </p:spTree>
    <p:extLst>
      <p:ext uri="{BB962C8B-B14F-4D97-AF65-F5344CB8AC3E}">
        <p14:creationId xmlns:p14="http://schemas.microsoft.com/office/powerpoint/2010/main" val="2153991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5F3D2E3E-9308-7744-9D6A-DC43E9CA8CB3}" type="datetimeFigureOut">
              <a:rPr lang="en-US" smtClean="0"/>
              <a:t>24.03.19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461C7-BF27-4A4F-89E9-1AC50F384716}" type="slidenum">
              <a:rPr lang="en-US" smtClean="0"/>
              <a:t>‹#›</a:t>
            </a:fld>
            <a:endParaRPr lang="en-US"/>
          </a:p>
        </p:txBody>
      </p:sp>
    </p:spTree>
    <p:extLst>
      <p:ext uri="{BB962C8B-B14F-4D97-AF65-F5344CB8AC3E}">
        <p14:creationId xmlns:p14="http://schemas.microsoft.com/office/powerpoint/2010/main" val="1309142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5F3D2E3E-9308-7744-9D6A-DC43E9CA8CB3}" type="datetimeFigureOut">
              <a:rPr lang="en-US" smtClean="0"/>
              <a:t>24.03.19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7461C7-BF27-4A4F-89E9-1AC50F384716}" type="slidenum">
              <a:rPr lang="en-US" smtClean="0"/>
              <a:t>‹#›</a:t>
            </a:fld>
            <a:endParaRPr lang="en-US"/>
          </a:p>
        </p:txBody>
      </p:sp>
    </p:spTree>
    <p:extLst>
      <p:ext uri="{BB962C8B-B14F-4D97-AF65-F5344CB8AC3E}">
        <p14:creationId xmlns:p14="http://schemas.microsoft.com/office/powerpoint/2010/main" val="2126156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5F3D2E3E-9308-7744-9D6A-DC43E9CA8CB3}" type="datetimeFigureOut">
              <a:rPr lang="en-US" smtClean="0"/>
              <a:t>24.03.19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7461C7-BF27-4A4F-89E9-1AC50F384716}" type="slidenum">
              <a:rPr lang="en-US" smtClean="0"/>
              <a:t>‹#›</a:t>
            </a:fld>
            <a:endParaRPr lang="en-US"/>
          </a:p>
        </p:txBody>
      </p:sp>
    </p:spTree>
    <p:extLst>
      <p:ext uri="{BB962C8B-B14F-4D97-AF65-F5344CB8AC3E}">
        <p14:creationId xmlns:p14="http://schemas.microsoft.com/office/powerpoint/2010/main" val="3568088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3D2E3E-9308-7744-9D6A-DC43E9CA8CB3}" type="datetimeFigureOut">
              <a:rPr lang="en-US" smtClean="0"/>
              <a:t>24.03.19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7461C7-BF27-4A4F-89E9-1AC50F384716}" type="slidenum">
              <a:rPr lang="en-US" smtClean="0"/>
              <a:t>‹#›</a:t>
            </a:fld>
            <a:endParaRPr lang="en-US"/>
          </a:p>
        </p:txBody>
      </p:sp>
    </p:spTree>
    <p:extLst>
      <p:ext uri="{BB962C8B-B14F-4D97-AF65-F5344CB8AC3E}">
        <p14:creationId xmlns:p14="http://schemas.microsoft.com/office/powerpoint/2010/main" val="235384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5F3D2E3E-9308-7744-9D6A-DC43E9CA8CB3}" type="datetimeFigureOut">
              <a:rPr lang="en-US" smtClean="0"/>
              <a:t>24.03.19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461C7-BF27-4A4F-89E9-1AC50F384716}" type="slidenum">
              <a:rPr lang="en-US" smtClean="0"/>
              <a:t>‹#›</a:t>
            </a:fld>
            <a:endParaRPr lang="en-US"/>
          </a:p>
        </p:txBody>
      </p:sp>
    </p:spTree>
    <p:extLst>
      <p:ext uri="{BB962C8B-B14F-4D97-AF65-F5344CB8AC3E}">
        <p14:creationId xmlns:p14="http://schemas.microsoft.com/office/powerpoint/2010/main" val="389847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5F3D2E3E-9308-7744-9D6A-DC43E9CA8CB3}" type="datetimeFigureOut">
              <a:rPr lang="en-US" smtClean="0"/>
              <a:t>24.03.19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461C7-BF27-4A4F-89E9-1AC50F384716}" type="slidenum">
              <a:rPr lang="en-US" smtClean="0"/>
              <a:t>‹#›</a:t>
            </a:fld>
            <a:endParaRPr lang="en-US"/>
          </a:p>
        </p:txBody>
      </p:sp>
    </p:spTree>
    <p:extLst>
      <p:ext uri="{BB962C8B-B14F-4D97-AF65-F5344CB8AC3E}">
        <p14:creationId xmlns:p14="http://schemas.microsoft.com/office/powerpoint/2010/main" val="19195943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D2E3E-9308-7744-9D6A-DC43E9CA8CB3}" type="datetimeFigureOut">
              <a:rPr lang="en-US" smtClean="0"/>
              <a:t>24.03.19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461C7-BF27-4A4F-89E9-1AC50F384716}" type="slidenum">
              <a:rPr lang="en-US" smtClean="0"/>
              <a:t>‹#›</a:t>
            </a:fld>
            <a:endParaRPr lang="en-US"/>
          </a:p>
        </p:txBody>
      </p:sp>
    </p:spTree>
    <p:extLst>
      <p:ext uri="{BB962C8B-B14F-4D97-AF65-F5344CB8AC3E}">
        <p14:creationId xmlns:p14="http://schemas.microsoft.com/office/powerpoint/2010/main" val="267991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tr-TR" smtClean="0"/>
              <a:t>Postmodernizmin tanımı</a:t>
            </a:r>
          </a:p>
        </p:txBody>
      </p:sp>
      <p:sp>
        <p:nvSpPr>
          <p:cNvPr id="19459" name="Rectangle 3"/>
          <p:cNvSpPr>
            <a:spLocks noGrp="1" noChangeArrowheads="1"/>
          </p:cNvSpPr>
          <p:nvPr>
            <p:ph type="body" idx="1"/>
          </p:nvPr>
        </p:nvSpPr>
        <p:spPr/>
        <p:txBody>
          <a:bodyPr/>
          <a:lstStyle/>
          <a:p>
            <a:pPr eaLnBrk="1" hangingPunct="1">
              <a:lnSpc>
                <a:spcPct val="80000"/>
              </a:lnSpc>
              <a:defRPr/>
            </a:pPr>
            <a:r>
              <a:rPr lang="tr-TR" sz="2000" smtClean="0"/>
              <a:t>Çeşitli yazarlar tarafından meta anlatının sonu (Lyotard), geç kapitalizmin mantığı, çok uluslu kapitalizm, medya kapitalizmi (Jameson), üst modernizm (Ague), görecilik (Gellner), radikal modernlik (Giddens), modernizmin sonucu, devamı, sonradan doğmuş hali, inkarı, reddi gibi çeşitli biçimlerde tanımlanan postmodernizm; </a:t>
            </a:r>
          </a:p>
          <a:p>
            <a:pPr eaLnBrk="1" hangingPunct="1">
              <a:lnSpc>
                <a:spcPct val="80000"/>
              </a:lnSpc>
              <a:defRPr/>
            </a:pPr>
            <a:r>
              <a:rPr lang="tr-TR" sz="2000" smtClean="0"/>
              <a:t>Sözlüklerde; kapitalist kültürde ya da daha genel olarak batı dünyasında yirminci yüzyılın son çeyreğinde resim, edebiyat, mimari vb. güzel sanatlar alanlarında ve bu arada da özellikle felsefe ve sosyolojide belirgin hale gelen yaklaşım, modernizm sonrası, modernizm ötesi, aynı paradigmal çerçeveyi ya da uygarlık düzlemini paylaşmakla beraber modernliğe ve onun düşünme tarzı olan modernizme yapılan içsel eleştiri ve alternatif geliştirmeye yönelik çabaların tümü olarak tanımlanmaktadır.</a:t>
            </a:r>
          </a:p>
          <a:p>
            <a:pPr eaLnBrk="1" hangingPunct="1">
              <a:lnSpc>
                <a:spcPct val="80000"/>
              </a:lnSpc>
              <a:defRPr/>
            </a:pPr>
            <a:endParaRPr lang="tr-TR" sz="2000" smtClean="0"/>
          </a:p>
        </p:txBody>
      </p:sp>
    </p:spTree>
    <p:extLst>
      <p:ext uri="{BB962C8B-B14F-4D97-AF65-F5344CB8AC3E}">
        <p14:creationId xmlns:p14="http://schemas.microsoft.com/office/powerpoint/2010/main" val="349453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p:cNvSpPr>
            <a:spLocks noGrp="1" noChangeArrowheads="1"/>
          </p:cNvSpPr>
          <p:nvPr>
            <p:ph type="title"/>
          </p:nvPr>
        </p:nvSpPr>
        <p:spPr/>
        <p:txBody>
          <a:bodyPr>
            <a:normAutofit fontScale="90000"/>
          </a:bodyPr>
          <a:lstStyle/>
          <a:p>
            <a:pPr eaLnBrk="1" hangingPunct="1">
              <a:defRPr/>
            </a:pPr>
            <a:r>
              <a:rPr lang="tr-TR" sz="4000" smtClean="0"/>
              <a:t>Epistemoloji ve metodoloji: </a:t>
            </a:r>
            <a:br>
              <a:rPr lang="tr-TR" sz="4000" smtClean="0"/>
            </a:br>
            <a:r>
              <a:rPr lang="tr-TR" sz="4000" smtClean="0"/>
              <a:t>Postmodern alternatifler</a:t>
            </a:r>
          </a:p>
        </p:txBody>
      </p:sp>
    </p:spTree>
    <p:extLst>
      <p:ext uri="{BB962C8B-B14F-4D97-AF65-F5344CB8AC3E}">
        <p14:creationId xmlns:p14="http://schemas.microsoft.com/office/powerpoint/2010/main" val="3441493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endParaRPr lang="en-US" smtClean="0"/>
          </a:p>
        </p:txBody>
      </p:sp>
      <p:sp>
        <p:nvSpPr>
          <p:cNvPr id="41987" name="Rectangle 3"/>
          <p:cNvSpPr>
            <a:spLocks noGrp="1" noChangeArrowheads="1"/>
          </p:cNvSpPr>
          <p:nvPr>
            <p:ph type="body" idx="1"/>
          </p:nvPr>
        </p:nvSpPr>
        <p:spPr/>
        <p:txBody>
          <a:bodyPr/>
          <a:lstStyle/>
          <a:p>
            <a:pPr eaLnBrk="1" hangingPunct="1">
              <a:lnSpc>
                <a:spcPct val="80000"/>
              </a:lnSpc>
              <a:defRPr/>
            </a:pPr>
            <a:r>
              <a:rPr lang="tr-TR" sz="2800" smtClean="0"/>
              <a:t>Bildiğimiz şeyleri nasıl biliyoruz, nasıl bilgi üretiyoruz ve bilgiyi oluşturan şeyler nelerdir sorularına verilen postmodern yanıtlar, modern toplum biliminin en geleneksel versiyonlarının verdiği yanıtlardan çok farklıdır. Bir kısım postmodernist, bilim, epistemoloji ve metodoloji hakkındaki modern görüşleri tümüyle reddederler. Akla inançları yoktur ve bilgiyi değerlendirmek için kullanılan geleneksel görüşleri tanımazlar. Bir kısmı ise, modern perspektifleri katı bir biçimde reddetmeseler bile esaslı revizyonlar önerirler.</a:t>
            </a:r>
          </a:p>
        </p:txBody>
      </p:sp>
    </p:spTree>
    <p:extLst>
      <p:ext uri="{BB962C8B-B14F-4D97-AF65-F5344CB8AC3E}">
        <p14:creationId xmlns:p14="http://schemas.microsoft.com/office/powerpoint/2010/main" val="2302079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endParaRPr lang="en-US" smtClean="0"/>
          </a:p>
        </p:txBody>
      </p:sp>
      <p:sp>
        <p:nvSpPr>
          <p:cNvPr id="43011" name="Rectangle 3"/>
          <p:cNvSpPr>
            <a:spLocks noGrp="1" noChangeArrowheads="1"/>
          </p:cNvSpPr>
          <p:nvPr>
            <p:ph type="body" idx="1"/>
          </p:nvPr>
        </p:nvSpPr>
        <p:spPr/>
        <p:txBody>
          <a:bodyPr/>
          <a:lstStyle/>
          <a:p>
            <a:pPr eaLnBrk="1" hangingPunct="1">
              <a:lnSpc>
                <a:spcPct val="90000"/>
              </a:lnSpc>
              <a:defRPr/>
            </a:pPr>
            <a:r>
              <a:rPr lang="tr-TR" sz="2800" smtClean="0"/>
              <a:t>Esinini doğa bilimlerinden alan modern toplum bilimi, bağımsız bir gerçeklik olduğunu varsayarak ve teorinin sınanmasını gerekli bularak epistemolojik hipotez ve karşı hipotezler temelinde işlemeyi hedefler.</a:t>
            </a:r>
          </a:p>
          <a:p>
            <a:pPr eaLnBrk="1" hangingPunct="1">
              <a:lnSpc>
                <a:spcPct val="90000"/>
              </a:lnSpc>
              <a:defRPr/>
            </a:pPr>
            <a:r>
              <a:rPr lang="tr-TR" sz="2800" smtClean="0"/>
              <a:t>Post modernistler bunun tersine bilgiyi kişisel, sezgisel ve epistemolojik kaygılar etrafında organize ederler. Çoğunlukla yorumbilgisinden esinlenirler. Bir kısım postmodernist ise, </a:t>
            </a:r>
            <a:r>
              <a:rPr lang="ja-JP" altLang="tr-TR" sz="2800" smtClean="0">
                <a:latin typeface="Arial"/>
              </a:rPr>
              <a:t>“</a:t>
            </a:r>
            <a:r>
              <a:rPr lang="tr-TR" sz="2800" smtClean="0"/>
              <a:t>epistemolojinin imkansızlığı</a:t>
            </a:r>
            <a:r>
              <a:rPr lang="ja-JP" altLang="tr-TR" sz="2800" smtClean="0">
                <a:latin typeface="Arial"/>
              </a:rPr>
              <a:t>”</a:t>
            </a:r>
            <a:r>
              <a:rPr lang="tr-TR" sz="2800" smtClean="0"/>
              <a:t>nı savunarak epistemolojik nihilizm uygularlar.</a:t>
            </a:r>
          </a:p>
        </p:txBody>
      </p:sp>
    </p:spTree>
    <p:extLst>
      <p:ext uri="{BB962C8B-B14F-4D97-AF65-F5344CB8AC3E}">
        <p14:creationId xmlns:p14="http://schemas.microsoft.com/office/powerpoint/2010/main" val="3717743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endParaRPr lang="en-US" smtClean="0"/>
          </a:p>
        </p:txBody>
      </p:sp>
      <p:sp>
        <p:nvSpPr>
          <p:cNvPr id="44035" name="Rectangle 3"/>
          <p:cNvSpPr>
            <a:spLocks noGrp="1" noChangeArrowheads="1"/>
          </p:cNvSpPr>
          <p:nvPr>
            <p:ph type="body" idx="1"/>
          </p:nvPr>
        </p:nvSpPr>
        <p:spPr/>
        <p:txBody>
          <a:bodyPr/>
          <a:lstStyle/>
          <a:p>
            <a:pPr eaLnBrk="1" hangingPunct="1">
              <a:defRPr/>
            </a:pPr>
            <a:r>
              <a:rPr lang="tr-TR" sz="2800" smtClean="0"/>
              <a:t>Modern toplum bilimi dış gerçeklik adını verdiği şeyi keşfetmeye ve tasvir etmeye çalıştığı halde, postmodernistler dış gerçekliği temsil etmeye yeterli araçlar olmadığını ileri sürerler. Hatta bazı postmodernistler gerçekliğin doğası hakkındaki tartışmaya dahi katılmazlar. Ya bir gerçeklik anlayışının varolması gerektiğinden kuşkuludurlar ya da böyle bir gerçeklik varsa bile bunun </a:t>
            </a:r>
            <a:r>
              <a:rPr lang="ja-JP" altLang="tr-TR" sz="2800" smtClean="0">
                <a:latin typeface="Arial"/>
              </a:rPr>
              <a:t>“</a:t>
            </a:r>
            <a:r>
              <a:rPr lang="tr-TR" sz="2800" smtClean="0"/>
              <a:t>bilimsel faaliyetin nedeni değil sonucu</a:t>
            </a:r>
            <a:r>
              <a:rPr lang="ja-JP" altLang="tr-TR" sz="2800" smtClean="0">
                <a:latin typeface="Arial"/>
              </a:rPr>
              <a:t>”</a:t>
            </a:r>
            <a:r>
              <a:rPr lang="tr-TR" sz="2800" smtClean="0"/>
              <a:t> olduğunu savunurlar.</a:t>
            </a:r>
          </a:p>
        </p:txBody>
      </p:sp>
    </p:spTree>
    <p:extLst>
      <p:ext uri="{BB962C8B-B14F-4D97-AF65-F5344CB8AC3E}">
        <p14:creationId xmlns:p14="http://schemas.microsoft.com/office/powerpoint/2010/main" val="3175731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endParaRPr lang="en-US" smtClean="0"/>
          </a:p>
        </p:txBody>
      </p:sp>
      <p:sp>
        <p:nvSpPr>
          <p:cNvPr id="46083" name="Rectangle 3"/>
          <p:cNvSpPr>
            <a:spLocks noGrp="1" noChangeArrowheads="1"/>
          </p:cNvSpPr>
          <p:nvPr>
            <p:ph type="body" idx="1"/>
          </p:nvPr>
        </p:nvSpPr>
        <p:spPr/>
        <p:txBody>
          <a:bodyPr/>
          <a:lstStyle/>
          <a:p>
            <a:pPr eaLnBrk="1" hangingPunct="1">
              <a:defRPr/>
            </a:pPr>
            <a:r>
              <a:rPr lang="tr-TR" smtClean="0"/>
              <a:t>Bütün postmodernistler bireyin zihinsel süreçlerinin bağımsızlığını reddederler. </a:t>
            </a:r>
          </a:p>
          <a:p>
            <a:pPr eaLnBrk="1" hangingPunct="1">
              <a:defRPr/>
            </a:pPr>
            <a:endParaRPr lang="tr-TR" smtClean="0"/>
          </a:p>
        </p:txBody>
      </p:sp>
    </p:spTree>
    <p:extLst>
      <p:ext uri="{BB962C8B-B14F-4D97-AF65-F5344CB8AC3E}">
        <p14:creationId xmlns:p14="http://schemas.microsoft.com/office/powerpoint/2010/main" val="514623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endParaRPr lang="en-US" smtClean="0"/>
          </a:p>
        </p:txBody>
      </p:sp>
      <p:sp>
        <p:nvSpPr>
          <p:cNvPr id="47107" name="Rectangle 3"/>
          <p:cNvSpPr>
            <a:spLocks noGrp="1" noChangeArrowheads="1"/>
          </p:cNvSpPr>
          <p:nvPr>
            <p:ph type="body" idx="1"/>
          </p:nvPr>
        </p:nvSpPr>
        <p:spPr/>
        <p:txBody>
          <a:bodyPr/>
          <a:lstStyle/>
          <a:p>
            <a:pPr eaLnBrk="1" hangingPunct="1">
              <a:defRPr/>
            </a:pPr>
            <a:r>
              <a:rPr lang="tr-TR" smtClean="0"/>
              <a:t>Modern toplum biliminde nedensellik ve öndeyi bilimsel süreçler açısından temel önemdedir. Ancak postmodernistler bu ikisini de redderler. Çünkü </a:t>
            </a:r>
            <a:r>
              <a:rPr lang="ja-JP" altLang="tr-TR" smtClean="0">
                <a:latin typeface="Arial"/>
              </a:rPr>
              <a:t>“</a:t>
            </a:r>
            <a:r>
              <a:rPr lang="tr-TR" smtClean="0"/>
              <a:t>bu kavramların varsaydığı zamansal öncelik ve bağımsız bir dış gerçeklik su götürür şartlardır</a:t>
            </a:r>
            <a:r>
              <a:rPr lang="ja-JP" altLang="tr-TR" smtClean="0">
                <a:latin typeface="Arial"/>
              </a:rPr>
              <a:t>”</a:t>
            </a:r>
            <a:r>
              <a:rPr lang="tr-TR" smtClean="0"/>
              <a:t>. </a:t>
            </a:r>
          </a:p>
        </p:txBody>
      </p:sp>
    </p:spTree>
    <p:extLst>
      <p:ext uri="{BB962C8B-B14F-4D97-AF65-F5344CB8AC3E}">
        <p14:creationId xmlns:p14="http://schemas.microsoft.com/office/powerpoint/2010/main" val="2360458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endParaRPr lang="en-US" smtClean="0"/>
          </a:p>
        </p:txBody>
      </p:sp>
      <p:sp>
        <p:nvSpPr>
          <p:cNvPr id="48131" name="Rectangle 3"/>
          <p:cNvSpPr>
            <a:spLocks noGrp="1" noChangeArrowheads="1"/>
          </p:cNvSpPr>
          <p:nvPr>
            <p:ph type="body" idx="1"/>
          </p:nvPr>
        </p:nvSpPr>
        <p:spPr/>
        <p:txBody>
          <a:bodyPr/>
          <a:lstStyle/>
          <a:p>
            <a:pPr eaLnBrk="1" hangingPunct="1">
              <a:lnSpc>
                <a:spcPct val="90000"/>
              </a:lnSpc>
              <a:defRPr/>
            </a:pPr>
            <a:r>
              <a:rPr lang="tr-TR" sz="2400" smtClean="0"/>
              <a:t>Modern toplum biliminde araştırmanın yapılış tarzını yönlendiren genel yöntem kuralları kılavuzluk eder. En ortodoks uygulayıcıları çeşitli disiplinler tarafından evrensel olarak uygulanabilecek tek bir yöntem olduğunu varsayar.</a:t>
            </a:r>
          </a:p>
          <a:p>
            <a:pPr eaLnBrk="1" hangingPunct="1">
              <a:lnSpc>
                <a:spcPct val="90000"/>
              </a:lnSpc>
              <a:defRPr/>
            </a:pPr>
            <a:r>
              <a:rPr lang="tr-TR" sz="2400" smtClean="0"/>
              <a:t>Pek çok postmodernist uymak zorunda oldukları hiçbir yöntem, hiçbir prosedür kurula olmadığını, sadece anti kurallara, post modernizmin </a:t>
            </a:r>
            <a:r>
              <a:rPr lang="ja-JP" altLang="tr-TR" sz="2400" smtClean="0">
                <a:latin typeface="Arial"/>
              </a:rPr>
              <a:t>“</a:t>
            </a:r>
            <a:r>
              <a:rPr lang="tr-TR" sz="2400" smtClean="0"/>
              <a:t>şüpheciliğine</a:t>
            </a:r>
            <a:r>
              <a:rPr lang="ja-JP" altLang="tr-TR" sz="2400" smtClean="0">
                <a:latin typeface="Arial"/>
              </a:rPr>
              <a:t>”</a:t>
            </a:r>
            <a:r>
              <a:rPr lang="tr-TR" sz="2400" smtClean="0"/>
              <a:t> uyduklarını söylerler. </a:t>
            </a:r>
          </a:p>
          <a:p>
            <a:pPr eaLnBrk="1" hangingPunct="1">
              <a:lnSpc>
                <a:spcPct val="90000"/>
              </a:lnSpc>
              <a:defRPr/>
            </a:pPr>
            <a:r>
              <a:rPr lang="tr-TR" sz="2400" smtClean="0"/>
              <a:t>Birçok postmodernist açısından ise bütün bilimsel kurallar yok sayılmayı ve yöntem söz konusu olduğu sürece </a:t>
            </a:r>
            <a:r>
              <a:rPr lang="ja-JP" altLang="tr-TR" sz="2400" smtClean="0">
                <a:latin typeface="Arial"/>
              </a:rPr>
              <a:t>“</a:t>
            </a:r>
            <a:r>
              <a:rPr lang="tr-TR" sz="2400" smtClean="0"/>
              <a:t>herşeyin mubah olduğu</a:t>
            </a:r>
            <a:r>
              <a:rPr lang="ja-JP" altLang="tr-TR" sz="2400" smtClean="0">
                <a:latin typeface="Arial"/>
              </a:rPr>
              <a:t>”</a:t>
            </a:r>
            <a:r>
              <a:rPr lang="tr-TR" sz="2400" smtClean="0"/>
              <a:t> beyan edilmelidir. </a:t>
            </a:r>
          </a:p>
        </p:txBody>
      </p:sp>
    </p:spTree>
    <p:extLst>
      <p:ext uri="{BB962C8B-B14F-4D97-AF65-F5344CB8AC3E}">
        <p14:creationId xmlns:p14="http://schemas.microsoft.com/office/powerpoint/2010/main" val="1928900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endParaRPr lang="en-US" smtClean="0"/>
          </a:p>
        </p:txBody>
      </p:sp>
      <p:sp>
        <p:nvSpPr>
          <p:cNvPr id="49155" name="Rectangle 3"/>
          <p:cNvSpPr>
            <a:spLocks noGrp="1" noChangeArrowheads="1"/>
          </p:cNvSpPr>
          <p:nvPr>
            <p:ph type="body" idx="1"/>
          </p:nvPr>
        </p:nvSpPr>
        <p:spPr/>
        <p:txBody>
          <a:bodyPr/>
          <a:lstStyle/>
          <a:p>
            <a:pPr eaLnBrk="1" hangingPunct="1">
              <a:defRPr/>
            </a:pPr>
            <a:r>
              <a:rPr lang="tr-TR" smtClean="0"/>
              <a:t>Postmodernistler, modern bilimin kategorik farklılaşımının yanlış olduğunu savunarak, disiplinlerarası ve metinler arası çalışma gündeme getirirler. </a:t>
            </a:r>
          </a:p>
        </p:txBody>
      </p:sp>
    </p:spTree>
    <p:extLst>
      <p:ext uri="{BB962C8B-B14F-4D97-AF65-F5344CB8AC3E}">
        <p14:creationId xmlns:p14="http://schemas.microsoft.com/office/powerpoint/2010/main" val="3903952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endParaRPr lang="en-US" smtClean="0"/>
          </a:p>
        </p:txBody>
      </p:sp>
      <p:sp>
        <p:nvSpPr>
          <p:cNvPr id="50179" name="Rectangle 3"/>
          <p:cNvSpPr>
            <a:spLocks noGrp="1" noChangeArrowheads="1"/>
          </p:cNvSpPr>
          <p:nvPr>
            <p:ph type="body" idx="1"/>
          </p:nvPr>
        </p:nvSpPr>
        <p:spPr/>
        <p:txBody>
          <a:bodyPr/>
          <a:lstStyle/>
          <a:p>
            <a:pPr eaLnBrk="1" hangingPunct="1">
              <a:defRPr/>
            </a:pPr>
            <a:r>
              <a:rPr lang="tr-TR" smtClean="0"/>
              <a:t>Bilimsel rasyonellik bilimin tek ve mutlak kaynağı olamaz, bu sebeple siyaset ve felsefede evrensel köktencilik reddedilmeli ve yerel geleneklere, adetlere ya da pek çok farklı bilme yollarına eğilerek çoğulcu bir toplum ve bilim görüşü benimsenmelidir. </a:t>
            </a:r>
          </a:p>
        </p:txBody>
      </p:sp>
    </p:spTree>
    <p:extLst>
      <p:ext uri="{BB962C8B-B14F-4D97-AF65-F5344CB8AC3E}">
        <p14:creationId xmlns:p14="http://schemas.microsoft.com/office/powerpoint/2010/main" val="3438460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Rectangle 8"/>
          <p:cNvSpPr>
            <a:spLocks noGrp="1" noChangeArrowheads="1"/>
          </p:cNvSpPr>
          <p:nvPr>
            <p:ph type="title"/>
          </p:nvPr>
        </p:nvSpPr>
        <p:spPr/>
        <p:txBody>
          <a:bodyPr/>
          <a:lstStyle/>
          <a:p>
            <a:pPr eaLnBrk="1" hangingPunct="1">
              <a:defRPr/>
            </a:pPr>
            <a:endParaRPr lang="en-US" smtClean="0"/>
          </a:p>
        </p:txBody>
      </p:sp>
      <p:pic>
        <p:nvPicPr>
          <p:cNvPr id="15367" name="Picture 7"/>
          <p:cNvPicPr>
            <a:picLocks noGrp="1" noChangeAspect="1" noChangeArrowheads="1"/>
          </p:cNvPicPr>
          <p:nvPr>
            <p:ph idx="1"/>
          </p:nvPr>
        </p:nvPicPr>
        <p:blipFill>
          <a:blip r:embed="rId2">
            <a:grayscl/>
            <a:biLevel thresh="50000"/>
            <a:extLst>
              <a:ext uri="{28A0092B-C50C-407E-A947-70E740481C1C}">
                <a14:useLocalDpi xmlns:a14="http://schemas.microsoft.com/office/drawing/2010/main" val="0"/>
              </a:ext>
            </a:extLst>
          </a:blip>
          <a:srcRect/>
          <a:stretch>
            <a:fillRect/>
          </a:stretch>
        </p:blipFill>
        <p:spPr>
          <a:xfrm>
            <a:off x="0" y="2997200"/>
            <a:ext cx="8229600" cy="1214438"/>
          </a:xfrm>
        </p:spPr>
      </p:pic>
    </p:spTree>
    <p:extLst>
      <p:ext uri="{BB962C8B-B14F-4D97-AF65-F5344CB8AC3E}">
        <p14:creationId xmlns:p14="http://schemas.microsoft.com/office/powerpoint/2010/main" val="464533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Grp="1" noChangeArrowheads="1"/>
          </p:cNvSpPr>
          <p:nvPr>
            <p:ph type="title"/>
          </p:nvPr>
        </p:nvSpPr>
        <p:spPr/>
        <p:txBody>
          <a:bodyPr/>
          <a:lstStyle/>
          <a:p>
            <a:pPr eaLnBrk="1" hangingPunct="1">
              <a:defRPr/>
            </a:pPr>
            <a:endParaRPr lang="en-US" smtClean="0"/>
          </a:p>
        </p:txBody>
      </p:sp>
      <p:pic>
        <p:nvPicPr>
          <p:cNvPr id="2355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771775"/>
            <a:ext cx="8229600" cy="2182813"/>
          </a:xfrm>
        </p:spPr>
      </p:pic>
    </p:spTree>
    <p:extLst>
      <p:ext uri="{BB962C8B-B14F-4D97-AF65-F5344CB8AC3E}">
        <p14:creationId xmlns:p14="http://schemas.microsoft.com/office/powerpoint/2010/main" val="2690739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Grp="1" noChangeArrowheads="1"/>
          </p:cNvSpPr>
          <p:nvPr>
            <p:ph type="title"/>
          </p:nvPr>
        </p:nvSpPr>
        <p:spPr/>
        <p:txBody>
          <a:bodyPr/>
          <a:lstStyle/>
          <a:p>
            <a:pPr eaLnBrk="1" hangingPunct="1">
              <a:defRPr/>
            </a:pPr>
            <a:endParaRPr lang="en-US" smtClean="0"/>
          </a:p>
        </p:txBody>
      </p:sp>
      <p:pic>
        <p:nvPicPr>
          <p:cNvPr id="2560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6725" y="1600200"/>
            <a:ext cx="8208963" cy="4525963"/>
          </a:xfrm>
        </p:spPr>
      </p:pic>
    </p:spTree>
    <p:extLst>
      <p:ext uri="{BB962C8B-B14F-4D97-AF65-F5344CB8AC3E}">
        <p14:creationId xmlns:p14="http://schemas.microsoft.com/office/powerpoint/2010/main" val="955675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Grp="1" noChangeArrowheads="1"/>
          </p:cNvSpPr>
          <p:nvPr>
            <p:ph type="title"/>
          </p:nvPr>
        </p:nvSpPr>
        <p:spPr/>
        <p:txBody>
          <a:bodyPr/>
          <a:lstStyle/>
          <a:p>
            <a:pPr eaLnBrk="1" hangingPunct="1">
              <a:defRPr/>
            </a:pPr>
            <a:endParaRPr lang="en-US" smtClean="0"/>
          </a:p>
        </p:txBody>
      </p:sp>
      <p:pic>
        <p:nvPicPr>
          <p:cNvPr id="276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989263"/>
            <a:ext cx="8229600" cy="1747837"/>
          </a:xfrm>
        </p:spPr>
      </p:pic>
    </p:spTree>
    <p:extLst>
      <p:ext uri="{BB962C8B-B14F-4D97-AF65-F5344CB8AC3E}">
        <p14:creationId xmlns:p14="http://schemas.microsoft.com/office/powerpoint/2010/main" val="1993267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tr-TR" smtClean="0"/>
              <a:t>Postmodernizmin özellikleri</a:t>
            </a:r>
          </a:p>
        </p:txBody>
      </p:sp>
      <p:pic>
        <p:nvPicPr>
          <p:cNvPr id="2970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084388"/>
            <a:ext cx="8229600" cy="3556000"/>
          </a:xfrm>
        </p:spPr>
      </p:pic>
    </p:spTree>
    <p:extLst>
      <p:ext uri="{BB962C8B-B14F-4D97-AF65-F5344CB8AC3E}">
        <p14:creationId xmlns:p14="http://schemas.microsoft.com/office/powerpoint/2010/main" val="3870919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Grp="1" noChangeArrowheads="1"/>
          </p:cNvSpPr>
          <p:nvPr>
            <p:ph type="title"/>
          </p:nvPr>
        </p:nvSpPr>
        <p:spPr/>
        <p:txBody>
          <a:bodyPr/>
          <a:lstStyle/>
          <a:p>
            <a:pPr eaLnBrk="1" hangingPunct="1">
              <a:defRPr/>
            </a:pPr>
            <a:endParaRPr lang="en-US" smtClean="0"/>
          </a:p>
        </p:txBody>
      </p:sp>
      <p:pic>
        <p:nvPicPr>
          <p:cNvPr id="3174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495550"/>
            <a:ext cx="8229600" cy="2733675"/>
          </a:xfrm>
        </p:spPr>
      </p:pic>
    </p:spTree>
    <p:extLst>
      <p:ext uri="{BB962C8B-B14F-4D97-AF65-F5344CB8AC3E}">
        <p14:creationId xmlns:p14="http://schemas.microsoft.com/office/powerpoint/2010/main" val="2532365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Grp="1" noChangeArrowheads="1"/>
          </p:cNvSpPr>
          <p:nvPr>
            <p:ph type="title"/>
          </p:nvPr>
        </p:nvSpPr>
        <p:spPr/>
        <p:txBody>
          <a:bodyPr/>
          <a:lstStyle/>
          <a:p>
            <a:pPr eaLnBrk="1" hangingPunct="1">
              <a:defRPr/>
            </a:pPr>
            <a:endParaRPr lang="en-US" smtClean="0"/>
          </a:p>
        </p:txBody>
      </p:sp>
      <p:pic>
        <p:nvPicPr>
          <p:cNvPr id="3379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887538"/>
            <a:ext cx="8229600" cy="3949700"/>
          </a:xfrm>
        </p:spPr>
      </p:pic>
    </p:spTree>
    <p:extLst>
      <p:ext uri="{BB962C8B-B14F-4D97-AF65-F5344CB8AC3E}">
        <p14:creationId xmlns:p14="http://schemas.microsoft.com/office/powerpoint/2010/main" val="1294396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Grp="1" noChangeArrowheads="1"/>
          </p:cNvSpPr>
          <p:nvPr>
            <p:ph type="title"/>
          </p:nvPr>
        </p:nvSpPr>
        <p:spPr/>
        <p:txBody>
          <a:bodyPr/>
          <a:lstStyle/>
          <a:p>
            <a:pPr eaLnBrk="1" hangingPunct="1">
              <a:defRPr/>
            </a:pPr>
            <a:endParaRPr lang="en-US" smtClean="0"/>
          </a:p>
        </p:txBody>
      </p:sp>
      <p:pic>
        <p:nvPicPr>
          <p:cNvPr id="3584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3132138"/>
            <a:ext cx="8229600" cy="1460500"/>
          </a:xfrm>
        </p:spPr>
      </p:pic>
    </p:spTree>
    <p:extLst>
      <p:ext uri="{BB962C8B-B14F-4D97-AF65-F5344CB8AC3E}">
        <p14:creationId xmlns:p14="http://schemas.microsoft.com/office/powerpoint/2010/main" val="898087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509</Words>
  <Application>Microsoft Macintosh PowerPoint</Application>
  <PresentationFormat>On-screen Show (4:3)</PresentationFormat>
  <Paragraphs>16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Postmodernizmin tanımı</vt:lpstr>
      <vt:lpstr>PowerPoint Presentation</vt:lpstr>
      <vt:lpstr>PowerPoint Presentation</vt:lpstr>
      <vt:lpstr>PowerPoint Presentation</vt:lpstr>
      <vt:lpstr>PowerPoint Presentation</vt:lpstr>
      <vt:lpstr>Postmodernizmin özellikleri</vt:lpstr>
      <vt:lpstr>PowerPoint Presentation</vt:lpstr>
      <vt:lpstr>PowerPoint Presentation</vt:lpstr>
      <vt:lpstr>PowerPoint Presentation</vt:lpstr>
      <vt:lpstr>Epistemoloji ve metodoloji:  Postmodern alternatifler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Postmodernizmin tanımı</dc:title>
  <dc:creator>halise</dc:creator>
  <cp:lastModifiedBy>halise</cp:lastModifiedBy>
  <cp:revision>1</cp:revision>
  <dcterms:created xsi:type="dcterms:W3CDTF">2019-03-24T01:31:32Z</dcterms:created>
  <dcterms:modified xsi:type="dcterms:W3CDTF">2019-03-24T01:31:51Z</dcterms:modified>
</cp:coreProperties>
</file>