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736A1-3983-46BB-96B2-2300B1D60405}" type="datetimeFigureOut">
              <a:rPr lang="tr-TR" smtClean="0"/>
              <a:t>17/05/2018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9CFE2-1124-4D02-81DD-F167FED360D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NADH" TargetMode="External"/><Relationship Id="rId2" Type="http://schemas.openxmlformats.org/officeDocument/2006/relationships/hyperlink" Target="https://tr.wikipedia.org/wiki/%C4%B0ngilizc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r.wikipedia.org/wiki/AT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r.wikipedia.org/wiki/Enerji" TargetMode="External"/><Relationship Id="rId2" Type="http://schemas.openxmlformats.org/officeDocument/2006/relationships/hyperlink" Target="https://tr.wikipedia.org/wiki/Oksije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iki/Kloroplast" TargetMode="External"/><Relationship Id="rId3" Type="http://schemas.openxmlformats.org/officeDocument/2006/relationships/hyperlink" Target="https://tr.wikipedia.org/wiki/Fosfolipid" TargetMode="External"/><Relationship Id="rId7" Type="http://schemas.openxmlformats.org/officeDocument/2006/relationships/hyperlink" Target="https://tr.wikipedia.org/wiki/Mitokondri" TargetMode="External"/><Relationship Id="rId2" Type="http://schemas.openxmlformats.org/officeDocument/2006/relationships/hyperlink" Target="https://tr.wikipedia.org/wiki/Elektr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r.wikipedia.org/wiki/%C3%96karyotik_h%C3%BCcre" TargetMode="External"/><Relationship Id="rId5" Type="http://schemas.openxmlformats.org/officeDocument/2006/relationships/hyperlink" Target="https://tr.wikipedia.org/wiki/ATP" TargetMode="External"/><Relationship Id="rId4" Type="http://schemas.openxmlformats.org/officeDocument/2006/relationships/hyperlink" Target="https://tr.wikipedia.org/wiki/Potansiyel_fark" TargetMode="External"/><Relationship Id="rId9" Type="http://schemas.openxmlformats.org/officeDocument/2006/relationships/hyperlink" Target="https://tr.wikipedia.org/wiki/Organe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tr.wikipedia.org/wiki/Oksidatif_fosforilasyo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tr.wikipedia.org/wiki/NADH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Elektron taşıma zinciri nedir?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Elektron taşıma sistemi</a:t>
            </a:r>
            <a:r>
              <a:rPr lang="tr-TR" dirty="0"/>
              <a:t> veya </a:t>
            </a:r>
            <a:r>
              <a:rPr lang="tr-TR" b="1" dirty="0"/>
              <a:t>elektron taşıma zinciri</a:t>
            </a:r>
            <a:r>
              <a:rPr lang="tr-TR" dirty="0"/>
              <a:t> (</a:t>
            </a:r>
            <a:r>
              <a:rPr lang="tr-TR" dirty="0">
                <a:hlinkClick r:id="rId2" tooltip="İngilizce"/>
              </a:rPr>
              <a:t>İngilizce</a:t>
            </a:r>
            <a:r>
              <a:rPr lang="tr-TR" dirty="0"/>
              <a:t>: </a:t>
            </a:r>
            <a:r>
              <a:rPr lang="tr-TR" b="1" dirty="0" err="1"/>
              <a:t>E</a:t>
            </a:r>
            <a:r>
              <a:rPr lang="tr-TR" dirty="0" err="1"/>
              <a:t>lectron</a:t>
            </a:r>
            <a:r>
              <a:rPr lang="tr-TR" dirty="0"/>
              <a:t> </a:t>
            </a:r>
            <a:r>
              <a:rPr lang="tr-TR" b="1" dirty="0"/>
              <a:t>T</a:t>
            </a:r>
            <a:r>
              <a:rPr lang="tr-TR" dirty="0"/>
              <a:t>ransport </a:t>
            </a:r>
            <a:r>
              <a:rPr lang="tr-TR" b="1" dirty="0" err="1"/>
              <a:t>S</a:t>
            </a:r>
            <a:r>
              <a:rPr lang="tr-TR" dirty="0" err="1"/>
              <a:t>ystem</a:t>
            </a:r>
            <a:r>
              <a:rPr lang="tr-TR" dirty="0"/>
              <a:t>), </a:t>
            </a:r>
            <a:r>
              <a:rPr lang="tr-TR" dirty="0">
                <a:hlinkClick r:id="rId3" tooltip="NADH"/>
              </a:rPr>
              <a:t>NADH</a:t>
            </a:r>
            <a:r>
              <a:rPr lang="tr-TR" dirty="0"/>
              <a:t> ve FADH</a:t>
            </a:r>
            <a:r>
              <a:rPr lang="tr-TR" baseline="-25000" dirty="0"/>
              <a:t>2</a:t>
            </a:r>
            <a:r>
              <a:rPr lang="tr-TR" dirty="0"/>
              <a:t> gibi elektron taşıyıcılarının verdikleri elektronları ETS elemanlarında redoks tepkimelerine sokarak </a:t>
            </a:r>
            <a:r>
              <a:rPr lang="tr-TR" dirty="0">
                <a:hlinkClick r:id="rId4" tooltip="ATP"/>
              </a:rPr>
              <a:t>ATP</a:t>
            </a:r>
            <a:r>
              <a:rPr lang="tr-TR" dirty="0"/>
              <a:t> üretimini sağlayan sistemin adıdır.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Kristada</a:t>
            </a:r>
            <a:r>
              <a:rPr lang="tr-TR" dirty="0"/>
              <a:t> bulunur.Kıvrımlı olan zar yüzeyinin genişlemesini </a:t>
            </a:r>
            <a:r>
              <a:rPr lang="tr-TR" dirty="0" err="1"/>
              <a:t>saglar</a:t>
            </a:r>
            <a:r>
              <a:rPr lang="tr-TR" dirty="0"/>
              <a:t>.Böylece enzimlerin etkinliklerinin </a:t>
            </a:r>
            <a:r>
              <a:rPr lang="tr-TR" dirty="0" err="1"/>
              <a:t>artmasina</a:t>
            </a:r>
            <a:r>
              <a:rPr lang="tr-TR" dirty="0"/>
              <a:t> olanak sağlar.Elektronlar, son elektron alıcısı </a:t>
            </a:r>
            <a:r>
              <a:rPr lang="tr-TR" dirty="0">
                <a:hlinkClick r:id="rId2" tooltip="Oksijen"/>
              </a:rPr>
              <a:t>oksijene</a:t>
            </a:r>
            <a:r>
              <a:rPr lang="tr-TR" dirty="0"/>
              <a:t> varana kadar ETS elemanları boyunca taşınırlar ve </a:t>
            </a:r>
            <a:r>
              <a:rPr lang="tr-TR" dirty="0">
                <a:hlinkClick r:id="rId3" tooltip="Enerji"/>
              </a:rPr>
              <a:t>enerji</a:t>
            </a:r>
            <a:r>
              <a:rPr lang="tr-TR" dirty="0"/>
              <a:t> kaybederler.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</a:t>
            </a:r>
            <a:r>
              <a:rPr lang="tr-TR" dirty="0">
                <a:hlinkClick r:id="rId2" tooltip="Elektron"/>
              </a:rPr>
              <a:t>Elektronların</a:t>
            </a:r>
            <a:r>
              <a:rPr lang="tr-TR" dirty="0"/>
              <a:t> verdiği enerji ETS elemanları tarafından protonların aktif taşınmasında kullanılır ve ETS elemanlarının üzerinde bulunduğu çift katlı </a:t>
            </a:r>
            <a:r>
              <a:rPr lang="tr-TR" dirty="0" err="1">
                <a:hlinkClick r:id="rId3" tooltip="Fosfolipid"/>
              </a:rPr>
              <a:t>fosfolipid</a:t>
            </a:r>
            <a:r>
              <a:rPr lang="tr-TR" dirty="0"/>
              <a:t> zarının iki tarafında </a:t>
            </a:r>
            <a:r>
              <a:rPr lang="tr-TR" dirty="0">
                <a:hlinkClick r:id="rId4" tooltip="Potansiyel fark"/>
              </a:rPr>
              <a:t>potansiyel fark</a:t>
            </a:r>
            <a:r>
              <a:rPr lang="tr-TR" dirty="0"/>
              <a:t> oluşturulur. Bu potansiyel fark daha sonra </a:t>
            </a:r>
            <a:r>
              <a:rPr lang="tr-TR" dirty="0">
                <a:hlinkClick r:id="rId5" tooltip="ATP"/>
              </a:rPr>
              <a:t>ATP</a:t>
            </a:r>
            <a:r>
              <a:rPr lang="tr-TR" dirty="0"/>
              <a:t> sentezi için kullanılır. ETS elemanları, </a:t>
            </a:r>
            <a:r>
              <a:rPr lang="tr-TR" dirty="0" err="1">
                <a:hlinkClick r:id="rId6" tooltip="Ökaryotik hücre"/>
              </a:rPr>
              <a:t>ökaryotik</a:t>
            </a:r>
            <a:r>
              <a:rPr lang="tr-TR" dirty="0">
                <a:hlinkClick r:id="rId6" tooltip="Ökaryotik hücre"/>
              </a:rPr>
              <a:t> </a:t>
            </a:r>
            <a:r>
              <a:rPr lang="tr-TR" dirty="0" err="1">
                <a:hlinkClick r:id="rId6" tooltip="Ökaryotik hücre"/>
              </a:rPr>
              <a:t>hücrelerde</a:t>
            </a:r>
            <a:r>
              <a:rPr lang="tr-TR" dirty="0" err="1">
                <a:hlinkClick r:id="rId7" tooltip="Mitokondri"/>
              </a:rPr>
              <a:t>mitokondri</a:t>
            </a:r>
            <a:r>
              <a:rPr lang="tr-TR" dirty="0"/>
              <a:t> ve </a:t>
            </a:r>
            <a:r>
              <a:rPr lang="tr-TR" dirty="0">
                <a:hlinkClick r:id="rId8" tooltip="Kloroplast"/>
              </a:rPr>
              <a:t>kloroplast</a:t>
            </a:r>
            <a:r>
              <a:rPr lang="tr-TR" dirty="0"/>
              <a:t> </a:t>
            </a:r>
            <a:r>
              <a:rPr lang="tr-TR" dirty="0" err="1">
                <a:hlinkClick r:id="rId9" tooltip="Organel"/>
              </a:rPr>
              <a:t>organellerinde</a:t>
            </a:r>
            <a:r>
              <a:rPr lang="tr-TR" dirty="0"/>
              <a:t> bulunur.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Mitokondriyel</a:t>
            </a:r>
            <a:r>
              <a:rPr lang="tr-TR" dirty="0" smtClean="0"/>
              <a:t> ETS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   </a:t>
            </a:r>
            <a:r>
              <a:rPr lang="tr-TR" dirty="0" err="1" smtClean="0"/>
              <a:t>Ökaryotik</a:t>
            </a:r>
            <a:r>
              <a:rPr lang="tr-TR" dirty="0" smtClean="0"/>
              <a:t> </a:t>
            </a:r>
            <a:r>
              <a:rPr lang="tr-TR" dirty="0"/>
              <a:t>hücrelerde enerji temel olarak organik bileşiklerin </a:t>
            </a:r>
            <a:r>
              <a:rPr lang="tr-TR" dirty="0" err="1">
                <a:hlinkClick r:id="rId2" tooltip="Oksidatif fosforilasyon"/>
              </a:rPr>
              <a:t>oksidatif</a:t>
            </a:r>
            <a:r>
              <a:rPr lang="tr-TR" dirty="0">
                <a:hlinkClick r:id="rId2" tooltip="Oksidatif fosforilasyon"/>
              </a:rPr>
              <a:t> </a:t>
            </a:r>
            <a:r>
              <a:rPr lang="tr-TR" dirty="0" err="1">
                <a:hlinkClick r:id="rId2" tooltip="Oksidatif fosforilasyon"/>
              </a:rPr>
              <a:t>fosforilasyonu</a:t>
            </a:r>
            <a:r>
              <a:rPr lang="tr-TR" dirty="0"/>
              <a:t> ile elde edilir. </a:t>
            </a:r>
            <a:r>
              <a:rPr lang="tr-TR" dirty="0" err="1"/>
              <a:t>Oksidatif</a:t>
            </a:r>
            <a:r>
              <a:rPr lang="tr-TR" dirty="0"/>
              <a:t> </a:t>
            </a:r>
            <a:r>
              <a:rPr lang="tr-TR" dirty="0" err="1"/>
              <a:t>fosforilasyonun</a:t>
            </a:r>
            <a:r>
              <a:rPr lang="tr-TR" dirty="0"/>
              <a:t> gerçekleşmesi için mitokondrinin iç zarının iki tarafında bir potansiyel fark oluşturulması gerekir.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ETS, bu potansiyel farkı </a:t>
            </a:r>
            <a:r>
              <a:rPr lang="tr-TR" dirty="0">
                <a:hlinkClick r:id="rId2" tooltip="NADH"/>
              </a:rPr>
              <a:t>NADH</a:t>
            </a:r>
            <a:r>
              <a:rPr lang="tr-TR" dirty="0"/>
              <a:t> ve FADH</a:t>
            </a:r>
            <a:r>
              <a:rPr lang="tr-TR" baseline="-25000" dirty="0"/>
              <a:t>2</a:t>
            </a:r>
            <a:r>
              <a:rPr lang="tr-TR" dirty="0"/>
              <a:t>'nin verdiği yüksek enerjili elektronlardan aldığı enerjiyle protonları (H</a:t>
            </a:r>
            <a:r>
              <a:rPr lang="tr-TR" baseline="30000" dirty="0"/>
              <a:t>+</a:t>
            </a:r>
            <a:r>
              <a:rPr lang="tr-TR" dirty="0"/>
              <a:t>) mitokondri </a:t>
            </a:r>
            <a:r>
              <a:rPr lang="tr-TR" dirty="0" err="1"/>
              <a:t>matriksinden</a:t>
            </a:r>
            <a:r>
              <a:rPr lang="tr-TR" dirty="0"/>
              <a:t> </a:t>
            </a:r>
            <a:r>
              <a:rPr lang="tr-TR" dirty="0" err="1"/>
              <a:t>zarlararası</a:t>
            </a:r>
            <a:r>
              <a:rPr lang="tr-TR" dirty="0"/>
              <a:t> bölgeye taşıyarak sağlar. ETS elemanları 4 tanedir ve </a:t>
            </a:r>
            <a:r>
              <a:rPr lang="tr-TR" dirty="0" err="1"/>
              <a:t>Komplex</a:t>
            </a:r>
            <a:r>
              <a:rPr lang="tr-TR" dirty="0"/>
              <a:t> I, </a:t>
            </a:r>
            <a:r>
              <a:rPr lang="tr-TR" dirty="0" err="1"/>
              <a:t>Komplex</a:t>
            </a:r>
            <a:r>
              <a:rPr lang="tr-TR" dirty="0"/>
              <a:t> II, </a:t>
            </a:r>
            <a:r>
              <a:rPr lang="tr-TR" dirty="0" err="1"/>
              <a:t>Komplex</a:t>
            </a:r>
            <a:r>
              <a:rPr lang="tr-TR" dirty="0"/>
              <a:t> III ve </a:t>
            </a:r>
            <a:r>
              <a:rPr lang="tr-TR" dirty="0" err="1"/>
              <a:t>Komplex</a:t>
            </a:r>
            <a:r>
              <a:rPr lang="tr-TR"/>
              <a:t> IV adlarını alırlar.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39</Words>
  <Application>Microsoft Office PowerPoint</Application>
  <PresentationFormat>Ekran Gösterisi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Elektron taşıma zinciri nedir?</vt:lpstr>
      <vt:lpstr>Slayt 2</vt:lpstr>
      <vt:lpstr>Slayt 3</vt:lpstr>
      <vt:lpstr>Slayt 4</vt:lpstr>
      <vt:lpstr>Mitokondriyel ETS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Elektron taşıma zinciri nedir?</dc:title>
  <dc:creator>user</dc:creator>
  <cp:lastModifiedBy>user</cp:lastModifiedBy>
  <cp:revision>3</cp:revision>
  <dcterms:created xsi:type="dcterms:W3CDTF">2018-05-17T10:57:58Z</dcterms:created>
  <dcterms:modified xsi:type="dcterms:W3CDTF">2018-05-17T11:01:33Z</dcterms:modified>
</cp:coreProperties>
</file>