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6"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733D537-8029-46E8-A15D-7C7621AA5828}" type="datetimeFigureOut">
              <a:rPr lang="tr-TR" smtClean="0"/>
              <a:t>28.02.2020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C026ED2C-1C6F-4713-ADC5-CBFEE1939E71}"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4197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33D537-8029-46E8-A15D-7C7621AA5828}"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6ED2C-1C6F-4713-ADC5-CBFEE1939E71}"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327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33D537-8029-46E8-A15D-7C7621AA5828}"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6ED2C-1C6F-4713-ADC5-CBFEE1939E71}"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005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33D537-8029-46E8-A15D-7C7621AA5828}"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6ED2C-1C6F-4713-ADC5-CBFEE1939E71}"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20935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33D537-8029-46E8-A15D-7C7621AA5828}" type="datetimeFigureOut">
              <a:rPr lang="tr-TR" smtClean="0"/>
              <a:t>28.02.2020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6ED2C-1C6F-4713-ADC5-CBFEE1939E71}"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2433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733D537-8029-46E8-A15D-7C7621AA5828}"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6ED2C-1C6F-4713-ADC5-CBFEE1939E71}"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528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733D537-8029-46E8-A15D-7C7621AA5828}" type="datetimeFigureOut">
              <a:rPr lang="tr-TR" smtClean="0"/>
              <a:t>28.02.2020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026ED2C-1C6F-4713-ADC5-CBFEE1939E71}"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2117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733D537-8029-46E8-A15D-7C7621AA5828}" type="datetimeFigureOut">
              <a:rPr lang="tr-TR" smtClean="0"/>
              <a:t>28.02.2020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026ED2C-1C6F-4713-ADC5-CBFEE1939E71}"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9799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33D537-8029-46E8-A15D-7C7621AA5828}" type="datetimeFigureOut">
              <a:rPr lang="tr-TR" smtClean="0"/>
              <a:t>28.02.2020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026ED2C-1C6F-4713-ADC5-CBFEE1939E71}" type="slidenum">
              <a:rPr lang="tr-TR" smtClean="0"/>
              <a:t>‹#›</a:t>
            </a:fld>
            <a:endParaRPr lang="tr-TR"/>
          </a:p>
        </p:txBody>
      </p:sp>
    </p:spTree>
    <p:extLst>
      <p:ext uri="{BB962C8B-B14F-4D97-AF65-F5344CB8AC3E}">
        <p14:creationId xmlns:p14="http://schemas.microsoft.com/office/powerpoint/2010/main" val="3939617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33D537-8029-46E8-A15D-7C7621AA5828}" type="datetimeFigureOut">
              <a:rPr lang="tr-TR" smtClean="0"/>
              <a:t>28.02.2020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6ED2C-1C6F-4713-ADC5-CBFEE1939E71}"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541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733D537-8029-46E8-A15D-7C7621AA5828}" type="datetimeFigureOut">
              <a:rPr lang="tr-TR" smtClean="0"/>
              <a:t>28.02.2020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C026ED2C-1C6F-4713-ADC5-CBFEE1939E71}"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794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733D537-8029-46E8-A15D-7C7621AA5828}" type="datetimeFigureOut">
              <a:rPr lang="tr-TR" smtClean="0"/>
              <a:t>28.02.2020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026ED2C-1C6F-4713-ADC5-CBFEE1939E71}"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942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smtClean="0"/>
              <a:t>Yazma becerisinin gelişimi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13723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lvl="0"/>
            <a:r>
              <a:rPr lang="tr-TR" sz="2400" b="1" dirty="0">
                <a:solidFill>
                  <a:srgbClr val="FF0000"/>
                </a:solidFill>
              </a:rPr>
              <a:t>Akıcılık: </a:t>
            </a:r>
            <a:r>
              <a:rPr lang="tr-TR" sz="2400" b="1" dirty="0" smtClean="0">
                <a:solidFill>
                  <a:srgbClr val="FF0000"/>
                </a:solidFill>
              </a:rPr>
              <a:t> </a:t>
            </a:r>
            <a:r>
              <a:rPr lang="tr-TR" sz="2400" dirty="0" smtClean="0"/>
              <a:t>Cümle </a:t>
            </a:r>
            <a:r>
              <a:rPr lang="tr-TR" sz="2400" dirty="0"/>
              <a:t>yapılarında, fiil kiplerinde değişiklik, cümleler arasında uygun bağlantılar gerektirir. </a:t>
            </a:r>
            <a:r>
              <a:rPr lang="tr-TR" sz="2400" dirty="0" smtClean="0"/>
              <a:t> Aynı </a:t>
            </a:r>
            <a:r>
              <a:rPr lang="tr-TR" sz="2400" dirty="0"/>
              <a:t>tür cümle yapısı, tekdüze anlatımdır. </a:t>
            </a:r>
            <a:r>
              <a:rPr lang="tr-TR" sz="2400" dirty="0" smtClean="0"/>
              <a:t> Bu</a:t>
            </a:r>
            <a:r>
              <a:rPr lang="tr-TR" sz="2400" dirty="0"/>
              <a:t>, yazıda akıcılığı önler.</a:t>
            </a:r>
          </a:p>
          <a:p>
            <a:pPr lvl="0"/>
            <a:r>
              <a:rPr lang="tr-TR" sz="2400" b="1" dirty="0">
                <a:solidFill>
                  <a:srgbClr val="FF0000"/>
                </a:solidFill>
              </a:rPr>
              <a:t>İçtenlik: </a:t>
            </a:r>
            <a:r>
              <a:rPr lang="tr-TR" sz="2400" b="1" dirty="0" smtClean="0">
                <a:solidFill>
                  <a:srgbClr val="FF0000"/>
                </a:solidFill>
              </a:rPr>
              <a:t> </a:t>
            </a:r>
            <a:r>
              <a:rPr lang="tr-TR" sz="2400" dirty="0" smtClean="0"/>
              <a:t>Yazının </a:t>
            </a:r>
            <a:r>
              <a:rPr lang="tr-TR" sz="2400" dirty="0"/>
              <a:t>inandırıcılığında en büyük etkendir.</a:t>
            </a:r>
          </a:p>
          <a:p>
            <a:pPr lvl="0"/>
            <a:r>
              <a:rPr lang="tr-TR" sz="2400" b="1" dirty="0">
                <a:solidFill>
                  <a:srgbClr val="FF0000"/>
                </a:solidFill>
              </a:rPr>
              <a:t>Üslup(biçem): </a:t>
            </a:r>
            <a:r>
              <a:rPr lang="tr-TR" sz="2400" b="1" dirty="0" smtClean="0">
                <a:solidFill>
                  <a:srgbClr val="FF0000"/>
                </a:solidFill>
              </a:rPr>
              <a:t> </a:t>
            </a:r>
            <a:r>
              <a:rPr lang="tr-TR" sz="2400" dirty="0" smtClean="0"/>
              <a:t>Yazara </a:t>
            </a:r>
            <a:r>
              <a:rPr lang="tr-TR" sz="2400" dirty="0"/>
              <a:t>özgü anlatımdır. </a:t>
            </a:r>
            <a:r>
              <a:rPr lang="tr-TR" sz="2400" dirty="0" smtClean="0"/>
              <a:t> Yazıya </a:t>
            </a:r>
            <a:r>
              <a:rPr lang="tr-TR" sz="2400" dirty="0"/>
              <a:t>ilginçlik, özgünlük ve renk katar. </a:t>
            </a:r>
            <a:r>
              <a:rPr lang="tr-TR" sz="2400" dirty="0" smtClean="0"/>
              <a:t> Yazarın</a:t>
            </a:r>
            <a:r>
              <a:rPr lang="tr-TR" sz="2400" dirty="0"/>
              <a:t>, duygu ve düşüncelerine farklı biçimler vermesi; benzetmelerden, simgelerden, kişileştirmelerden yararlanması, onun yaratıcılığını gösterir</a:t>
            </a:r>
            <a:r>
              <a:rPr lang="tr-TR" sz="2400" dirty="0" smtClean="0"/>
              <a:t>.</a:t>
            </a:r>
            <a:endParaRPr lang="tr-TR" sz="2400" dirty="0"/>
          </a:p>
          <a:p>
            <a:endParaRPr lang="tr-TR" dirty="0"/>
          </a:p>
        </p:txBody>
      </p:sp>
    </p:spTree>
    <p:extLst>
      <p:ext uri="{BB962C8B-B14F-4D97-AF65-F5344CB8AC3E}">
        <p14:creationId xmlns:p14="http://schemas.microsoft.com/office/powerpoint/2010/main" val="3791636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Yazma </a:t>
            </a:r>
            <a:r>
              <a:rPr lang="tr-TR" dirty="0" smtClean="0"/>
              <a:t>Türleri</a:t>
            </a:r>
            <a:r>
              <a:rPr lang="tr-TR" dirty="0"/>
              <a:t/>
            </a:r>
            <a:br>
              <a:rPr lang="tr-TR" dirty="0"/>
            </a:br>
            <a:endParaRPr lang="tr-TR" dirty="0"/>
          </a:p>
        </p:txBody>
      </p:sp>
      <p:sp>
        <p:nvSpPr>
          <p:cNvPr id="3" name="İçerik Yer Tutucusu 2"/>
          <p:cNvSpPr>
            <a:spLocks noGrp="1"/>
          </p:cNvSpPr>
          <p:nvPr>
            <p:ph sz="half" idx="1"/>
          </p:nvPr>
        </p:nvSpPr>
        <p:spPr>
          <a:xfrm>
            <a:off x="1447331" y="1864194"/>
            <a:ext cx="4645152" cy="3595279"/>
          </a:xfrm>
        </p:spPr>
        <p:txBody>
          <a:bodyPr>
            <a:normAutofit fontScale="77500" lnSpcReduction="20000"/>
          </a:bodyPr>
          <a:lstStyle/>
          <a:p>
            <a:pPr marL="457200" indent="-457200">
              <a:buFont typeface="+mj-lt"/>
              <a:buAutoNum type="arabicPeriod"/>
            </a:pPr>
            <a:r>
              <a:rPr lang="tr-TR" dirty="0" smtClean="0"/>
              <a:t>Not alma</a:t>
            </a:r>
          </a:p>
          <a:p>
            <a:pPr marL="457200" indent="-457200">
              <a:buFont typeface="+mj-lt"/>
              <a:buAutoNum type="arabicPeriod"/>
            </a:pPr>
            <a:r>
              <a:rPr lang="tr-TR" dirty="0" smtClean="0"/>
              <a:t>Özet çıkarma</a:t>
            </a:r>
          </a:p>
          <a:p>
            <a:pPr marL="457200" indent="-457200">
              <a:buFont typeface="+mj-lt"/>
              <a:buAutoNum type="arabicPeriod"/>
            </a:pPr>
            <a:r>
              <a:rPr lang="tr-TR" dirty="0" smtClean="0"/>
              <a:t>Boşluk doldurma</a:t>
            </a:r>
          </a:p>
          <a:p>
            <a:pPr marL="457200" indent="-457200">
              <a:buFont typeface="+mj-lt"/>
              <a:buAutoNum type="arabicPeriod"/>
            </a:pPr>
            <a:r>
              <a:rPr lang="tr-TR" dirty="0" smtClean="0"/>
              <a:t>Kelime ve kavram havuzundan seçerek yazma</a:t>
            </a:r>
          </a:p>
          <a:p>
            <a:pPr marL="457200" indent="-457200">
              <a:buFont typeface="+mj-lt"/>
              <a:buAutoNum type="arabicPeriod"/>
            </a:pPr>
            <a:r>
              <a:rPr lang="tr-TR" dirty="0" smtClean="0"/>
              <a:t>Serbest yazma</a:t>
            </a:r>
          </a:p>
          <a:p>
            <a:pPr marL="457200" indent="-457200">
              <a:buFont typeface="+mj-lt"/>
              <a:buAutoNum type="arabicPeriod"/>
            </a:pPr>
            <a:r>
              <a:rPr lang="tr-TR" dirty="0" smtClean="0"/>
              <a:t>Kontrollü yazma</a:t>
            </a:r>
          </a:p>
          <a:p>
            <a:pPr marL="457200" indent="-457200">
              <a:buFont typeface="+mj-lt"/>
              <a:buAutoNum type="arabicPeriod"/>
            </a:pPr>
            <a:r>
              <a:rPr lang="tr-TR" dirty="0" smtClean="0"/>
              <a:t>Güdümlü yazma</a:t>
            </a:r>
          </a:p>
          <a:p>
            <a:pPr marL="457200" indent="-457200">
              <a:buFont typeface="+mj-lt"/>
              <a:buAutoNum type="arabicPeriod"/>
            </a:pPr>
            <a:r>
              <a:rPr lang="tr-TR" dirty="0" smtClean="0"/>
              <a:t>Yaratıcı yazma</a:t>
            </a:r>
          </a:p>
          <a:p>
            <a:pPr marL="457200" indent="-457200">
              <a:buFont typeface="+mj-lt"/>
              <a:buAutoNum type="arabicPeriod"/>
            </a:pPr>
            <a:r>
              <a:rPr lang="tr-TR" dirty="0" smtClean="0"/>
              <a:t>Metni tamamlama</a:t>
            </a:r>
          </a:p>
        </p:txBody>
      </p:sp>
      <p:sp>
        <p:nvSpPr>
          <p:cNvPr id="4" name="İçerik Yer Tutucusu 3"/>
          <p:cNvSpPr>
            <a:spLocks noGrp="1"/>
          </p:cNvSpPr>
          <p:nvPr>
            <p:ph sz="half" idx="2"/>
          </p:nvPr>
        </p:nvSpPr>
        <p:spPr>
          <a:xfrm>
            <a:off x="6413771" y="1864194"/>
            <a:ext cx="4645152" cy="3594669"/>
          </a:xfrm>
        </p:spPr>
        <p:txBody>
          <a:bodyPr>
            <a:normAutofit fontScale="77500" lnSpcReduction="20000"/>
          </a:bodyPr>
          <a:lstStyle/>
          <a:p>
            <a:pPr marL="0" indent="0">
              <a:buNone/>
            </a:pPr>
            <a:r>
              <a:rPr lang="tr-TR" dirty="0" smtClean="0"/>
              <a:t>10.   Tahminde </a:t>
            </a:r>
            <a:r>
              <a:rPr lang="tr-TR" dirty="0"/>
              <a:t>bulunma</a:t>
            </a:r>
          </a:p>
          <a:p>
            <a:pPr marL="0" indent="0">
              <a:buNone/>
            </a:pPr>
            <a:r>
              <a:rPr lang="tr-TR" dirty="0" smtClean="0"/>
              <a:t>11.   Bir metni kendi kelimeleriyle yeniden oluşturma</a:t>
            </a:r>
          </a:p>
          <a:p>
            <a:pPr marL="0" indent="0">
              <a:buNone/>
            </a:pPr>
            <a:r>
              <a:rPr lang="tr-TR" dirty="0" smtClean="0"/>
              <a:t>12.   Bir metinden hareketle yeni bir metin oluşturma</a:t>
            </a:r>
          </a:p>
          <a:p>
            <a:pPr marL="0" indent="0">
              <a:buNone/>
            </a:pPr>
            <a:r>
              <a:rPr lang="tr-TR" dirty="0" smtClean="0"/>
              <a:t>13.   Duygulardan hareketle yazma</a:t>
            </a:r>
          </a:p>
          <a:p>
            <a:pPr marL="0" indent="0">
              <a:buNone/>
            </a:pPr>
            <a:r>
              <a:rPr lang="tr-TR" dirty="0" smtClean="0"/>
              <a:t>14.   Grup olarak yazma</a:t>
            </a:r>
          </a:p>
          <a:p>
            <a:pPr marL="0" indent="0">
              <a:buNone/>
            </a:pPr>
            <a:r>
              <a:rPr lang="tr-TR" dirty="0" smtClean="0"/>
              <a:t>15.   Tümevarım yöntemiyle yazma</a:t>
            </a:r>
          </a:p>
          <a:p>
            <a:pPr marL="0" indent="0">
              <a:buNone/>
            </a:pPr>
            <a:r>
              <a:rPr lang="tr-TR" dirty="0" smtClean="0"/>
              <a:t>16.   Tümdengelim yöntemiyle yazma</a:t>
            </a:r>
          </a:p>
          <a:p>
            <a:pPr marL="0" indent="0">
              <a:buNone/>
            </a:pPr>
            <a:r>
              <a:rPr lang="tr-TR" dirty="0" smtClean="0"/>
              <a:t>17.   Eleştirel yazma</a:t>
            </a:r>
          </a:p>
          <a:p>
            <a:pPr marL="0" indent="0">
              <a:buNone/>
            </a:pPr>
            <a:r>
              <a:rPr lang="tr-TR" dirty="0" smtClean="0"/>
              <a:t>18.   Dikte çalışmaları</a:t>
            </a:r>
            <a:endParaRPr lang="tr-TR" dirty="0"/>
          </a:p>
        </p:txBody>
      </p:sp>
    </p:spTree>
    <p:extLst>
      <p:ext uri="{BB962C8B-B14F-4D97-AF65-F5344CB8AC3E}">
        <p14:creationId xmlns:p14="http://schemas.microsoft.com/office/powerpoint/2010/main" val="1535860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 Not </a:t>
            </a:r>
            <a:r>
              <a:rPr lang="tr-TR" dirty="0"/>
              <a:t>alma</a:t>
            </a:r>
            <a:br>
              <a:rPr lang="tr-TR" dirty="0"/>
            </a:br>
            <a:endParaRPr lang="tr-TR" dirty="0"/>
          </a:p>
        </p:txBody>
      </p:sp>
      <p:sp>
        <p:nvSpPr>
          <p:cNvPr id="3" name="İçerik Yer Tutucusu 2"/>
          <p:cNvSpPr>
            <a:spLocks noGrp="1"/>
          </p:cNvSpPr>
          <p:nvPr>
            <p:ph sz="half" idx="1"/>
          </p:nvPr>
        </p:nvSpPr>
        <p:spPr/>
        <p:txBody>
          <a:bodyPr>
            <a:normAutofit/>
          </a:bodyPr>
          <a:lstStyle/>
          <a:p>
            <a:endParaRPr lang="tr-TR" dirty="0"/>
          </a:p>
        </p:txBody>
      </p:sp>
      <p:sp>
        <p:nvSpPr>
          <p:cNvPr id="4" name="İçerik Yer Tutucusu 3"/>
          <p:cNvSpPr>
            <a:spLocks noGrp="1"/>
          </p:cNvSpPr>
          <p:nvPr>
            <p:ph sz="half" idx="2"/>
          </p:nvPr>
        </p:nvSpPr>
        <p:spPr/>
        <p:txBody>
          <a:bodyPr>
            <a:normAutofit/>
          </a:bodyPr>
          <a:lstStyle/>
          <a:p>
            <a:endParaRPr lang="tr-TR"/>
          </a:p>
        </p:txBody>
      </p:sp>
    </p:spTree>
    <p:extLst>
      <p:ext uri="{BB962C8B-B14F-4D97-AF65-F5344CB8AC3E}">
        <p14:creationId xmlns:p14="http://schemas.microsoft.com/office/powerpoint/2010/main" val="878576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2. </a:t>
            </a:r>
            <a:r>
              <a:rPr lang="tr-TR" dirty="0"/>
              <a:t>Özet </a:t>
            </a:r>
            <a:r>
              <a:rPr lang="tr-TR" dirty="0" smtClean="0"/>
              <a:t>çıkarma</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2128157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3. </a:t>
            </a:r>
            <a:r>
              <a:rPr lang="tr-TR" dirty="0"/>
              <a:t>Boşluk </a:t>
            </a:r>
            <a:r>
              <a:rPr lang="tr-TR" dirty="0" smtClean="0"/>
              <a:t>doldurma</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239828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4. </a:t>
            </a:r>
            <a:r>
              <a:rPr lang="tr-TR" dirty="0"/>
              <a:t>Kelime ve kavram havuzundan seçerek </a:t>
            </a:r>
            <a:r>
              <a:rPr lang="tr-TR" dirty="0" smtClean="0"/>
              <a:t>yazma</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988661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5. </a:t>
            </a:r>
            <a:r>
              <a:rPr lang="tr-TR" dirty="0"/>
              <a:t>Serbest </a:t>
            </a:r>
            <a:r>
              <a:rPr lang="tr-TR" dirty="0" smtClean="0"/>
              <a:t>yazma</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679830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6. </a:t>
            </a:r>
            <a:r>
              <a:rPr lang="tr-TR" dirty="0"/>
              <a:t>Kontrollü </a:t>
            </a:r>
            <a:r>
              <a:rPr lang="tr-TR" dirty="0" smtClean="0"/>
              <a:t>yazma</a:t>
            </a:r>
            <a:endParaRPr lang="tr-TR" dirty="0"/>
          </a:p>
        </p:txBody>
      </p:sp>
      <p:sp>
        <p:nvSpPr>
          <p:cNvPr id="3" name="İçerik Yer Tutucusu 2"/>
          <p:cNvSpPr>
            <a:spLocks noGrp="1"/>
          </p:cNvSpPr>
          <p:nvPr>
            <p:ph sz="half" idx="1"/>
          </p:nvPr>
        </p:nvSpPr>
        <p:spPr/>
        <p:txBody>
          <a:bodyPr/>
          <a:lstStyle/>
          <a:p>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828793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7. </a:t>
            </a:r>
            <a:r>
              <a:rPr lang="tr-TR" dirty="0"/>
              <a:t>Güdümlü </a:t>
            </a:r>
            <a:r>
              <a:rPr lang="tr-TR" dirty="0" smtClean="0"/>
              <a:t>yazma</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2644758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8. </a:t>
            </a:r>
            <a:r>
              <a:rPr lang="tr-TR" dirty="0"/>
              <a:t>Yaratıcı </a:t>
            </a:r>
            <a:r>
              <a:rPr lang="tr-TR" dirty="0" smtClean="0"/>
              <a:t>yazma</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50070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2400" dirty="0"/>
              <a:t>Yazma becerisi, dört temel dil becerisini oluşturan zincirin son halkasıdır. Yazma; iletişim kurmanın, duygu, düşünce ve tasarılarımızı, görüp yaşadıklarımızı anlatmanın bir yolu olup aynı zamanda düzenli düşünme alışkanlığı da kazandırır. Yazmayı öğretmek düşünmeyi de öğretmek anlamına gelir</a:t>
            </a:r>
            <a:r>
              <a:rPr lang="tr-TR" sz="2400" dirty="0" smtClean="0"/>
              <a:t>.  </a:t>
            </a:r>
            <a:r>
              <a:rPr lang="tr-TR" sz="2400" dirty="0"/>
              <a:t>Yazılı anlatım ve düşünce ilişkisindeki başarıyı, düşünceyi iletme aracı olan kelimelerin belirli bir düzen içinde cümlelere, cümlelerin paragraflara, paragrafların paragraf üstü birimlere dönüştürülmesi belirler</a:t>
            </a:r>
            <a:r>
              <a:rPr lang="tr-TR" sz="2400" dirty="0" smtClean="0"/>
              <a:t>.</a:t>
            </a:r>
            <a:endParaRPr lang="tr-TR" sz="2400" dirty="0"/>
          </a:p>
        </p:txBody>
      </p:sp>
    </p:spTree>
    <p:extLst>
      <p:ext uri="{BB962C8B-B14F-4D97-AF65-F5344CB8AC3E}">
        <p14:creationId xmlns:p14="http://schemas.microsoft.com/office/powerpoint/2010/main" val="3791875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9. Metni </a:t>
            </a:r>
            <a:r>
              <a:rPr lang="tr-TR" dirty="0"/>
              <a:t>tamamlama</a:t>
            </a:r>
            <a:br>
              <a:rPr lang="tr-TR" dirty="0"/>
            </a:br>
            <a:endParaRPr lang="tr-TR" dirty="0"/>
          </a:p>
        </p:txBody>
      </p:sp>
      <p:sp>
        <p:nvSpPr>
          <p:cNvPr id="5" name="İçerik Yer Tutucusu 4"/>
          <p:cNvSpPr>
            <a:spLocks noGrp="1"/>
          </p:cNvSpPr>
          <p:nvPr>
            <p:ph idx="1"/>
          </p:nvPr>
        </p:nvSpPr>
        <p:spPr/>
        <p:txBody>
          <a:bodyPr/>
          <a:lstStyle/>
          <a:p>
            <a:endParaRPr lang="tr-TR" dirty="0"/>
          </a:p>
        </p:txBody>
      </p:sp>
    </p:spTree>
    <p:extLst>
      <p:ext uri="{BB962C8B-B14F-4D97-AF65-F5344CB8AC3E}">
        <p14:creationId xmlns:p14="http://schemas.microsoft.com/office/powerpoint/2010/main" val="4182432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10. </a:t>
            </a:r>
            <a:r>
              <a:rPr lang="tr-TR" dirty="0"/>
              <a:t>Tahminde </a:t>
            </a:r>
            <a:r>
              <a:rPr lang="tr-TR" dirty="0" smtClean="0"/>
              <a:t>bulunma</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11</a:t>
            </a:r>
            <a:r>
              <a:rPr lang="tr-TR" dirty="0"/>
              <a:t>.   </a:t>
            </a:r>
          </a:p>
          <a:p>
            <a:pPr marL="0" indent="0">
              <a:buNone/>
            </a:pPr>
            <a:r>
              <a:rPr lang="tr-TR" dirty="0"/>
              <a:t>12.   </a:t>
            </a:r>
          </a:p>
          <a:p>
            <a:pPr marL="0" indent="0">
              <a:buNone/>
            </a:pPr>
            <a:r>
              <a:rPr lang="tr-TR" dirty="0"/>
              <a:t>13. </a:t>
            </a:r>
            <a:r>
              <a:rPr lang="tr-TR" dirty="0" smtClean="0"/>
              <a:t>14</a:t>
            </a:r>
            <a:r>
              <a:rPr lang="tr-TR" dirty="0"/>
              <a:t>. </a:t>
            </a:r>
            <a:r>
              <a:rPr lang="tr-TR" dirty="0" smtClean="0"/>
              <a:t>15</a:t>
            </a:r>
            <a:r>
              <a:rPr lang="tr-TR" dirty="0"/>
              <a:t>.   </a:t>
            </a:r>
          </a:p>
          <a:p>
            <a:pPr marL="0" indent="0">
              <a:buNone/>
            </a:pPr>
            <a:r>
              <a:rPr lang="tr-TR" dirty="0"/>
              <a:t>16.   </a:t>
            </a:r>
          </a:p>
          <a:p>
            <a:pPr marL="0" indent="0">
              <a:buNone/>
            </a:pPr>
            <a:r>
              <a:rPr lang="tr-TR" dirty="0"/>
              <a:t>17. </a:t>
            </a:r>
            <a:r>
              <a:rPr lang="tr-TR" dirty="0" smtClean="0"/>
              <a:t>18</a:t>
            </a:r>
            <a:r>
              <a:rPr lang="tr-TR" dirty="0"/>
              <a:t>.   </a:t>
            </a:r>
          </a:p>
        </p:txBody>
      </p:sp>
    </p:spTree>
    <p:extLst>
      <p:ext uri="{BB962C8B-B14F-4D97-AF65-F5344CB8AC3E}">
        <p14:creationId xmlns:p14="http://schemas.microsoft.com/office/powerpoint/2010/main" val="637723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11. </a:t>
            </a:r>
            <a:r>
              <a:rPr lang="tr-TR" dirty="0"/>
              <a:t>Bir metni kendi kelimeleriyle yeniden oluşturma</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016889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12. </a:t>
            </a:r>
            <a:r>
              <a:rPr lang="tr-TR" dirty="0"/>
              <a:t>Bir metinden hareketle yeni bir metin oluşturma</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653056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13. </a:t>
            </a:r>
            <a:r>
              <a:rPr lang="tr-TR" dirty="0"/>
              <a:t>Duygulardan hareketle </a:t>
            </a:r>
            <a:r>
              <a:rPr lang="tr-TR" dirty="0" smtClean="0"/>
              <a:t>yazma</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655544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14. </a:t>
            </a:r>
            <a:r>
              <a:rPr lang="tr-TR" dirty="0"/>
              <a:t>Grup olarak </a:t>
            </a:r>
            <a:r>
              <a:rPr lang="tr-TR" dirty="0" smtClean="0"/>
              <a:t>yazma</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100132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15. </a:t>
            </a:r>
            <a:r>
              <a:rPr lang="tr-TR" dirty="0"/>
              <a:t>Tümevarım yöntemiyle yazma</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6375815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16. </a:t>
            </a:r>
            <a:r>
              <a:rPr lang="tr-TR" dirty="0"/>
              <a:t>Tümdengelim yöntemiyle yazma</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997660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17. </a:t>
            </a:r>
            <a:r>
              <a:rPr lang="tr-TR" dirty="0"/>
              <a:t>Eleştirel </a:t>
            </a:r>
            <a:r>
              <a:rPr lang="tr-TR" dirty="0" smtClean="0"/>
              <a:t>yazma</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81918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18. </a:t>
            </a:r>
            <a:r>
              <a:rPr lang="tr-TR" dirty="0"/>
              <a:t>Dikte </a:t>
            </a:r>
            <a:r>
              <a:rPr lang="tr-TR" dirty="0" smtClean="0"/>
              <a:t>çalışmaları</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12225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Yazma Becerisinin </a:t>
            </a:r>
            <a:r>
              <a:rPr lang="tr-TR" dirty="0" smtClean="0"/>
              <a:t>Kazandırılması</a:t>
            </a:r>
            <a:endParaRPr lang="tr-TR" dirty="0"/>
          </a:p>
        </p:txBody>
      </p:sp>
      <p:sp>
        <p:nvSpPr>
          <p:cNvPr id="3" name="İçerik Yer Tutucusu 2"/>
          <p:cNvSpPr>
            <a:spLocks noGrp="1"/>
          </p:cNvSpPr>
          <p:nvPr>
            <p:ph idx="1"/>
          </p:nvPr>
        </p:nvSpPr>
        <p:spPr/>
        <p:txBody>
          <a:bodyPr>
            <a:normAutofit lnSpcReduction="10000"/>
          </a:bodyPr>
          <a:lstStyle/>
          <a:p>
            <a:r>
              <a:rPr lang="tr-TR" dirty="0" smtClean="0"/>
              <a:t>1</a:t>
            </a:r>
            <a:r>
              <a:rPr lang="tr-TR" dirty="0"/>
              <a:t>. Sınıf öğrencilerin yaşantıları ve çevreleriyle ilgili konularda yapılan konuşmalardan çıkarılan sonuç cümlesi, öğretmenin rehberliğinde belirlenir. Daha sonra sınıfça </a:t>
            </a:r>
            <a:r>
              <a:rPr lang="tr-TR" dirty="0" smtClean="0"/>
              <a:t>yazılır.</a:t>
            </a:r>
          </a:p>
          <a:p>
            <a:r>
              <a:rPr lang="tr-TR" dirty="0" smtClean="0"/>
              <a:t>2</a:t>
            </a:r>
            <a:r>
              <a:rPr lang="tr-TR" dirty="0"/>
              <a:t>. </a:t>
            </a:r>
            <a:r>
              <a:rPr lang="tr-TR" dirty="0" smtClean="0"/>
              <a:t> ve </a:t>
            </a:r>
            <a:r>
              <a:rPr lang="tr-TR" dirty="0"/>
              <a:t>3. Sınıflarda ise yazılı anlatım çalışmaları 3-5 cümleyle bireysel olarak </a:t>
            </a:r>
            <a:r>
              <a:rPr lang="tr-TR" dirty="0" smtClean="0"/>
              <a:t>sürdürülmelidir. Öğretmen</a:t>
            </a:r>
            <a:r>
              <a:rPr lang="tr-TR" dirty="0"/>
              <a:t>, birlikte yazmaktan bireysel yazmaya geçişi kolaylaştırmak amacıyla sınıfça yazılmasına başlanan bir konunun önce sonunu, sonra da büyük bir kısmını öğrencilere bırakmalıdır. </a:t>
            </a:r>
            <a:endParaRPr lang="tr-TR" dirty="0" smtClean="0"/>
          </a:p>
          <a:p>
            <a:r>
              <a:rPr lang="tr-TR" dirty="0" smtClean="0"/>
              <a:t>İlk </a:t>
            </a:r>
            <a:r>
              <a:rPr lang="tr-TR" dirty="0"/>
              <a:t>sınıflarda dikte çalışmalarına da yer verilmelidir. </a:t>
            </a:r>
            <a:r>
              <a:rPr lang="tr-TR" dirty="0" smtClean="0"/>
              <a:t> Ancak </a:t>
            </a:r>
            <a:r>
              <a:rPr lang="tr-TR" dirty="0"/>
              <a:t>dikte çalışmaları içerik olarak yıldırıcı olmayan, anlaşılır, hata yapma olasılığı en alt düzeyde olan, o zamana kadar yazımı üzerinde durulmuş kelimelerden oluşan metinlerle yapılmalıdır</a:t>
            </a:r>
            <a:r>
              <a:rPr lang="tr-TR" dirty="0" smtClean="0"/>
              <a:t>.</a:t>
            </a:r>
            <a:endParaRPr lang="tr-TR" dirty="0"/>
          </a:p>
          <a:p>
            <a:endParaRPr lang="tr-TR" dirty="0"/>
          </a:p>
        </p:txBody>
      </p:sp>
    </p:spTree>
    <p:extLst>
      <p:ext uri="{BB962C8B-B14F-4D97-AF65-F5344CB8AC3E}">
        <p14:creationId xmlns:p14="http://schemas.microsoft.com/office/powerpoint/2010/main" val="1032176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3200" dirty="0"/>
              <a:t>Tamamlanmak üzere seçilen metin, öğrencilerin daha önce okumadıkları bir yazıdan alınmalıdır. Bu çalışmalardan beklenen düzeyde başarı elde etmek için etkinliklere, masal ve öykü anlatılarıyla başlanması yararlı olur. Tamamlanacak bölümlerin seçiminde kolaydan zora bir sıra </a:t>
            </a:r>
            <a:r>
              <a:rPr lang="tr-TR" sz="3200" dirty="0" smtClean="0"/>
              <a:t>izlenmelidir.</a:t>
            </a:r>
            <a:endParaRPr lang="tr-TR" sz="3200" dirty="0"/>
          </a:p>
        </p:txBody>
      </p:sp>
    </p:spTree>
    <p:extLst>
      <p:ext uri="{BB962C8B-B14F-4D97-AF65-F5344CB8AC3E}">
        <p14:creationId xmlns:p14="http://schemas.microsoft.com/office/powerpoint/2010/main" val="2826667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Yazma </a:t>
            </a:r>
            <a:r>
              <a:rPr lang="tr-TR" dirty="0" smtClean="0"/>
              <a:t>aşamaları</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lvl="0"/>
            <a:r>
              <a:rPr lang="tr-TR" dirty="0" smtClean="0"/>
              <a:t>Konuyu </a:t>
            </a:r>
            <a:r>
              <a:rPr lang="tr-TR" dirty="0"/>
              <a:t>seçmek,</a:t>
            </a:r>
          </a:p>
          <a:p>
            <a:pPr lvl="0"/>
            <a:r>
              <a:rPr lang="tr-TR" dirty="0"/>
              <a:t>Konunun ana maddesini belirlemek,</a:t>
            </a:r>
          </a:p>
          <a:p>
            <a:pPr lvl="0"/>
            <a:r>
              <a:rPr lang="tr-TR" dirty="0"/>
              <a:t>Konuyu sınıflandırmak, konunun görüş noktasını belirlemek,</a:t>
            </a:r>
          </a:p>
          <a:p>
            <a:pPr lvl="0"/>
            <a:r>
              <a:rPr lang="tr-TR" dirty="0"/>
              <a:t>Konunun amacını tespit etmek,</a:t>
            </a:r>
          </a:p>
          <a:p>
            <a:pPr lvl="0"/>
            <a:r>
              <a:rPr lang="tr-TR" dirty="0"/>
              <a:t>Bakış açısını destekleyen düşünceleri bulmak,</a:t>
            </a:r>
          </a:p>
          <a:p>
            <a:pPr lvl="0"/>
            <a:r>
              <a:rPr lang="tr-TR" dirty="0"/>
              <a:t>Düşünceleri anlatım sırasına göre düzenlemek,</a:t>
            </a:r>
          </a:p>
          <a:p>
            <a:pPr lvl="0"/>
            <a:r>
              <a:rPr lang="tr-TR" dirty="0"/>
              <a:t>Düşünce düzenine ve istenilen anlatım tekniklerine göre yazmak,</a:t>
            </a:r>
          </a:p>
          <a:p>
            <a:pPr lvl="0"/>
            <a:r>
              <a:rPr lang="tr-TR" dirty="0"/>
              <a:t>Yazıyı dinlendirmek,</a:t>
            </a:r>
          </a:p>
          <a:p>
            <a:pPr lvl="0"/>
            <a:r>
              <a:rPr lang="tr-TR" dirty="0"/>
              <a:t>Yanlışlarımızı ve eksiklerimizi görmek, yazıya son biçimini vermek</a:t>
            </a:r>
            <a:r>
              <a:rPr lang="tr-TR" dirty="0" smtClean="0"/>
              <a:t>.</a:t>
            </a:r>
            <a:endParaRPr lang="tr-TR" dirty="0"/>
          </a:p>
          <a:p>
            <a:endParaRPr lang="tr-TR" dirty="0"/>
          </a:p>
        </p:txBody>
      </p:sp>
    </p:spTree>
    <p:extLst>
      <p:ext uri="{BB962C8B-B14F-4D97-AF65-F5344CB8AC3E}">
        <p14:creationId xmlns:p14="http://schemas.microsoft.com/office/powerpoint/2010/main" val="785443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Konunun amacını belirlemek</a:t>
            </a:r>
          </a:p>
        </p:txBody>
      </p:sp>
      <p:sp>
        <p:nvSpPr>
          <p:cNvPr id="3" name="İçerik Yer Tutucusu 2"/>
          <p:cNvSpPr>
            <a:spLocks noGrp="1"/>
          </p:cNvSpPr>
          <p:nvPr>
            <p:ph idx="1"/>
          </p:nvPr>
        </p:nvSpPr>
        <p:spPr/>
        <p:txBody>
          <a:bodyPr/>
          <a:lstStyle/>
          <a:p>
            <a:pPr marL="0" indent="0">
              <a:buNone/>
            </a:pPr>
            <a:r>
              <a:rPr lang="tr-TR" dirty="0" smtClean="0"/>
              <a:t>Ana </a:t>
            </a:r>
            <a:r>
              <a:rPr lang="tr-TR" dirty="0"/>
              <a:t>düşünce, yazının amaç cümlesidir. Yazımızı yönlendiren, bakış açımızı yargı durumuna getiren cümledir.</a:t>
            </a:r>
          </a:p>
          <a:p>
            <a:r>
              <a:rPr lang="tr-TR" b="1" dirty="0"/>
              <a:t>“Umut, içimizde geveze bir kuştur, hiç susmaz.” (C. Şahabettin).</a:t>
            </a:r>
          </a:p>
          <a:p>
            <a:pPr marL="0" indent="0">
              <a:buNone/>
            </a:pPr>
            <a:r>
              <a:rPr lang="tr-TR" dirty="0"/>
              <a:t>Konunun maddesi: Umut. </a:t>
            </a:r>
            <a:endParaRPr lang="tr-TR" dirty="0" smtClean="0"/>
          </a:p>
          <a:p>
            <a:pPr marL="0" indent="0">
              <a:buNone/>
            </a:pPr>
            <a:r>
              <a:rPr lang="tr-TR" dirty="0" smtClean="0"/>
              <a:t>Görüş </a:t>
            </a:r>
            <a:r>
              <a:rPr lang="tr-TR" dirty="0"/>
              <a:t>noktası: Umudun sürekliliği. </a:t>
            </a:r>
            <a:endParaRPr lang="tr-TR" dirty="0" smtClean="0"/>
          </a:p>
          <a:p>
            <a:pPr marL="0" indent="0">
              <a:buNone/>
            </a:pPr>
            <a:r>
              <a:rPr lang="tr-TR" dirty="0" smtClean="0"/>
              <a:t>Ana </a:t>
            </a:r>
            <a:r>
              <a:rPr lang="tr-TR" dirty="0"/>
              <a:t>düşünce: Umut süreklidir</a:t>
            </a:r>
            <a:r>
              <a:rPr lang="tr-TR" dirty="0" smtClean="0"/>
              <a:t>.</a:t>
            </a:r>
            <a:endParaRPr lang="tr-TR" dirty="0"/>
          </a:p>
          <a:p>
            <a:endParaRPr lang="tr-TR" dirty="0"/>
          </a:p>
        </p:txBody>
      </p:sp>
    </p:spTree>
    <p:extLst>
      <p:ext uri="{BB962C8B-B14F-4D97-AF65-F5344CB8AC3E}">
        <p14:creationId xmlns:p14="http://schemas.microsoft.com/office/powerpoint/2010/main" val="876505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Yazıda düşünce ve olay </a:t>
            </a:r>
            <a:r>
              <a:rPr lang="tr-TR" dirty="0" smtClean="0"/>
              <a:t>düzeni</a:t>
            </a:r>
            <a:endParaRPr lang="tr-TR" dirty="0"/>
          </a:p>
        </p:txBody>
      </p:sp>
      <p:sp>
        <p:nvSpPr>
          <p:cNvPr id="3" name="İçerik Yer Tutucusu 2"/>
          <p:cNvSpPr>
            <a:spLocks noGrp="1"/>
          </p:cNvSpPr>
          <p:nvPr>
            <p:ph idx="1"/>
          </p:nvPr>
        </p:nvSpPr>
        <p:spPr>
          <a:xfrm>
            <a:off x="1451579" y="1853754"/>
            <a:ext cx="9603275" cy="4160680"/>
          </a:xfrm>
        </p:spPr>
        <p:txBody>
          <a:bodyPr>
            <a:normAutofit fontScale="92500" lnSpcReduction="20000"/>
          </a:bodyPr>
          <a:lstStyle/>
          <a:p>
            <a:pPr marL="0" indent="0">
              <a:buNone/>
            </a:pPr>
            <a:r>
              <a:rPr lang="tr-TR" dirty="0" smtClean="0"/>
              <a:t>Plan </a:t>
            </a:r>
            <a:r>
              <a:rPr lang="tr-TR" dirty="0"/>
              <a:t>yapmak, iyi yazmanın temel şartı ve en önemli aşamasıdır. Çünkü plan, yazının iskeletini, çatısını oluşturur.</a:t>
            </a:r>
          </a:p>
          <a:p>
            <a:pPr marL="0" indent="0">
              <a:buNone/>
            </a:pPr>
            <a:r>
              <a:rPr lang="tr-TR" b="1" u="sng" dirty="0"/>
              <a:t>Plan yapmanın </a:t>
            </a:r>
            <a:r>
              <a:rPr lang="tr-TR" b="1" u="sng" dirty="0" smtClean="0"/>
              <a:t>yararları:</a:t>
            </a:r>
            <a:endParaRPr lang="tr-TR" b="1" u="sng" dirty="0"/>
          </a:p>
          <a:p>
            <a:pPr lvl="0"/>
            <a:r>
              <a:rPr lang="tr-TR" dirty="0"/>
              <a:t>Yazıda birlik, uyumlu </a:t>
            </a:r>
            <a:r>
              <a:rPr lang="tr-TR" dirty="0" smtClean="0"/>
              <a:t>bir bütünlük </a:t>
            </a:r>
            <a:r>
              <a:rPr lang="tr-TR" dirty="0"/>
              <a:t>sağlar.</a:t>
            </a:r>
          </a:p>
          <a:p>
            <a:pPr lvl="0"/>
            <a:r>
              <a:rPr lang="tr-TR" dirty="0"/>
              <a:t>Düşüncelerin ve olayın gelişiminde mantık düzenini gerçekleştirir.</a:t>
            </a:r>
          </a:p>
          <a:p>
            <a:pPr lvl="0"/>
            <a:r>
              <a:rPr lang="tr-TR" dirty="0"/>
              <a:t>Düşünce ve söz tekrarını önler.</a:t>
            </a:r>
          </a:p>
          <a:p>
            <a:pPr lvl="0"/>
            <a:r>
              <a:rPr lang="tr-TR" dirty="0"/>
              <a:t>Yazmayı kolaylaştırır.</a:t>
            </a:r>
          </a:p>
          <a:p>
            <a:pPr lvl="0"/>
            <a:r>
              <a:rPr lang="tr-TR" dirty="0"/>
              <a:t>Yazma sürecini kısaltır.</a:t>
            </a:r>
          </a:p>
          <a:p>
            <a:pPr lvl="0"/>
            <a:r>
              <a:rPr lang="tr-TR" dirty="0"/>
              <a:t>Yazının anlaşılmasını kolaylaştırır.</a:t>
            </a:r>
          </a:p>
          <a:p>
            <a:pPr lvl="0"/>
            <a:r>
              <a:rPr lang="tr-TR" dirty="0"/>
              <a:t>Paragrafların uygun yerde bulunmasını </a:t>
            </a:r>
            <a:r>
              <a:rPr lang="tr-TR" dirty="0" smtClean="0"/>
              <a:t>sağlar.</a:t>
            </a:r>
            <a:endParaRPr lang="tr-TR" dirty="0"/>
          </a:p>
          <a:p>
            <a:endParaRPr lang="tr-TR" dirty="0"/>
          </a:p>
        </p:txBody>
      </p:sp>
    </p:spTree>
    <p:extLst>
      <p:ext uri="{BB962C8B-B14F-4D97-AF65-F5344CB8AC3E}">
        <p14:creationId xmlns:p14="http://schemas.microsoft.com/office/powerpoint/2010/main" val="265359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Plan Nasıl Yapılır?</a:t>
            </a:r>
            <a:br>
              <a:rPr lang="tr-TR" dirty="0"/>
            </a:br>
            <a:endParaRPr lang="tr-TR" dirty="0"/>
          </a:p>
        </p:txBody>
      </p:sp>
      <p:sp>
        <p:nvSpPr>
          <p:cNvPr id="3" name="İçerik Yer Tutucusu 2"/>
          <p:cNvSpPr>
            <a:spLocks noGrp="1"/>
          </p:cNvSpPr>
          <p:nvPr>
            <p:ph idx="1"/>
          </p:nvPr>
        </p:nvSpPr>
        <p:spPr/>
        <p:txBody>
          <a:bodyPr/>
          <a:lstStyle/>
          <a:p>
            <a:pPr lvl="0"/>
            <a:r>
              <a:rPr lang="tr-TR" sz="2400" dirty="0" smtClean="0"/>
              <a:t>Okuduklarımız</a:t>
            </a:r>
            <a:r>
              <a:rPr lang="tr-TR" sz="2400" dirty="0"/>
              <a:t>, gördüklerimiz, dinlediklerimiz ve kişisel görüşlerimiz, benzer düşünceler biçiminde </a:t>
            </a:r>
            <a:r>
              <a:rPr lang="tr-TR" sz="2400" dirty="0" err="1"/>
              <a:t>kümelendirilir</a:t>
            </a:r>
            <a:r>
              <a:rPr lang="tr-TR" sz="2400" dirty="0"/>
              <a:t>. Böylece düşünce tekrarı önlenir.</a:t>
            </a:r>
          </a:p>
          <a:p>
            <a:pPr lvl="0"/>
            <a:r>
              <a:rPr lang="tr-TR" sz="2400" dirty="0"/>
              <a:t>Anlatımda giriş, gelişme, sonuç bölümlerine uygun düşecek fikirler, bakış açısına uygun mantık ve önem sırasına göre düzenlenir.</a:t>
            </a:r>
          </a:p>
          <a:p>
            <a:pPr lvl="0"/>
            <a:r>
              <a:rPr lang="tr-TR" sz="2400" dirty="0"/>
              <a:t>Her paragraf, görüş noktasının başka bir yönünü açıklayan düşünce birimi durumuna getirir</a:t>
            </a:r>
            <a:r>
              <a:rPr lang="tr-TR" sz="2400" dirty="0" smtClean="0"/>
              <a:t>.</a:t>
            </a:r>
            <a:endParaRPr lang="tr-TR" sz="2400" dirty="0"/>
          </a:p>
          <a:p>
            <a:endParaRPr lang="tr-TR" dirty="0"/>
          </a:p>
        </p:txBody>
      </p:sp>
    </p:spTree>
    <p:extLst>
      <p:ext uri="{BB962C8B-B14F-4D97-AF65-F5344CB8AC3E}">
        <p14:creationId xmlns:p14="http://schemas.microsoft.com/office/powerpoint/2010/main" val="2667972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FF0000"/>
                </a:solidFill>
              </a:rPr>
              <a:t>Yazıda </a:t>
            </a:r>
            <a:r>
              <a:rPr lang="tr-TR" b="1" dirty="0" smtClean="0">
                <a:solidFill>
                  <a:srgbClr val="FF0000"/>
                </a:solidFill>
              </a:rPr>
              <a:t>anlatım</a:t>
            </a:r>
            <a:r>
              <a:rPr lang="tr-TR" dirty="0"/>
              <a:t/>
            </a:r>
            <a:br>
              <a:rPr lang="tr-TR" dirty="0"/>
            </a:br>
            <a:endParaRPr lang="tr-TR" dirty="0"/>
          </a:p>
        </p:txBody>
      </p:sp>
      <p:sp>
        <p:nvSpPr>
          <p:cNvPr id="3" name="İçerik Yer Tutucusu 2"/>
          <p:cNvSpPr>
            <a:spLocks noGrp="1"/>
          </p:cNvSpPr>
          <p:nvPr>
            <p:ph idx="1"/>
          </p:nvPr>
        </p:nvSpPr>
        <p:spPr/>
        <p:txBody>
          <a:bodyPr>
            <a:normAutofit fontScale="92500"/>
          </a:bodyPr>
          <a:lstStyle/>
          <a:p>
            <a:pPr lvl="0"/>
            <a:r>
              <a:rPr lang="tr-TR" sz="2400" b="1" dirty="0" smtClean="0">
                <a:solidFill>
                  <a:srgbClr val="FF0000"/>
                </a:solidFill>
              </a:rPr>
              <a:t>Açıklık</a:t>
            </a:r>
            <a:r>
              <a:rPr lang="tr-TR" sz="2400" b="1" dirty="0">
                <a:solidFill>
                  <a:srgbClr val="FF0000"/>
                </a:solidFill>
              </a:rPr>
              <a:t>: </a:t>
            </a:r>
            <a:r>
              <a:rPr lang="tr-TR" sz="2400" dirty="0"/>
              <a:t>Doğru kelimeyi doğru yerde kullanmaktır. Yazıya anlaşılırlık kazandırır.</a:t>
            </a:r>
          </a:p>
          <a:p>
            <a:pPr lvl="0"/>
            <a:r>
              <a:rPr lang="tr-TR" sz="2400" b="1" dirty="0">
                <a:solidFill>
                  <a:srgbClr val="FF0000"/>
                </a:solidFill>
              </a:rPr>
              <a:t>Yalınlık: </a:t>
            </a:r>
            <a:r>
              <a:rPr lang="tr-TR" sz="2400" dirty="0"/>
              <a:t>Kısa, süsten uzak cümlelerle gerçekleşir. Kısa ve olumlu cümle yapısı, açık ve doğrudan anlatım, okura anlatım kolaylığı sağlar. </a:t>
            </a:r>
          </a:p>
          <a:p>
            <a:pPr lvl="0"/>
            <a:r>
              <a:rPr lang="tr-TR" sz="2400" b="1" dirty="0">
                <a:solidFill>
                  <a:srgbClr val="FF0000"/>
                </a:solidFill>
              </a:rPr>
              <a:t>Duruluk: </a:t>
            </a:r>
            <a:r>
              <a:rPr lang="tr-TR" sz="2400" dirty="0"/>
              <a:t>Gereksiz tekrarları önler. </a:t>
            </a:r>
          </a:p>
          <a:p>
            <a:pPr lvl="0"/>
            <a:r>
              <a:rPr lang="tr-TR" sz="2400" b="1" dirty="0">
                <a:solidFill>
                  <a:srgbClr val="FF0000"/>
                </a:solidFill>
              </a:rPr>
              <a:t>Etkililik: </a:t>
            </a:r>
            <a:r>
              <a:rPr lang="tr-TR" sz="2400" dirty="0"/>
              <a:t>Kelimeleri dikkatli seçmekle, kelimelerin kullanılış biçimiyle sağlanır. yazıya inandırıcılık kazandırır. Okuma beğenisi yaratır. Bu beğeni, okurun yazıdaki düşünceleri benimsemesine yardımcı olur.</a:t>
            </a:r>
          </a:p>
          <a:p>
            <a:pPr marL="0" indent="0">
              <a:buNone/>
            </a:pPr>
            <a:endParaRPr lang="tr-TR" dirty="0"/>
          </a:p>
        </p:txBody>
      </p:sp>
    </p:spTree>
    <p:extLst>
      <p:ext uri="{BB962C8B-B14F-4D97-AF65-F5344CB8AC3E}">
        <p14:creationId xmlns:p14="http://schemas.microsoft.com/office/powerpoint/2010/main" val="178215682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21</TotalTime>
  <Words>787</Words>
  <Application>Microsoft Office PowerPoint</Application>
  <PresentationFormat>Geniş ekran</PresentationFormat>
  <Paragraphs>87</Paragraphs>
  <Slides>29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29</vt:i4>
      </vt:variant>
    </vt:vector>
  </HeadingPairs>
  <TitlesOfParts>
    <vt:vector size="32" baseType="lpstr">
      <vt:lpstr>Arial</vt:lpstr>
      <vt:lpstr>Gill Sans MT</vt:lpstr>
      <vt:lpstr>Gallery</vt:lpstr>
      <vt:lpstr>Yazma becerisinin gelişimi</vt:lpstr>
      <vt:lpstr>PowerPoint Sunusu</vt:lpstr>
      <vt:lpstr>Yazma Becerisinin Kazandırılması</vt:lpstr>
      <vt:lpstr>PowerPoint Sunusu</vt:lpstr>
      <vt:lpstr>Yazma aşamaları </vt:lpstr>
      <vt:lpstr>Konunun amacını belirlemek</vt:lpstr>
      <vt:lpstr>Yazıda düşünce ve olay düzeni</vt:lpstr>
      <vt:lpstr>Plan Nasıl Yapılır? </vt:lpstr>
      <vt:lpstr>Yazıda anlatım </vt:lpstr>
      <vt:lpstr>PowerPoint Sunusu</vt:lpstr>
      <vt:lpstr>Yazma Türleri </vt:lpstr>
      <vt:lpstr>1. Not alma </vt:lpstr>
      <vt:lpstr>2. Özet çıkarma</vt:lpstr>
      <vt:lpstr>3. Boşluk doldurma</vt:lpstr>
      <vt:lpstr>4. Kelime ve kavram havuzundan seçerek yazma</vt:lpstr>
      <vt:lpstr>5. Serbest yazma</vt:lpstr>
      <vt:lpstr>6. Kontrollü yazma</vt:lpstr>
      <vt:lpstr>7. Güdümlü yazma</vt:lpstr>
      <vt:lpstr>8. Yaratıcı yazma</vt:lpstr>
      <vt:lpstr>9. Metni tamamlama </vt:lpstr>
      <vt:lpstr>10. Tahminde bulunma</vt:lpstr>
      <vt:lpstr>11. Bir metni kendi kelimeleriyle yeniden oluşturma</vt:lpstr>
      <vt:lpstr>12. Bir metinden hareketle yeni bir metin oluşturma</vt:lpstr>
      <vt:lpstr>13. Duygulardan hareketle yazma</vt:lpstr>
      <vt:lpstr>14. Grup olarak yazma</vt:lpstr>
      <vt:lpstr>15. Tümevarım yöntemiyle yazma</vt:lpstr>
      <vt:lpstr>16. Tümdengelim yöntemiyle yazma</vt:lpstr>
      <vt:lpstr>17. Eleştirel yazma</vt:lpstr>
      <vt:lpstr>18. Dikte çalışmaları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Yazma becerisinin gelişimi</dc:title>
  <dc:creator>AYSEGUL_BAYRAKTAR</dc:creator>
  <cp:lastModifiedBy>AYSEGUL_BAYRAKTAR</cp:lastModifiedBy>
  <cp:revision>6</cp:revision>
  <dcterms:created xsi:type="dcterms:W3CDTF">2020-02-28T15:37:25Z</dcterms:created>
  <dcterms:modified xsi:type="dcterms:W3CDTF">2020-02-28T15:59:21Z</dcterms:modified>
</cp:coreProperties>
</file>