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9" r:id="rId4"/>
    <p:sldId id="260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2875A7B-C79A-479B-931F-FA51A33C5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E4588-CFF9-47C2-8A04-2FFF4E46BC8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621F65-7C08-45A2-926F-876D00D53AA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813FD3-5898-49F8-9828-DD4C6B77D24A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63263A-953D-4B9D-A70B-08C9AB8E86E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770FC5-0526-4502-879F-4DCB5F07951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FB766-B422-4CEA-823E-58EE8F79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622FD-6FD8-4143-8ACC-1D7616B83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1E1D1-D2DD-4086-8B22-50B1463F9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89BEA-662A-4329-A2F1-27104AC2B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679C6-0A09-4B0E-8EB4-EEE9631C0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E9CA8-EACD-4A26-847E-55A4AF6CA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B9388-58E2-4646-8994-7AE413DE65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6C734-440F-415C-8911-378A83F1A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7CF40-34C3-4E1C-A209-9BB5FCB1F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A1412-8EBB-413C-A282-C11E24638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6E44F-92A7-4789-B625-C37376ADD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C7F4A-55BD-4884-AA83-02E55803C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558564F-CC38-4643-A9F1-409A61BDF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984375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altLang="en-US" sz="6000" b="1" smtClean="0">
                <a:solidFill>
                  <a:schemeClr val="bg1"/>
                </a:solidFill>
              </a:rPr>
              <a:t>Introduction to</a:t>
            </a:r>
            <a:br>
              <a:rPr lang="en-US" altLang="en-US" sz="6000" b="1" smtClean="0">
                <a:solidFill>
                  <a:schemeClr val="bg1"/>
                </a:solidFill>
              </a:rPr>
            </a:br>
            <a:r>
              <a:rPr lang="en-US" altLang="en-US" sz="6000" b="1" smtClean="0">
                <a:solidFill>
                  <a:schemeClr val="bg1"/>
                </a:solidFill>
              </a:rPr>
              <a:t>Marketing Research</a:t>
            </a:r>
            <a:endParaRPr lang="en-US" sz="6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610600" cy="5516563"/>
          </a:xfrm>
          <a:noFill/>
        </p:spPr>
        <p:txBody>
          <a:bodyPr lIns="92075" tIns="46038" rIns="92075" bIns="46038"/>
          <a:lstStyle/>
          <a:p>
            <a:pPr eaLnBrk="1" hangingPunct="1"/>
            <a:endParaRPr lang="en-US" sz="4800" b="1" smtClean="0"/>
          </a:p>
          <a:p>
            <a:pPr eaLnBrk="1" hangingPunct="1">
              <a:buFontTx/>
              <a:buNone/>
            </a:pPr>
            <a:r>
              <a:rPr lang="en-US" sz="4800" b="1" smtClean="0"/>
              <a:t>	“It ain’t the things we don’t know that gets us in trouble. It’s the things we know that ain’t so.”</a:t>
            </a:r>
          </a:p>
          <a:p>
            <a:pPr algn="r" eaLnBrk="1" hangingPunct="1"/>
            <a:endParaRPr lang="en-US" sz="4800" b="1" smtClean="0"/>
          </a:p>
          <a:p>
            <a:pPr algn="r" eaLnBrk="1" hangingPunct="1">
              <a:buFontTx/>
              <a:buNone/>
            </a:pPr>
            <a:r>
              <a:rPr lang="en-US" sz="4800" b="1" smtClean="0"/>
              <a:t>Artemus Ward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Marketing Research Defined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10600" cy="4754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smtClean="0"/>
              <a:t>	The </a:t>
            </a:r>
            <a:r>
              <a:rPr lang="en-US" sz="4400" b="1" smtClean="0">
                <a:solidFill>
                  <a:schemeClr val="tx2"/>
                </a:solidFill>
              </a:rPr>
              <a:t>systematic</a:t>
            </a:r>
            <a:r>
              <a:rPr lang="en-US" sz="4400" b="1" smtClean="0"/>
              <a:t> and </a:t>
            </a:r>
            <a:r>
              <a:rPr lang="en-US" sz="4400" b="1" smtClean="0">
                <a:solidFill>
                  <a:schemeClr val="tx2"/>
                </a:solidFill>
              </a:rPr>
              <a:t>objective</a:t>
            </a:r>
            <a:r>
              <a:rPr lang="en-US" sz="4400" b="1" smtClean="0"/>
              <a:t> process of generating information for aid in making marketing decisions 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038600"/>
            <a:ext cx="183832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The Marketing Research Process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127125" y="1279525"/>
            <a:ext cx="74072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endParaRPr lang="en-US" sz="2400" u="sng"/>
          </a:p>
          <a:p>
            <a:pPr eaLnBrk="0" hangingPunct="0"/>
            <a:endParaRPr lang="en-US" sz="2400" u="sng"/>
          </a:p>
          <a:p>
            <a:pPr eaLnBrk="0" hangingPunct="0"/>
            <a:endParaRPr lang="en-US" sz="2400"/>
          </a:p>
          <a:p>
            <a:pPr eaLnBrk="0" hangingPunct="0"/>
            <a:endParaRPr lang="en-US" sz="2400"/>
          </a:p>
          <a:p>
            <a:pPr eaLnBrk="0" hangingPunct="0"/>
            <a:endParaRPr lang="en-US" sz="240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5181600"/>
          </a:xfrm>
        </p:spPr>
        <p:txBody>
          <a:bodyPr/>
          <a:lstStyle/>
          <a:p>
            <a:pPr eaLnBrk="1" hangingPunct="1"/>
            <a:r>
              <a:rPr lang="en-US" b="1" smtClean="0"/>
              <a:t>Define the Problem</a:t>
            </a:r>
          </a:p>
          <a:p>
            <a:pPr eaLnBrk="1" hangingPunct="1"/>
            <a:r>
              <a:rPr lang="en-US" b="1" smtClean="0"/>
              <a:t>Develop an Approach to the Problem</a:t>
            </a:r>
          </a:p>
          <a:p>
            <a:pPr lvl="1" eaLnBrk="1" hangingPunct="1"/>
            <a:r>
              <a:rPr lang="en-US" sz="2400" b="1" smtClean="0"/>
              <a:t>Type of Study? Exploratory, Descriptive, Causal?</a:t>
            </a:r>
          </a:p>
          <a:p>
            <a:pPr lvl="1" eaLnBrk="1" hangingPunct="1"/>
            <a:r>
              <a:rPr lang="en-US" sz="2400" b="1" smtClean="0"/>
              <a:t>Mgmt &amp; Research Questions, Hypotheses</a:t>
            </a:r>
          </a:p>
          <a:p>
            <a:pPr eaLnBrk="1" hangingPunct="1"/>
            <a:r>
              <a:rPr lang="en-US" b="1" smtClean="0"/>
              <a:t>Formulate a Research Design</a:t>
            </a:r>
          </a:p>
          <a:p>
            <a:pPr lvl="1" eaLnBrk="1" hangingPunct="1"/>
            <a:r>
              <a:rPr lang="en-US" sz="2400" b="1" smtClean="0"/>
              <a:t>Methodology</a:t>
            </a:r>
          </a:p>
          <a:p>
            <a:pPr lvl="1" eaLnBrk="1" hangingPunct="1"/>
            <a:r>
              <a:rPr lang="en-US" sz="2400" b="1" smtClean="0"/>
              <a:t>Questionnaire</a:t>
            </a:r>
            <a:r>
              <a:rPr lang="en-US" b="1" smtClean="0"/>
              <a:t> Design</a:t>
            </a:r>
          </a:p>
          <a:p>
            <a:pPr eaLnBrk="1" hangingPunct="1"/>
            <a:r>
              <a:rPr lang="en-US" b="1" smtClean="0"/>
              <a:t>Fieldwork</a:t>
            </a:r>
          </a:p>
          <a:p>
            <a:pPr eaLnBrk="1" hangingPunct="1"/>
            <a:r>
              <a:rPr lang="en-US" b="1" smtClean="0"/>
              <a:t>Prepare &amp; Analyze the Data</a:t>
            </a:r>
          </a:p>
          <a:p>
            <a:pPr eaLnBrk="1" hangingPunct="1"/>
            <a:r>
              <a:rPr lang="en-US" b="1" smtClean="0"/>
              <a:t>Prepare &amp; Present the Report</a:t>
            </a:r>
            <a:endParaRPr lang="en-US" sz="36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9144000" cy="82391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800" b="1">
                <a:solidFill>
                  <a:schemeClr val="bg1"/>
                </a:solidFill>
                <a:latin typeface="Times New Roman" pitchFamily="18" charset="0"/>
              </a:rPr>
              <a:t>Marketing Research Types</a:t>
            </a:r>
            <a:endParaRPr lang="en-US" sz="4800" b="1" i="1">
              <a:solidFill>
                <a:schemeClr val="bg1"/>
              </a:solidFill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4419600" y="1447800"/>
            <a:ext cx="440372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200000"/>
              </a:lnSpc>
            </a:pPr>
            <a:r>
              <a:rPr lang="en-US" sz="4800">
                <a:latin typeface="Times New Roman" pitchFamily="18" charset="0"/>
              </a:rPr>
              <a:t>Basic research</a:t>
            </a:r>
          </a:p>
          <a:p>
            <a:pPr eaLnBrk="0" hangingPunct="0">
              <a:lnSpc>
                <a:spcPct val="200000"/>
              </a:lnSpc>
            </a:pPr>
            <a:r>
              <a:rPr lang="en-US" sz="4800">
                <a:latin typeface="Times New Roman" pitchFamily="18" charset="0"/>
              </a:rPr>
              <a:t>Applied research</a:t>
            </a:r>
            <a:endParaRPr lang="en-US" sz="4800"/>
          </a:p>
        </p:txBody>
      </p:sp>
      <p:graphicFrame>
        <p:nvGraphicFramePr>
          <p:cNvPr id="1026" name="Object 4"/>
          <p:cNvGraphicFramePr>
            <a:graphicFrameLocks/>
          </p:cNvGraphicFramePr>
          <p:nvPr/>
        </p:nvGraphicFramePr>
        <p:xfrm>
          <a:off x="381000" y="2743200"/>
          <a:ext cx="3822700" cy="3132138"/>
        </p:xfrm>
        <a:graphic>
          <a:graphicData uri="http://schemas.openxmlformats.org/presentationml/2006/ole">
            <p:oleObj spid="_x0000_s1026" name="Clip" r:id="rId4" imgW="3822480" imgH="313200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Basic Research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4830763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400" b="1" smtClean="0"/>
              <a:t>Attempts to expand the limits of knowledge</a:t>
            </a:r>
          </a:p>
          <a:p>
            <a:pPr eaLnBrk="1" hangingPunct="1"/>
            <a:r>
              <a:rPr lang="en-US" sz="4400" b="1" smtClean="0"/>
              <a:t>Not directly involved in the solution to a pragmatic problem</a:t>
            </a:r>
          </a:p>
        </p:txBody>
      </p:sp>
      <p:graphicFrame>
        <p:nvGraphicFramePr>
          <p:cNvPr id="2050" name="Object 4"/>
          <p:cNvGraphicFramePr>
            <a:graphicFrameLocks/>
          </p:cNvGraphicFramePr>
          <p:nvPr/>
        </p:nvGraphicFramePr>
        <p:xfrm>
          <a:off x="6022975" y="4114800"/>
          <a:ext cx="2693988" cy="2755900"/>
        </p:xfrm>
        <a:graphic>
          <a:graphicData uri="http://schemas.openxmlformats.org/presentationml/2006/ole">
            <p:oleObj spid="_x0000_s2050" name="Clip" r:id="rId4" imgW="2693880" imgH="275580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Basic Research Example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86800" cy="4906963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800" b="1" smtClean="0"/>
              <a:t>Do consumers experience cognitive dissonance in low-involvement situations?</a:t>
            </a:r>
          </a:p>
          <a:p>
            <a:pPr eaLnBrk="1" hangingPunct="1"/>
            <a:endParaRPr lang="en-US" sz="4800" b="1" smtClean="0"/>
          </a:p>
        </p:txBody>
      </p:sp>
      <p:graphicFrame>
        <p:nvGraphicFramePr>
          <p:cNvPr id="3074" name="Object 4"/>
          <p:cNvGraphicFramePr>
            <a:graphicFrameLocks/>
          </p:cNvGraphicFramePr>
          <p:nvPr/>
        </p:nvGraphicFramePr>
        <p:xfrm>
          <a:off x="4114800" y="3429000"/>
          <a:ext cx="2389188" cy="3441700"/>
        </p:xfrm>
        <a:graphic>
          <a:graphicData uri="http://schemas.openxmlformats.org/presentationml/2006/ole">
            <p:oleObj spid="_x0000_s3074" name="Clip" r:id="rId4" imgW="2388960" imgH="3441600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95</Words>
  <Application>Microsoft Office PowerPoint</Application>
  <PresentationFormat>Ekran Gösterisi (4:3)</PresentationFormat>
  <Paragraphs>34</Paragraphs>
  <Slides>7</Slides>
  <Notes>5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Arial Narrow</vt:lpstr>
      <vt:lpstr>Wingdings</vt:lpstr>
      <vt:lpstr>Default Design</vt:lpstr>
      <vt:lpstr>Microsoft Clip Gallery</vt:lpstr>
      <vt:lpstr>Introduction to Marketing Research</vt:lpstr>
      <vt:lpstr>Slayt 2</vt:lpstr>
      <vt:lpstr>Marketing Research Defined</vt:lpstr>
      <vt:lpstr>The Marketing Research Process</vt:lpstr>
      <vt:lpstr>Slayt 5</vt:lpstr>
      <vt:lpstr>Basic Research</vt:lpstr>
      <vt:lpstr>Basic Research Example</vt:lpstr>
    </vt:vector>
  </TitlesOfParts>
  <Company>JSU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Marketing Research</dc:title>
  <dc:creator>CCBA</dc:creator>
  <cp:lastModifiedBy>Pc Hp</cp:lastModifiedBy>
  <cp:revision>8</cp:revision>
  <dcterms:created xsi:type="dcterms:W3CDTF">2003-09-03T19:00:52Z</dcterms:created>
  <dcterms:modified xsi:type="dcterms:W3CDTF">2019-12-30T11:01:57Z</dcterms:modified>
</cp:coreProperties>
</file>