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6"/>
  </p:notesMasterIdLst>
  <p:sldIdLst>
    <p:sldId id="256" r:id="rId3"/>
    <p:sldId id="257" r:id="rId4"/>
    <p:sldId id="258" r:id="rId5"/>
    <p:sldId id="285" r:id="rId6"/>
    <p:sldId id="301" r:id="rId7"/>
    <p:sldId id="302" r:id="rId8"/>
    <p:sldId id="303" r:id="rId9"/>
    <p:sldId id="304" r:id="rId10"/>
    <p:sldId id="305" r:id="rId11"/>
    <p:sldId id="306" r:id="rId12"/>
    <p:sldId id="307" r:id="rId13"/>
    <p:sldId id="308" r:id="rId14"/>
    <p:sldId id="309" r:id="rId15"/>
    <p:sldId id="311" r:id="rId16"/>
    <p:sldId id="313" r:id="rId17"/>
    <p:sldId id="314" r:id="rId18"/>
    <p:sldId id="315" r:id="rId19"/>
    <p:sldId id="316" r:id="rId20"/>
    <p:sldId id="259" r:id="rId21"/>
    <p:sldId id="286" r:id="rId22"/>
    <p:sldId id="261" r:id="rId23"/>
    <p:sldId id="262" r:id="rId24"/>
    <p:sldId id="323" r:id="rId25"/>
    <p:sldId id="263" r:id="rId26"/>
    <p:sldId id="287" r:id="rId27"/>
    <p:sldId id="266" r:id="rId28"/>
    <p:sldId id="291" r:id="rId29"/>
    <p:sldId id="269" r:id="rId30"/>
    <p:sldId id="270" r:id="rId31"/>
    <p:sldId id="293" r:id="rId32"/>
    <p:sldId id="272" r:id="rId33"/>
    <p:sldId id="295" r:id="rId34"/>
    <p:sldId id="273" r:id="rId35"/>
    <p:sldId id="298" r:id="rId36"/>
    <p:sldId id="277" r:id="rId37"/>
    <p:sldId id="324" r:id="rId38"/>
    <p:sldId id="325" r:id="rId39"/>
    <p:sldId id="326" r:id="rId40"/>
    <p:sldId id="327" r:id="rId41"/>
    <p:sldId id="328" r:id="rId42"/>
    <p:sldId id="329" r:id="rId43"/>
    <p:sldId id="330" r:id="rId44"/>
    <p:sldId id="33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DE1D"/>
    <a:srgbClr val="6BFF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822" autoAdjust="0"/>
    <p:restoredTop sz="94660"/>
  </p:normalViewPr>
  <p:slideViewPr>
    <p:cSldViewPr snapToGrid="0" snapToObjects="1">
      <p:cViewPr>
        <p:scale>
          <a:sx n="81" d="100"/>
          <a:sy n="81" d="100"/>
        </p:scale>
        <p:origin x="1766" y="10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871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30821-5ED4-9042-A8D8-094D77FF8892}" type="datetimeFigureOut">
              <a:rPr lang="en-US" smtClean="0"/>
              <a:t>4/7/2020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2EE7D9-65E2-C94A-8DEE-207805EF967A}" type="slidenum">
              <a:rPr lang="en-US" smtClean="0"/>
              <a:t>‹#›</a:t>
            </a:fld>
            <a:endParaRPr lang="en-US"/>
          </a:p>
        </p:txBody>
      </p:sp>
    </p:spTree>
    <p:extLst>
      <p:ext uri="{BB962C8B-B14F-4D97-AF65-F5344CB8AC3E}">
        <p14:creationId xmlns:p14="http://schemas.microsoft.com/office/powerpoint/2010/main" val="12855034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Oral </a:t>
            </a:r>
            <a:r>
              <a:rPr lang="en-US" dirty="0" err="1" smtClean="0"/>
              <a:t>glukoza</a:t>
            </a:r>
            <a:r>
              <a:rPr lang="en-US" dirty="0" smtClean="0"/>
              <a:t> </a:t>
            </a:r>
            <a:r>
              <a:rPr lang="en-US" dirty="0" err="1" smtClean="0"/>
              <a:t>insülin</a:t>
            </a:r>
            <a:r>
              <a:rPr lang="en-US" baseline="0" dirty="0" smtClean="0"/>
              <a:t> </a:t>
            </a:r>
            <a:r>
              <a:rPr lang="en-US" baseline="0" dirty="0" err="1" smtClean="0"/>
              <a:t>yanıtı</a:t>
            </a:r>
            <a:r>
              <a:rPr lang="en-US" baseline="0" dirty="0" smtClean="0"/>
              <a:t> iv </a:t>
            </a:r>
            <a:r>
              <a:rPr lang="en-US" baseline="0" dirty="0" err="1" smtClean="0"/>
              <a:t>uygulamaya</a:t>
            </a:r>
            <a:r>
              <a:rPr lang="en-US" baseline="0" dirty="0" smtClean="0"/>
              <a:t> </a:t>
            </a:r>
            <a:r>
              <a:rPr lang="en-US" baseline="0" dirty="0" err="1" smtClean="0"/>
              <a:t>göre</a:t>
            </a:r>
            <a:r>
              <a:rPr lang="en-US" baseline="0" dirty="0" smtClean="0"/>
              <a:t> </a:t>
            </a:r>
            <a:r>
              <a:rPr lang="en-US" baseline="0" dirty="0" err="1" smtClean="0"/>
              <a:t>daha</a:t>
            </a:r>
            <a:r>
              <a:rPr lang="en-US" baseline="0" dirty="0" smtClean="0"/>
              <a:t> </a:t>
            </a:r>
            <a:r>
              <a:rPr lang="en-US" baseline="0" dirty="0" err="1" smtClean="0"/>
              <a:t>fazla</a:t>
            </a:r>
            <a:r>
              <a:rPr lang="en-US" baseline="0" dirty="0" smtClean="0"/>
              <a:t>. </a:t>
            </a:r>
            <a:r>
              <a:rPr lang="en-US" baseline="0" dirty="0" err="1" smtClean="0"/>
              <a:t>Glukozun</a:t>
            </a:r>
            <a:r>
              <a:rPr lang="en-US" baseline="0" dirty="0" smtClean="0"/>
              <a:t> beta </a:t>
            </a:r>
            <a:r>
              <a:rPr lang="en-US" baseline="0" dirty="0" err="1" smtClean="0"/>
              <a:t>hücresinin</a:t>
            </a:r>
            <a:r>
              <a:rPr lang="en-US" baseline="0" dirty="0" smtClean="0"/>
              <a:t> </a:t>
            </a:r>
            <a:r>
              <a:rPr lang="en-US" baseline="0" dirty="0" err="1" smtClean="0"/>
              <a:t>glukoza</a:t>
            </a:r>
            <a:r>
              <a:rPr lang="en-US" baseline="0" dirty="0" smtClean="0"/>
              <a:t> </a:t>
            </a:r>
            <a:r>
              <a:rPr lang="en-US" baseline="0" dirty="0" err="1" smtClean="0"/>
              <a:t>hassasiyetini</a:t>
            </a:r>
            <a:r>
              <a:rPr lang="en-US" baseline="0" dirty="0" smtClean="0"/>
              <a:t> </a:t>
            </a:r>
            <a:r>
              <a:rPr lang="en-US" baseline="0" dirty="0" err="1" smtClean="0"/>
              <a:t>artıran</a:t>
            </a:r>
            <a:r>
              <a:rPr lang="en-US" baseline="0" dirty="0" smtClean="0"/>
              <a:t> </a:t>
            </a:r>
            <a:r>
              <a:rPr lang="en-US" baseline="0" dirty="0" err="1" smtClean="0"/>
              <a:t>hormonların</a:t>
            </a:r>
            <a:r>
              <a:rPr lang="en-US" baseline="0" dirty="0" smtClean="0"/>
              <a:t> Gİ </a:t>
            </a:r>
            <a:r>
              <a:rPr lang="en-US" baseline="0" dirty="0" err="1" smtClean="0"/>
              <a:t>kanaldan</a:t>
            </a:r>
            <a:r>
              <a:rPr lang="en-US" baseline="0" dirty="0" smtClean="0"/>
              <a:t> </a:t>
            </a:r>
            <a:r>
              <a:rPr lang="en-US" baseline="0" dirty="0" err="1" smtClean="0"/>
              <a:t>salgılanması</a:t>
            </a:r>
            <a:r>
              <a:rPr lang="en-US" baseline="0" dirty="0" smtClean="0"/>
              <a:t> </a:t>
            </a:r>
            <a:r>
              <a:rPr lang="en-US" baseline="0" dirty="0" err="1" smtClean="0"/>
              <a:t>sayesinde</a:t>
            </a:r>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1</a:t>
            </a:fld>
            <a:endParaRPr lang="en-US"/>
          </a:p>
        </p:txBody>
      </p:sp>
    </p:spTree>
    <p:extLst>
      <p:ext uri="{BB962C8B-B14F-4D97-AF65-F5344CB8AC3E}">
        <p14:creationId xmlns:p14="http://schemas.microsoft.com/office/powerpoint/2010/main" val="1332125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selüloz</a:t>
            </a:r>
            <a:r>
              <a:rPr lang="en-US" dirty="0" smtClean="0"/>
              <a:t> beta 1,4 </a:t>
            </a:r>
            <a:r>
              <a:rPr lang="en-US" dirty="0" err="1" smtClean="0"/>
              <a:t>bağlar</a:t>
            </a:r>
            <a:r>
              <a:rPr lang="en-US" dirty="0" smtClean="0"/>
              <a:t> </a:t>
            </a:r>
            <a:r>
              <a:rPr lang="en-US" dirty="0" err="1" smtClean="0"/>
              <a:t>içerir</a:t>
            </a:r>
            <a:r>
              <a:rPr lang="en-US" baseline="0" dirty="0" smtClean="0"/>
              <a:t> </a:t>
            </a:r>
            <a:r>
              <a:rPr lang="en-US" baseline="0" dirty="0" err="1" smtClean="0"/>
              <a:t>glukoz</a:t>
            </a:r>
            <a:r>
              <a:rPr lang="en-US" baseline="0" dirty="0" smtClean="0"/>
              <a:t> </a:t>
            </a:r>
            <a:r>
              <a:rPr lang="en-US" baseline="0" dirty="0" err="1" smtClean="0"/>
              <a:t>molekülleri</a:t>
            </a:r>
            <a:r>
              <a:rPr lang="en-US" baseline="0" dirty="0" smtClean="0"/>
              <a:t> </a:t>
            </a:r>
            <a:r>
              <a:rPr lang="en-US" baseline="0" dirty="0" err="1" smtClean="0"/>
              <a:t>arasında</a:t>
            </a:r>
            <a:r>
              <a:rPr lang="en-US" baseline="0" dirty="0" smtClean="0"/>
              <a:t>. </a:t>
            </a:r>
            <a:r>
              <a:rPr lang="en-US" baseline="0" dirty="0" err="1" smtClean="0"/>
              <a:t>memelilerde</a:t>
            </a:r>
            <a:r>
              <a:rPr lang="en-US" baseline="0" dirty="0" smtClean="0"/>
              <a:t> </a:t>
            </a:r>
            <a:r>
              <a:rPr lang="en-US" baseline="0" dirty="0" err="1" smtClean="0"/>
              <a:t>bunu</a:t>
            </a:r>
            <a:r>
              <a:rPr lang="en-US" baseline="0" dirty="0" smtClean="0"/>
              <a:t> </a:t>
            </a:r>
            <a:r>
              <a:rPr lang="en-US" baseline="0" dirty="0" err="1" smtClean="0"/>
              <a:t>sindirecek</a:t>
            </a:r>
            <a:r>
              <a:rPr lang="en-US" baseline="0" dirty="0" smtClean="0"/>
              <a:t> </a:t>
            </a:r>
            <a:r>
              <a:rPr lang="en-US" baseline="0" dirty="0" err="1" smtClean="0"/>
              <a:t>enzim</a:t>
            </a:r>
            <a:r>
              <a:rPr lang="en-US" baseline="0" dirty="0" smtClean="0"/>
              <a:t> </a:t>
            </a:r>
            <a:r>
              <a:rPr lang="en-US" baseline="0" dirty="0" err="1" smtClean="0"/>
              <a:t>yok</a:t>
            </a:r>
            <a:r>
              <a:rPr lang="en-US" baseline="0" dirty="0" smtClean="0"/>
              <a:t>. </a:t>
            </a:r>
            <a:r>
              <a:rPr lang="en-US" baseline="0" dirty="0" err="1" smtClean="0"/>
              <a:t>ancak</a:t>
            </a:r>
            <a:r>
              <a:rPr lang="en-US" baseline="0" dirty="0" smtClean="0"/>
              <a:t> </a:t>
            </a:r>
            <a:r>
              <a:rPr lang="en-US" baseline="0" dirty="0" err="1" smtClean="0"/>
              <a:t>kolon</a:t>
            </a:r>
            <a:r>
              <a:rPr lang="en-US" baseline="0" dirty="0" smtClean="0"/>
              <a:t> </a:t>
            </a:r>
            <a:r>
              <a:rPr lang="en-US" baseline="0" dirty="0" err="1" smtClean="0"/>
              <a:t>bakterileri</a:t>
            </a:r>
            <a:r>
              <a:rPr lang="en-US" baseline="0" dirty="0" smtClean="0"/>
              <a:t> </a:t>
            </a:r>
            <a:r>
              <a:rPr lang="en-US" baseline="0" dirty="0" err="1" smtClean="0"/>
              <a:t>tarafından</a:t>
            </a:r>
            <a:r>
              <a:rPr lang="en-US" baseline="0" dirty="0" smtClean="0"/>
              <a:t> </a:t>
            </a:r>
            <a:r>
              <a:rPr lang="en-US" baseline="0" dirty="0" err="1" smtClean="0"/>
              <a:t>üretilen</a:t>
            </a:r>
            <a:r>
              <a:rPr lang="en-US" baseline="0" dirty="0" smtClean="0"/>
              <a:t> </a:t>
            </a:r>
            <a:r>
              <a:rPr lang="en-US" baseline="0" dirty="0" err="1" smtClean="0"/>
              <a:t>enzimler</a:t>
            </a:r>
            <a:r>
              <a:rPr lang="en-US" baseline="0" dirty="0" smtClean="0"/>
              <a:t> </a:t>
            </a:r>
            <a:r>
              <a:rPr lang="en-US" baseline="0" dirty="0" err="1" smtClean="0"/>
              <a:t>ile</a:t>
            </a:r>
            <a:r>
              <a:rPr lang="en-US" baseline="0" dirty="0" smtClean="0"/>
              <a:t> </a:t>
            </a:r>
            <a:r>
              <a:rPr lang="en-US" baseline="0" dirty="0" err="1" smtClean="0"/>
              <a:t>parçalanabilir</a:t>
            </a:r>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19</a:t>
            </a:fld>
            <a:endParaRPr lang="en-US"/>
          </a:p>
        </p:txBody>
      </p:sp>
    </p:spTree>
    <p:extLst>
      <p:ext uri="{BB962C8B-B14F-4D97-AF65-F5344CB8AC3E}">
        <p14:creationId xmlns:p14="http://schemas.microsoft.com/office/powerpoint/2010/main" val="921738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alfa</a:t>
            </a:r>
            <a:r>
              <a:rPr lang="en-US" dirty="0" smtClean="0"/>
              <a:t> </a:t>
            </a:r>
            <a:r>
              <a:rPr lang="en-US" dirty="0" err="1" smtClean="0"/>
              <a:t>amilaz</a:t>
            </a:r>
            <a:r>
              <a:rPr lang="en-US" dirty="0" smtClean="0"/>
              <a:t> </a:t>
            </a:r>
            <a:r>
              <a:rPr lang="en-US" dirty="0" err="1" smtClean="0"/>
              <a:t>alfa</a:t>
            </a:r>
            <a:r>
              <a:rPr lang="en-US" dirty="0" smtClean="0"/>
              <a:t> 1,4 terminal </a:t>
            </a:r>
            <a:r>
              <a:rPr lang="en-US" dirty="0" err="1" smtClean="0"/>
              <a:t>bağlar</a:t>
            </a:r>
            <a:r>
              <a:rPr lang="en-US" dirty="0" smtClean="0"/>
              <a:t> </a:t>
            </a:r>
            <a:r>
              <a:rPr lang="en-US" dirty="0" err="1" smtClean="0"/>
              <a:t>ve</a:t>
            </a:r>
            <a:r>
              <a:rPr lang="en-US" dirty="0" smtClean="0"/>
              <a:t> </a:t>
            </a:r>
            <a:r>
              <a:rPr lang="en-US" dirty="0" err="1" smtClean="0"/>
              <a:t>alfa</a:t>
            </a:r>
            <a:r>
              <a:rPr lang="en-US" dirty="0" smtClean="0"/>
              <a:t> 1,6 </a:t>
            </a:r>
            <a:r>
              <a:rPr lang="en-US" dirty="0" err="1" smtClean="0"/>
              <a:t>bağlar</a:t>
            </a:r>
            <a:r>
              <a:rPr lang="en-US" baseline="0" dirty="0" smtClean="0"/>
              <a:t> </a:t>
            </a:r>
            <a:r>
              <a:rPr lang="en-US" baseline="0" dirty="0" err="1" smtClean="0"/>
              <a:t>ile</a:t>
            </a:r>
            <a:r>
              <a:rPr lang="en-US" baseline="0" dirty="0" smtClean="0"/>
              <a:t> </a:t>
            </a:r>
            <a:r>
              <a:rPr lang="en-US" baseline="0" dirty="0" err="1" smtClean="0"/>
              <a:t>komşuluğundakileri</a:t>
            </a:r>
            <a:r>
              <a:rPr lang="en-US" baseline="0" dirty="0" smtClean="0"/>
              <a:t>, </a:t>
            </a:r>
            <a:r>
              <a:rPr lang="en-US" baseline="0" dirty="0" err="1" smtClean="0"/>
              <a:t>ayrıca</a:t>
            </a:r>
            <a:r>
              <a:rPr lang="en-US" baseline="0" dirty="0" smtClean="0"/>
              <a:t> 1,6 </a:t>
            </a:r>
            <a:r>
              <a:rPr lang="en-US" baseline="0" dirty="0" err="1" smtClean="0"/>
              <a:t>bağlara</a:t>
            </a:r>
            <a:r>
              <a:rPr lang="en-US" baseline="0" dirty="0" smtClean="0"/>
              <a:t> </a:t>
            </a:r>
            <a:r>
              <a:rPr lang="en-US" baseline="0" dirty="0" err="1" smtClean="0"/>
              <a:t>etki</a:t>
            </a:r>
            <a:r>
              <a:rPr lang="en-US" baseline="0" dirty="0" smtClean="0"/>
              <a:t> </a:t>
            </a:r>
            <a:r>
              <a:rPr lang="en-US" baseline="0" dirty="0" err="1" smtClean="0"/>
              <a:t>edemiyor</a:t>
            </a:r>
            <a:r>
              <a:rPr lang="en-US" baseline="0" dirty="0" smtClean="0"/>
              <a:t>. </a:t>
            </a:r>
            <a:r>
              <a:rPr lang="en-US" baseline="0" dirty="0" err="1" smtClean="0"/>
              <a:t>glukoz</a:t>
            </a:r>
            <a:r>
              <a:rPr lang="en-US" baseline="0" dirty="0" smtClean="0"/>
              <a:t> </a:t>
            </a:r>
            <a:r>
              <a:rPr lang="en-US" baseline="0" dirty="0" err="1" smtClean="0"/>
              <a:t>oluşamıyor</a:t>
            </a:r>
            <a:endParaRPr lang="en-US" baseline="0" dirty="0" smtClean="0"/>
          </a:p>
          <a:p>
            <a:r>
              <a:rPr lang="en-US" baseline="0" dirty="0" err="1" smtClean="0"/>
              <a:t>Özgünlük</a:t>
            </a:r>
            <a:r>
              <a:rPr lang="en-US" baseline="0" dirty="0" smtClean="0"/>
              <a:t> </a:t>
            </a:r>
            <a:r>
              <a:rPr lang="en-US" baseline="0" dirty="0" err="1" smtClean="0"/>
              <a:t>laktazda</a:t>
            </a:r>
            <a:endParaRPr lang="en-US" baseline="0" dirty="0" smtClean="0"/>
          </a:p>
          <a:p>
            <a:endParaRPr lang="en-US" baseline="0" dirty="0" smtClean="0"/>
          </a:p>
          <a:p>
            <a:r>
              <a:rPr lang="en-US" sz="1200" kern="1200" dirty="0" smtClean="0">
                <a:solidFill>
                  <a:schemeClr val="tx1"/>
                </a:solidFill>
                <a:effectLst/>
                <a:latin typeface="+mn-lt"/>
                <a:ea typeface="+mn-ea"/>
                <a:cs typeface="+mn-cs"/>
              </a:rPr>
              <a:t>The activities of the hydrolysis reactions of </a:t>
            </a:r>
            <a:r>
              <a:rPr lang="en-US" sz="1200" kern="1200" dirty="0" err="1" smtClean="0">
                <a:solidFill>
                  <a:schemeClr val="tx1"/>
                </a:solidFill>
                <a:effectLst/>
                <a:latin typeface="+mn-lt"/>
                <a:ea typeface="+mn-ea"/>
                <a:cs typeface="+mn-cs"/>
              </a:rPr>
              <a:t>sucrase-isomaltase</a:t>
            </a:r>
            <a:r>
              <a:rPr lang="en-US" sz="1200" kern="1200" dirty="0" smtClean="0">
                <a:solidFill>
                  <a:schemeClr val="tx1"/>
                </a:solidFill>
                <a:effectLst/>
                <a:latin typeface="+mn-lt"/>
                <a:ea typeface="+mn-ea"/>
                <a:cs typeface="+mn-cs"/>
              </a:rPr>
              <a:t> and maltase are considerably greater than the rates at which the various transporters can absorb the resulting </a:t>
            </a:r>
            <a:r>
              <a:rPr lang="en-US" sz="1200" kern="1200" dirty="0" err="1" smtClean="0">
                <a:solidFill>
                  <a:schemeClr val="tx1"/>
                </a:solidFill>
                <a:effectLst/>
                <a:latin typeface="+mn-lt"/>
                <a:ea typeface="+mn-ea"/>
                <a:cs typeface="+mn-cs"/>
              </a:rPr>
              <a:t>monosaccharides</a:t>
            </a:r>
            <a:r>
              <a:rPr lang="en-US" sz="1200" kern="1200" dirty="0" smtClean="0">
                <a:solidFill>
                  <a:schemeClr val="tx1"/>
                </a:solidFill>
                <a:effectLst/>
                <a:latin typeface="+mn-lt"/>
                <a:ea typeface="+mn-ea"/>
                <a:cs typeface="+mn-cs"/>
              </a:rPr>
              <a:t>. Thus, uptake, not hydrolysis, is the rate-limiting step. peak </a:t>
            </a:r>
            <a:r>
              <a:rPr lang="en-US" sz="1200" kern="1200" dirty="0" err="1" smtClean="0">
                <a:solidFill>
                  <a:schemeClr val="tx1"/>
                </a:solidFill>
                <a:effectLst/>
                <a:latin typeface="+mn-lt"/>
                <a:ea typeface="+mn-ea"/>
                <a:cs typeface="+mn-cs"/>
              </a:rPr>
              <a:t>oligosac</a:t>
            </a:r>
            <a:r>
              <a:rPr lang="en-US" sz="1200" kern="1200" dirty="0" smtClean="0">
                <a:solidFill>
                  <a:schemeClr val="tx1"/>
                </a:solidFill>
                <a:effectLst/>
                <a:latin typeface="+mn-lt"/>
                <a:ea typeface="+mn-ea"/>
                <a:cs typeface="+mn-cs"/>
              </a:rPr>
              <a:t>- </a:t>
            </a:r>
            <a:endParaRPr lang="en-US" dirty="0" smtClean="0"/>
          </a:p>
          <a:p>
            <a:r>
              <a:rPr lang="en-US" sz="1200" b="1"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PRESENCE OF LACTASE ACTIVITY 140 </a:t>
            </a:r>
            <a:endParaRPr lang="en-US" dirty="0" smtClean="0"/>
          </a:p>
          <a:p>
            <a:r>
              <a:rPr lang="en-US" sz="1200" kern="1200" dirty="0" smtClean="0">
                <a:solidFill>
                  <a:schemeClr val="tx1"/>
                </a:solidFill>
                <a:effectLst/>
                <a:latin typeface="+mn-lt"/>
                <a:ea typeface="+mn-ea"/>
                <a:cs typeface="+mn-cs"/>
              </a:rPr>
              <a:t>Plasma 120 glucose </a:t>
            </a:r>
            <a:endParaRPr lang="en-US" dirty="0" smtClean="0"/>
          </a:p>
          <a:p>
            <a:r>
              <a:rPr lang="en-US" sz="1200" kern="1200" dirty="0" smtClean="0">
                <a:solidFill>
                  <a:schemeClr val="tx1"/>
                </a:solidFill>
                <a:effectLst/>
                <a:latin typeface="+mn-lt"/>
                <a:ea typeface="+mn-ea"/>
                <a:cs typeface="+mn-cs"/>
              </a:rPr>
              <a:t>100 </a:t>
            </a:r>
            <a:endParaRPr lang="en-US" dirty="0" smtClean="0"/>
          </a:p>
          <a:p>
            <a:r>
              <a:rPr lang="en-US" sz="1200" kern="1200" dirty="0" smtClean="0">
                <a:solidFill>
                  <a:schemeClr val="tx1"/>
                </a:solidFill>
                <a:effectLst/>
                <a:latin typeface="+mn-lt"/>
                <a:ea typeface="+mn-ea"/>
                <a:cs typeface="+mn-cs"/>
              </a:rPr>
              <a:t>80 0 </a:t>
            </a:r>
            <a:endParaRPr lang="en-US" dirty="0" smtClean="0"/>
          </a:p>
          <a:p>
            <a:r>
              <a:rPr lang="en-US" sz="1200" b="1" kern="1200" dirty="0" smtClean="0">
                <a:solidFill>
                  <a:schemeClr val="tx1"/>
                </a:solidFill>
                <a:effectLst/>
                <a:latin typeface="+mn-lt"/>
                <a:ea typeface="+mn-ea"/>
                <a:cs typeface="+mn-cs"/>
              </a:rPr>
              <a:t>B </a:t>
            </a:r>
            <a:r>
              <a:rPr lang="en-US" sz="1200" kern="1200" dirty="0" smtClean="0">
                <a:solidFill>
                  <a:schemeClr val="tx1"/>
                </a:solidFill>
                <a:effectLst/>
                <a:latin typeface="+mn-lt"/>
                <a:ea typeface="+mn-ea"/>
                <a:cs typeface="+mn-cs"/>
              </a:rPr>
              <a:t>LACTASE DEFICIENCY 140 </a:t>
            </a:r>
            <a:endParaRPr lang="en-US" dirty="0" smtClean="0"/>
          </a:p>
          <a:p>
            <a:r>
              <a:rPr lang="en-US" sz="1200" kern="1200" dirty="0" smtClean="0">
                <a:solidFill>
                  <a:schemeClr val="tx1"/>
                </a:solidFill>
                <a:effectLst/>
                <a:latin typeface="+mn-lt"/>
                <a:ea typeface="+mn-ea"/>
                <a:cs typeface="+mn-cs"/>
              </a:rPr>
              <a:t>Plasma 120 glucose </a:t>
            </a:r>
            <a:endParaRPr lang="en-US" dirty="0" smtClean="0"/>
          </a:p>
          <a:p>
            <a:r>
              <a:rPr lang="en-US" sz="1200" kern="1200" dirty="0" smtClean="0">
                <a:solidFill>
                  <a:schemeClr val="tx1"/>
                </a:solidFill>
                <a:effectLst/>
                <a:latin typeface="+mn-lt"/>
                <a:ea typeface="+mn-ea"/>
                <a:cs typeface="+mn-cs"/>
              </a:rPr>
              <a:t>100 </a:t>
            </a:r>
            <a:endParaRPr lang="en-US" dirty="0" smtClean="0"/>
          </a:p>
          <a:p>
            <a:r>
              <a:rPr lang="en-US" sz="1200" kern="1200" dirty="0" smtClean="0">
                <a:solidFill>
                  <a:schemeClr val="tx1"/>
                </a:solidFill>
                <a:effectLst/>
                <a:latin typeface="+mn-lt"/>
                <a:ea typeface="+mn-ea"/>
                <a:cs typeface="+mn-cs"/>
              </a:rPr>
              <a:t>80 0 </a:t>
            </a:r>
            <a:endParaRPr lang="en-US" dirty="0" smtClean="0"/>
          </a:p>
          <a:p>
            <a:r>
              <a:rPr lang="en-US" sz="1200" kern="1200" dirty="0" err="1" smtClean="0">
                <a:solidFill>
                  <a:schemeClr val="tx1"/>
                </a:solidFill>
                <a:effectLst/>
                <a:latin typeface="+mn-lt"/>
                <a:ea typeface="+mn-ea"/>
                <a:cs typeface="+mn-cs"/>
              </a:rPr>
              <a:t>charidase</a:t>
            </a:r>
            <a:r>
              <a:rPr lang="en-US" sz="1200" kern="1200" dirty="0" smtClean="0">
                <a:solidFill>
                  <a:schemeClr val="tx1"/>
                </a:solidFill>
                <a:effectLst/>
                <a:latin typeface="+mn-lt"/>
                <a:ea typeface="+mn-ea"/>
                <a:cs typeface="+mn-cs"/>
              </a:rPr>
              <a:t> distribution and activity occur in the proximal jejunum (i.e., at the ligament of </a:t>
            </a:r>
            <a:r>
              <a:rPr lang="en-US" sz="1200" kern="1200" dirty="0" err="1" smtClean="0">
                <a:solidFill>
                  <a:schemeClr val="tx1"/>
                </a:solidFill>
                <a:effectLst/>
                <a:latin typeface="+mn-lt"/>
                <a:ea typeface="+mn-ea"/>
                <a:cs typeface="+mn-cs"/>
              </a:rPr>
              <a:t>Treitz</a:t>
            </a:r>
            <a:r>
              <a:rPr lang="en-US" sz="1200" kern="1200" dirty="0" smtClean="0">
                <a:solidFill>
                  <a:schemeClr val="tx1"/>
                </a:solidFill>
                <a:effectLst/>
                <a:latin typeface="+mn-lt"/>
                <a:ea typeface="+mn-ea"/>
                <a:cs typeface="+mn-cs"/>
              </a:rPr>
              <a:t>). Considerably less activity is noted in the duodenum and distal ileum, and none is reported in the large intestine. The distribution of </a:t>
            </a:r>
            <a:r>
              <a:rPr lang="en-US" sz="1200" kern="1200" dirty="0" err="1" smtClean="0">
                <a:solidFill>
                  <a:schemeClr val="tx1"/>
                </a:solidFill>
                <a:effectLst/>
                <a:latin typeface="+mn-lt"/>
                <a:ea typeface="+mn-ea"/>
                <a:cs typeface="+mn-cs"/>
              </a:rPr>
              <a:t>oligosaccharidase</a:t>
            </a:r>
            <a:r>
              <a:rPr lang="en-US" sz="1200" kern="1200" dirty="0" smtClean="0">
                <a:solidFill>
                  <a:schemeClr val="tx1"/>
                </a:solidFill>
                <a:effectLst/>
                <a:latin typeface="+mn-lt"/>
                <a:ea typeface="+mn-ea"/>
                <a:cs typeface="+mn-cs"/>
              </a:rPr>
              <a:t> activity parallels that of active glucose transport.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20</a:t>
            </a:fld>
            <a:endParaRPr lang="en-US"/>
          </a:p>
        </p:txBody>
      </p:sp>
    </p:spTree>
    <p:extLst>
      <p:ext uri="{BB962C8B-B14F-4D97-AF65-F5344CB8AC3E}">
        <p14:creationId xmlns:p14="http://schemas.microsoft.com/office/powerpoint/2010/main" val="1709646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many nonwhite ethnic groups, as well as in almost all other mammals, lactase activity markedly decreases after weaning in the postnatal period. The regulation of this decreased lactase activity is genetically determined. The other </a:t>
            </a:r>
            <a:r>
              <a:rPr lang="en-US" sz="1200" kern="1200" dirty="0" err="1" smtClean="0">
                <a:solidFill>
                  <a:schemeClr val="tx1"/>
                </a:solidFill>
                <a:effectLst/>
                <a:latin typeface="+mn-lt"/>
                <a:ea typeface="+mn-ea"/>
                <a:cs typeface="+mn-cs"/>
              </a:rPr>
              <a:t>oligosaccharidases</a:t>
            </a:r>
            <a:r>
              <a:rPr lang="en-US" sz="1200" kern="1200" dirty="0" smtClean="0">
                <a:solidFill>
                  <a:schemeClr val="tx1"/>
                </a:solidFill>
                <a:effectLst/>
                <a:latin typeface="+mn-lt"/>
                <a:ea typeface="+mn-ea"/>
                <a:cs typeface="+mn-cs"/>
              </a:rPr>
              <a:t> do not decrease in the postnatal period. In general, lactase activity is both more susceptible to enterocyte injury (e.g., following viral </a:t>
            </a:r>
            <a:r>
              <a:rPr lang="en-US" sz="1200" kern="1200" dirty="0" err="1" smtClean="0">
                <a:solidFill>
                  <a:schemeClr val="tx1"/>
                </a:solidFill>
                <a:effectLst/>
                <a:latin typeface="+mn-lt"/>
                <a:ea typeface="+mn-ea"/>
                <a:cs typeface="+mn-cs"/>
              </a:rPr>
              <a:t>enteri</a:t>
            </a:r>
            <a:r>
              <a:rPr lang="en-US" sz="1200" kern="1200" dirty="0" smtClean="0">
                <a:solidFill>
                  <a:schemeClr val="tx1"/>
                </a:solidFill>
                <a:effectLst/>
                <a:latin typeface="+mn-lt"/>
                <a:ea typeface="+mn-ea"/>
                <a:cs typeface="+mn-cs"/>
              </a:rPr>
              <a:t>- tis) and is slower to recover from damage than is other </a:t>
            </a:r>
            <a:r>
              <a:rPr lang="en-US" sz="1200" kern="1200" dirty="0" err="1" smtClean="0">
                <a:solidFill>
                  <a:schemeClr val="tx1"/>
                </a:solidFill>
                <a:effectLst/>
                <a:latin typeface="+mn-lt"/>
                <a:ea typeface="+mn-ea"/>
                <a:cs typeface="+mn-cs"/>
              </a:rPr>
              <a:t>oli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gosaccharidase</a:t>
            </a:r>
            <a:r>
              <a:rPr lang="en-US" sz="1200" kern="1200" dirty="0" smtClean="0">
                <a:solidFill>
                  <a:schemeClr val="tx1"/>
                </a:solidFill>
                <a:effectLst/>
                <a:latin typeface="+mn-lt"/>
                <a:ea typeface="+mn-ea"/>
                <a:cs typeface="+mn-cs"/>
              </a:rPr>
              <a:t> activity. Thus, reduced lactase activity (as a consequence of both genetic regulation and environmental effects) has substantial clinical significance in that lactose ingestion may result in a range of symptoms in affected individuals (Fig. 45-4).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21</a:t>
            </a:fld>
            <a:endParaRPr lang="en-US"/>
          </a:p>
        </p:txBody>
      </p:sp>
    </p:spTree>
    <p:extLst>
      <p:ext uri="{BB962C8B-B14F-4D97-AF65-F5344CB8AC3E}">
        <p14:creationId xmlns:p14="http://schemas.microsoft.com/office/powerpoint/2010/main" val="740032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Fructose uptake across the </a:t>
            </a:r>
            <a:r>
              <a:rPr lang="en-US" sz="1200" i="1" kern="1200" dirty="0" smtClean="0">
                <a:solidFill>
                  <a:schemeClr val="tx1"/>
                </a:solidFill>
                <a:effectLst/>
                <a:latin typeface="+mn-lt"/>
                <a:ea typeface="+mn-ea"/>
                <a:cs typeface="+mn-cs"/>
              </a:rPr>
              <a:t>apical membrane </a:t>
            </a:r>
            <a:r>
              <a:rPr lang="en-US" sz="1200" kern="1200" dirty="0" smtClean="0">
                <a:solidFill>
                  <a:schemeClr val="tx1"/>
                </a:solidFill>
                <a:effectLst/>
                <a:latin typeface="+mn-lt"/>
                <a:ea typeface="+mn-ea"/>
                <a:cs typeface="+mn-cs"/>
              </a:rPr>
              <a:t>is mediated by </a:t>
            </a:r>
            <a:r>
              <a:rPr lang="en-US" sz="1200" b="1" kern="1200" dirty="0" smtClean="0">
                <a:solidFill>
                  <a:schemeClr val="tx1"/>
                </a:solidFill>
                <a:effectLst/>
                <a:latin typeface="+mn-lt"/>
                <a:ea typeface="+mn-ea"/>
                <a:cs typeface="+mn-cs"/>
              </a:rPr>
              <a:t>GLUT5 </a:t>
            </a:r>
            <a:r>
              <a:rPr lang="en-US" sz="1200" kern="1200" dirty="0" smtClean="0">
                <a:solidFill>
                  <a:schemeClr val="tx1"/>
                </a:solidFill>
                <a:effectLst/>
                <a:latin typeface="+mn-lt"/>
                <a:ea typeface="+mn-ea"/>
                <a:cs typeface="+mn-cs"/>
              </a:rPr>
              <a:t>(see Chapter 5), a member of the GLUT family of transport proteins. GLUT5 is present mainly in the jejunum.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efflux of glucose, fructose, and </a:t>
            </a:r>
            <a:r>
              <a:rPr lang="en-US" sz="1200" kern="1200" dirty="0" err="1" smtClean="0">
                <a:solidFill>
                  <a:schemeClr val="tx1"/>
                </a:solidFill>
                <a:effectLst/>
                <a:latin typeface="+mn-lt"/>
                <a:ea typeface="+mn-ea"/>
                <a:cs typeface="+mn-cs"/>
              </a:rPr>
              <a:t>galactose</a:t>
            </a:r>
            <a:r>
              <a:rPr lang="en-US" sz="1200" kern="1200" dirty="0" smtClean="0">
                <a:solidFill>
                  <a:schemeClr val="tx1"/>
                </a:solidFill>
                <a:effectLst/>
                <a:latin typeface="+mn-lt"/>
                <a:ea typeface="+mn-ea"/>
                <a:cs typeface="+mn-cs"/>
              </a:rPr>
              <a:t> across the </a:t>
            </a:r>
            <a:r>
              <a:rPr lang="en-US" sz="1200" i="1" kern="1200" dirty="0" err="1" smtClean="0">
                <a:solidFill>
                  <a:schemeClr val="tx1"/>
                </a:solidFill>
                <a:effectLst/>
                <a:latin typeface="+mn-lt"/>
                <a:ea typeface="+mn-ea"/>
                <a:cs typeface="+mn-cs"/>
              </a:rPr>
              <a:t>basolateral</a:t>
            </a:r>
            <a:r>
              <a:rPr lang="en-US" sz="1200" i="1" kern="1200" dirty="0" smtClean="0">
                <a:solidFill>
                  <a:schemeClr val="tx1"/>
                </a:solidFill>
                <a:effectLst/>
                <a:latin typeface="+mn-lt"/>
                <a:ea typeface="+mn-ea"/>
                <a:cs typeface="+mn-cs"/>
              </a:rPr>
              <a:t> membrane </a:t>
            </a:r>
            <a:r>
              <a:rPr lang="en-US" sz="1200" kern="1200" dirty="0" smtClean="0">
                <a:solidFill>
                  <a:schemeClr val="tx1"/>
                </a:solidFill>
                <a:effectLst/>
                <a:latin typeface="+mn-lt"/>
                <a:ea typeface="+mn-ea"/>
                <a:cs typeface="+mn-cs"/>
              </a:rPr>
              <a:t>also occurs by facilitated diffusion. The characteristics of the </a:t>
            </a:r>
            <a:r>
              <a:rPr lang="en-US" sz="1200" kern="1200" dirty="0" err="1" smtClean="0">
                <a:solidFill>
                  <a:schemeClr val="tx1"/>
                </a:solidFill>
                <a:effectLst/>
                <a:latin typeface="+mn-lt"/>
                <a:ea typeface="+mn-ea"/>
                <a:cs typeface="+mn-cs"/>
              </a:rPr>
              <a:t>basolateral</a:t>
            </a:r>
            <a:r>
              <a:rPr lang="en-US" sz="1200" kern="1200" dirty="0" smtClean="0">
                <a:solidFill>
                  <a:schemeClr val="tx1"/>
                </a:solidFill>
                <a:effectLst/>
                <a:latin typeface="+mn-lt"/>
                <a:ea typeface="+mn-ea"/>
                <a:cs typeface="+mn-cs"/>
              </a:rPr>
              <a:t> sugar transporter, </a:t>
            </a:r>
            <a:r>
              <a:rPr lang="en-US" sz="1200" kern="1200" dirty="0" err="1" smtClean="0">
                <a:solidFill>
                  <a:schemeClr val="tx1"/>
                </a:solidFill>
                <a:effectLst/>
                <a:latin typeface="+mn-lt"/>
                <a:ea typeface="+mn-ea"/>
                <a:cs typeface="+mn-cs"/>
              </a:rPr>
              <a:t>iden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tified</a:t>
            </a:r>
            <a:r>
              <a:rPr lang="en-US" sz="1200" kern="1200" dirty="0" smtClean="0">
                <a:solidFill>
                  <a:schemeClr val="tx1"/>
                </a:solidFill>
                <a:effectLst/>
                <a:latin typeface="+mn-lt"/>
                <a:ea typeface="+mn-ea"/>
                <a:cs typeface="+mn-cs"/>
              </a:rPr>
              <a:t> as </a:t>
            </a:r>
            <a:r>
              <a:rPr lang="en-US" sz="1200" b="1" kern="1200" dirty="0" smtClean="0">
                <a:solidFill>
                  <a:schemeClr val="tx1"/>
                </a:solidFill>
                <a:effectLst/>
                <a:latin typeface="+mn-lt"/>
                <a:ea typeface="+mn-ea"/>
                <a:cs typeface="+mn-cs"/>
              </a:rPr>
              <a:t>GLUT2</a:t>
            </a:r>
            <a:r>
              <a:rPr lang="en-US" sz="1200" kern="1200" dirty="0" smtClean="0">
                <a:solidFill>
                  <a:schemeClr val="tx1"/>
                </a:solidFill>
                <a:effectLst/>
                <a:latin typeface="+mn-lt"/>
                <a:ea typeface="+mn-ea"/>
                <a:cs typeface="+mn-cs"/>
              </a:rPr>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22</a:t>
            </a:fld>
            <a:endParaRPr lang="en-US"/>
          </a:p>
        </p:txBody>
      </p:sp>
    </p:spTree>
    <p:extLst>
      <p:ext uri="{BB962C8B-B14F-4D97-AF65-F5344CB8AC3E}">
        <p14:creationId xmlns:p14="http://schemas.microsoft.com/office/powerpoint/2010/main" val="4192281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addition to dietary sources of protein, significant amounts of endogenous protein are secreted into the gastro- intestinal tract, then conserved by protein digestion and absorption. Such endogenous sources represent ~50% of the total protein entering the small intestine and include enzymes, hormones, and </a:t>
            </a:r>
            <a:r>
              <a:rPr lang="en-US" sz="1200" kern="1200" dirty="0" err="1" smtClean="0">
                <a:solidFill>
                  <a:schemeClr val="tx1"/>
                </a:solidFill>
                <a:effectLst/>
                <a:latin typeface="+mn-lt"/>
                <a:ea typeface="+mn-ea"/>
                <a:cs typeface="+mn-cs"/>
              </a:rPr>
              <a:t>immunoglobulins</a:t>
            </a:r>
            <a:r>
              <a:rPr lang="en-US" sz="1200" kern="1200" dirty="0" smtClean="0">
                <a:solidFill>
                  <a:schemeClr val="tx1"/>
                </a:solidFill>
                <a:effectLst/>
                <a:latin typeface="+mn-lt"/>
                <a:ea typeface="+mn-ea"/>
                <a:cs typeface="+mn-cs"/>
              </a:rPr>
              <a:t> present in </a:t>
            </a:r>
            <a:r>
              <a:rPr lang="en-US" sz="1200" kern="1200" dirty="0" err="1" smtClean="0">
                <a:solidFill>
                  <a:schemeClr val="tx1"/>
                </a:solidFill>
                <a:effectLst/>
                <a:latin typeface="+mn-lt"/>
                <a:ea typeface="+mn-ea"/>
                <a:cs typeface="+mn-cs"/>
              </a:rPr>
              <a:t>sali</a:t>
            </a:r>
            <a:r>
              <a:rPr lang="en-US" sz="1200" kern="1200" dirty="0" smtClean="0">
                <a:solidFill>
                  <a:schemeClr val="tx1"/>
                </a:solidFill>
                <a:effectLst/>
                <a:latin typeface="+mn-lt"/>
                <a:ea typeface="+mn-ea"/>
                <a:cs typeface="+mn-cs"/>
              </a:rPr>
              <a:t>- vary, gastric, pancreatic, biliary, and </a:t>
            </a:r>
            <a:r>
              <a:rPr lang="en-US" sz="1200" kern="1200" dirty="0" err="1" smtClean="0">
                <a:solidFill>
                  <a:schemeClr val="tx1"/>
                </a:solidFill>
                <a:effectLst/>
                <a:latin typeface="+mn-lt"/>
                <a:ea typeface="+mn-ea"/>
                <a:cs typeface="+mn-cs"/>
              </a:rPr>
              <a:t>jejunal</a:t>
            </a:r>
            <a:r>
              <a:rPr lang="en-US" sz="1200" kern="1200" dirty="0" smtClean="0">
                <a:solidFill>
                  <a:schemeClr val="tx1"/>
                </a:solidFill>
                <a:effectLst/>
                <a:latin typeface="+mn-lt"/>
                <a:ea typeface="+mn-ea"/>
                <a:cs typeface="+mn-cs"/>
              </a:rPr>
              <a:t> secretions. A second large source of endogenous protein is desquamated intestinal epithelial cells as well as plasma proteins that the small intestine secretes.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Movement of amino acids across the </a:t>
            </a:r>
            <a:r>
              <a:rPr lang="en-US" sz="1200" kern="1200" dirty="0" err="1" smtClean="0">
                <a:solidFill>
                  <a:schemeClr val="tx1"/>
                </a:solidFill>
                <a:effectLst/>
                <a:latin typeface="+mn-lt"/>
                <a:ea typeface="+mn-ea"/>
                <a:cs typeface="+mn-cs"/>
              </a:rPr>
              <a:t>basolateral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brane</a:t>
            </a:r>
            <a:r>
              <a:rPr lang="en-US" sz="1200" kern="1200" dirty="0" smtClean="0">
                <a:solidFill>
                  <a:schemeClr val="tx1"/>
                </a:solidFill>
                <a:effectLst/>
                <a:latin typeface="+mn-lt"/>
                <a:ea typeface="+mn-ea"/>
                <a:cs typeface="+mn-cs"/>
              </a:rPr>
              <a:t> is bidirectional; the movement of any one amino acid can occur through one or more amino acid transporters. At least five amino acid transporters are present in the </a:t>
            </a:r>
            <a:r>
              <a:rPr lang="en-US" sz="1200" kern="1200" dirty="0" err="1" smtClean="0">
                <a:solidFill>
                  <a:schemeClr val="tx1"/>
                </a:solidFill>
                <a:effectLst/>
                <a:latin typeface="+mn-lt"/>
                <a:ea typeface="+mn-ea"/>
                <a:cs typeface="+mn-cs"/>
              </a:rPr>
              <a:t>basolat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eral</a:t>
            </a:r>
            <a:r>
              <a:rPr lang="en-US" sz="1200" kern="1200" dirty="0" smtClean="0">
                <a:solidFill>
                  <a:schemeClr val="tx1"/>
                </a:solidFill>
                <a:effectLst/>
                <a:latin typeface="+mn-lt"/>
                <a:ea typeface="+mn-ea"/>
                <a:cs typeface="+mn-cs"/>
              </a:rPr>
              <a:t> membrane </a:t>
            </a:r>
            <a:endParaRPr lang="en-US" dirty="0" smtClean="0"/>
          </a:p>
          <a:p>
            <a:endParaRPr lang="en-US" dirty="0" smtClean="0"/>
          </a:p>
          <a:p>
            <a:r>
              <a:rPr lang="en-US" sz="1200" kern="1200" dirty="0" smtClean="0">
                <a:solidFill>
                  <a:schemeClr val="tx1"/>
                </a:solidFill>
                <a:effectLst/>
                <a:latin typeface="+mn-lt"/>
                <a:ea typeface="+mn-ea"/>
                <a:cs typeface="+mn-cs"/>
              </a:rPr>
              <a:t>Neonates can absorb substantial amounts of </a:t>
            </a:r>
            <a:r>
              <a:rPr lang="en-US" sz="1200" i="1" kern="1200" dirty="0" smtClean="0">
                <a:solidFill>
                  <a:schemeClr val="tx1"/>
                </a:solidFill>
                <a:effectLst/>
                <a:latin typeface="+mn-lt"/>
                <a:ea typeface="+mn-ea"/>
                <a:cs typeface="+mn-cs"/>
              </a:rPr>
              <a:t>intact protein </a:t>
            </a:r>
            <a:r>
              <a:rPr lang="en-US" sz="1200" kern="1200" dirty="0" smtClean="0">
                <a:solidFill>
                  <a:schemeClr val="tx1"/>
                </a:solidFill>
                <a:effectLst/>
                <a:latin typeface="+mn-lt"/>
                <a:ea typeface="+mn-ea"/>
                <a:cs typeface="+mn-cs"/>
              </a:rPr>
              <a:t>from colostrum (see Chapter 57) through the process of endocytosis. This mechanism is developmentally regulated and in humans remains active only until ~6 months of age. </a:t>
            </a:r>
            <a:endParaRPr lang="en-US" dirty="0" smtClean="0"/>
          </a:p>
          <a:p>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24</a:t>
            </a:fld>
            <a:endParaRPr lang="en-US"/>
          </a:p>
        </p:txBody>
      </p:sp>
    </p:spTree>
    <p:extLst>
      <p:ext uri="{BB962C8B-B14F-4D97-AF65-F5344CB8AC3E}">
        <p14:creationId xmlns:p14="http://schemas.microsoft.com/office/powerpoint/2010/main" val="114579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enterocyte </a:t>
            </a:r>
            <a:r>
              <a:rPr lang="en-US" sz="1200" kern="1200" dirty="0" err="1" smtClean="0">
                <a:solidFill>
                  <a:schemeClr val="tx1"/>
                </a:solidFill>
                <a:effectLst/>
                <a:latin typeface="+mn-lt"/>
                <a:ea typeface="+mn-ea"/>
                <a:cs typeface="+mn-cs"/>
              </a:rPr>
              <a:t>subse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quently</a:t>
            </a:r>
            <a:r>
              <a:rPr lang="en-US" sz="1200" kern="1200" dirty="0" smtClean="0">
                <a:solidFill>
                  <a:schemeClr val="tx1"/>
                </a:solidFill>
                <a:effectLst/>
                <a:latin typeface="+mn-lt"/>
                <a:ea typeface="+mn-ea"/>
                <a:cs typeface="+mn-cs"/>
              </a:rPr>
              <a:t> uses ~10% of the absorbed amino acids for </a:t>
            </a:r>
            <a:r>
              <a:rPr lang="en-US" sz="1200" kern="1200" dirty="0" err="1" smtClean="0">
                <a:solidFill>
                  <a:schemeClr val="tx1"/>
                </a:solidFill>
                <a:effectLst/>
                <a:latin typeface="+mn-lt"/>
                <a:ea typeface="+mn-ea"/>
                <a:cs typeface="+mn-cs"/>
              </a:rPr>
              <a:t>intracel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lular</a:t>
            </a:r>
            <a:r>
              <a:rPr lang="en-US" sz="1200" kern="1200" dirty="0" smtClean="0">
                <a:solidFill>
                  <a:schemeClr val="tx1"/>
                </a:solidFill>
                <a:effectLst/>
                <a:latin typeface="+mn-lt"/>
                <a:ea typeface="+mn-ea"/>
                <a:cs typeface="+mn-cs"/>
              </a:rPr>
              <a:t> protein synthesis. </a:t>
            </a:r>
            <a:endParaRPr lang="en-US" dirty="0" smtClean="0"/>
          </a:p>
          <a:p>
            <a:endParaRPr lang="en-US" dirty="0"/>
          </a:p>
        </p:txBody>
      </p:sp>
      <p:sp>
        <p:nvSpPr>
          <p:cNvPr id="4" name="Slide Number Placeholder 3"/>
          <p:cNvSpPr>
            <a:spLocks noGrp="1"/>
          </p:cNvSpPr>
          <p:nvPr>
            <p:ph type="sldNum" sz="quarter" idx="10"/>
          </p:nvPr>
        </p:nvSpPr>
        <p:spPr/>
        <p:txBody>
          <a:bodyPr/>
          <a:lstStyle/>
          <a:p>
            <a:fld id="{C92EE7D9-65E2-C94A-8DEE-207805EF967A}" type="slidenum">
              <a:rPr lang="en-US" smtClean="0"/>
              <a:t>25</a:t>
            </a:fld>
            <a:endParaRPr lang="en-US"/>
          </a:p>
        </p:txBody>
      </p:sp>
    </p:spTree>
    <p:extLst>
      <p:ext uri="{BB962C8B-B14F-4D97-AF65-F5344CB8AC3E}">
        <p14:creationId xmlns:p14="http://schemas.microsoft.com/office/powerpoint/2010/main" val="213880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tr-T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a:p>
        </p:txBody>
      </p:sp>
      <p:sp>
        <p:nvSpPr>
          <p:cNvPr id="4" name="Date Placeholder 3"/>
          <p:cNvSpPr>
            <a:spLocks noGrp="1"/>
          </p:cNvSpPr>
          <p:nvPr>
            <p:ph type="dt" sz="half" idx="10"/>
          </p:nvPr>
        </p:nvSpPr>
        <p:spPr/>
        <p:txBody>
          <a:bodyPr/>
          <a:lstStyle/>
          <a:p>
            <a:fld id="{FEF388F8-1757-224C-A2F1-90927DECD4B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186731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FEF388F8-1757-224C-A2F1-90927DECD4B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26238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tr-TR"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FEF388F8-1757-224C-A2F1-90927DECD4B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187318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tr-TR"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89C73CEE-DE53-9C47-BFC2-F41AA9B7993B}" type="datetimeFigureOut">
              <a:rPr lang="en-US" smtClean="0">
                <a:latin typeface="Century Gothic"/>
              </a:rPr>
              <a:pPr/>
              <a:t>4/7/2020</a:t>
            </a:fld>
            <a:endParaRPr lang="en-US">
              <a:latin typeface="Century Gothic"/>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294171"/>
              </a:solidFill>
              <a:latin typeface="Century Gothic"/>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058FF5C-023E-8644-B0F9-181CF3FD0AEB}" type="slidenum">
              <a:rPr lang="en-US" smtClean="0">
                <a:solidFill>
                  <a:srgbClr val="294171"/>
                </a:solidFill>
                <a:latin typeface="Century Gothic"/>
              </a:rPr>
              <a:pPr/>
              <a:t>‹#›</a:t>
            </a:fld>
            <a:endParaRPr lang="en-US">
              <a:solidFill>
                <a:srgbClr val="294171"/>
              </a:solidFill>
              <a:latin typeface="Century Gothic"/>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Tree>
    <p:extLst>
      <p:ext uri="{BB962C8B-B14F-4D97-AF65-F5344CB8AC3E}">
        <p14:creationId xmlns:p14="http://schemas.microsoft.com/office/powerpoint/2010/main" val="1363878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4" name="Date Placeholder 3"/>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294171"/>
              </a:solidFill>
              <a:latin typeface="Century Gothic"/>
            </a:endParaRPr>
          </a:p>
        </p:txBody>
      </p:sp>
      <p:sp>
        <p:nvSpPr>
          <p:cNvPr id="6" name="Slide Number Placeholder 5"/>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477888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tr-TR"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294171"/>
              </a:solidFill>
              <a:latin typeface="Century Gothic"/>
            </a:endParaRPr>
          </a:p>
        </p:txBody>
      </p:sp>
      <p:sp>
        <p:nvSpPr>
          <p:cNvPr id="6" name="Slide Number Placeholder 5"/>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61940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5" name="Date Placeholder 4"/>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6" name="Footer Placeholder 5"/>
          <p:cNvSpPr>
            <a:spLocks noGrp="1"/>
          </p:cNvSpPr>
          <p:nvPr>
            <p:ph type="ftr" sz="quarter" idx="11"/>
          </p:nvPr>
        </p:nvSpPr>
        <p:spPr/>
        <p:txBody>
          <a:bodyPr/>
          <a:lstStyle/>
          <a:p>
            <a:endParaRPr lang="en-US">
              <a:solidFill>
                <a:srgbClr val="294171"/>
              </a:solidFill>
              <a:latin typeface="Century Gothic"/>
            </a:endParaRPr>
          </a:p>
        </p:txBody>
      </p:sp>
      <p:sp>
        <p:nvSpPr>
          <p:cNvPr id="7" name="Slide Number Placeholder 6"/>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
        <p:nvSpPr>
          <p:cNvPr id="9" name="Content Placeholder 8"/>
          <p:cNvSpPr>
            <a:spLocks noGrp="1"/>
          </p:cNvSpPr>
          <p:nvPr>
            <p:ph sz="quarter" idx="13"/>
          </p:nvPr>
        </p:nvSpPr>
        <p:spPr>
          <a:xfrm>
            <a:off x="1042416" y="2313432"/>
            <a:ext cx="3419856" cy="3493008"/>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Tree>
    <p:extLst>
      <p:ext uri="{BB962C8B-B14F-4D97-AF65-F5344CB8AC3E}">
        <p14:creationId xmlns:p14="http://schemas.microsoft.com/office/powerpoint/2010/main" val="2608869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7" name="Date Placeholder 6"/>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8" name="Footer Placeholder 7"/>
          <p:cNvSpPr>
            <a:spLocks noGrp="1"/>
          </p:cNvSpPr>
          <p:nvPr>
            <p:ph type="ftr" sz="quarter" idx="11"/>
          </p:nvPr>
        </p:nvSpPr>
        <p:spPr/>
        <p:txBody>
          <a:bodyPr/>
          <a:lstStyle/>
          <a:p>
            <a:endParaRPr lang="en-US">
              <a:solidFill>
                <a:srgbClr val="294171"/>
              </a:solidFill>
              <a:latin typeface="Century Gothic"/>
            </a:endParaRPr>
          </a:p>
        </p:txBody>
      </p:sp>
      <p:sp>
        <p:nvSpPr>
          <p:cNvPr id="9" name="Slide Number Placeholder 8"/>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652071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4" name="Footer Placeholder 3"/>
          <p:cNvSpPr>
            <a:spLocks noGrp="1"/>
          </p:cNvSpPr>
          <p:nvPr>
            <p:ph type="ftr" sz="quarter" idx="11"/>
          </p:nvPr>
        </p:nvSpPr>
        <p:spPr/>
        <p:txBody>
          <a:bodyPr/>
          <a:lstStyle/>
          <a:p>
            <a:endParaRPr lang="en-US">
              <a:solidFill>
                <a:srgbClr val="294171"/>
              </a:solidFill>
              <a:latin typeface="Century Gothic"/>
            </a:endParaRPr>
          </a:p>
        </p:txBody>
      </p:sp>
      <p:sp>
        <p:nvSpPr>
          <p:cNvPr id="5" name="Slide Number Placeholder 4"/>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615981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3" name="Footer Placeholder 2"/>
          <p:cNvSpPr>
            <a:spLocks noGrp="1"/>
          </p:cNvSpPr>
          <p:nvPr>
            <p:ph type="ftr" sz="quarter" idx="11"/>
          </p:nvPr>
        </p:nvSpPr>
        <p:spPr/>
        <p:txBody>
          <a:bodyPr/>
          <a:lstStyle/>
          <a:p>
            <a:endParaRPr lang="en-US">
              <a:solidFill>
                <a:srgbClr val="294171"/>
              </a:solidFill>
              <a:latin typeface="Century Gothic"/>
            </a:endParaRPr>
          </a:p>
        </p:txBody>
      </p:sp>
      <p:sp>
        <p:nvSpPr>
          <p:cNvPr id="4" name="Slide Number Placeholder 3"/>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032544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 name="Date Placeholder 4"/>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7" name="Slide Number Placeholder 6"/>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294171"/>
              </a:solidFill>
              <a:latin typeface="Century Gothic"/>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tr-TR"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Tree>
    <p:extLst>
      <p:ext uri="{BB962C8B-B14F-4D97-AF65-F5344CB8AC3E}">
        <p14:creationId xmlns:p14="http://schemas.microsoft.com/office/powerpoint/2010/main" val="427897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idx="1"/>
          </p:nvPr>
        </p:nvSpPr>
        <p:spPr/>
        <p:txBody>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FEF388F8-1757-224C-A2F1-90927DECD4B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1345527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tr-TR"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294171"/>
              </a:solidFill>
              <a:latin typeface="Century Gothic"/>
            </a:endParaRPr>
          </a:p>
        </p:txBody>
      </p:sp>
      <p:sp>
        <p:nvSpPr>
          <p:cNvPr id="7" name="Slide Number Placeholder 6"/>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3796681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294171"/>
              </a:solidFill>
              <a:latin typeface="Century Gothic"/>
            </a:endParaRPr>
          </a:p>
        </p:txBody>
      </p:sp>
      <p:sp>
        <p:nvSpPr>
          <p:cNvPr id="6" name="Slide Number Placeholder 5"/>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666712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tr-TR"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10"/>
          </p:nvPr>
        </p:nvSpPr>
        <p:spPr/>
        <p:txBody>
          <a:bodyPr/>
          <a:lstStyle/>
          <a:p>
            <a:fld id="{89C73CEE-DE53-9C47-BFC2-F41AA9B7993B}" type="datetimeFigureOut">
              <a:rPr lang="en-US" smtClean="0">
                <a:latin typeface="Century Gothic"/>
              </a:rPr>
              <a:pPr/>
              <a:t>4/7/2020</a:t>
            </a:fld>
            <a:endParaRPr lang="en-US">
              <a:latin typeface="Century Gothic"/>
            </a:endParaRPr>
          </a:p>
        </p:txBody>
      </p:sp>
      <p:sp>
        <p:nvSpPr>
          <p:cNvPr id="5" name="Footer Placeholder 4"/>
          <p:cNvSpPr>
            <a:spLocks noGrp="1"/>
          </p:cNvSpPr>
          <p:nvPr>
            <p:ph type="ftr" sz="quarter" idx="11"/>
          </p:nvPr>
        </p:nvSpPr>
        <p:spPr/>
        <p:txBody>
          <a:bodyPr/>
          <a:lstStyle/>
          <a:p>
            <a:endParaRPr lang="en-US">
              <a:solidFill>
                <a:srgbClr val="294171"/>
              </a:solidFill>
              <a:latin typeface="Century Gothic"/>
            </a:endParaRPr>
          </a:p>
        </p:txBody>
      </p:sp>
      <p:sp>
        <p:nvSpPr>
          <p:cNvPr id="6" name="Slide Number Placeholder 5"/>
          <p:cNvSpPr>
            <a:spLocks noGrp="1"/>
          </p:cNvSpPr>
          <p:nvPr>
            <p:ph type="sldNum" sz="quarter" idx="12"/>
          </p:nvPr>
        </p:nvSpPr>
        <p:spPr/>
        <p:txBody>
          <a:body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158615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tr-T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Click to edit Master text styles</a:t>
            </a:r>
          </a:p>
        </p:txBody>
      </p:sp>
      <p:sp>
        <p:nvSpPr>
          <p:cNvPr id="4" name="Date Placeholder 3"/>
          <p:cNvSpPr>
            <a:spLocks noGrp="1"/>
          </p:cNvSpPr>
          <p:nvPr>
            <p:ph type="dt" sz="half" idx="10"/>
          </p:nvPr>
        </p:nvSpPr>
        <p:spPr/>
        <p:txBody>
          <a:bodyPr/>
          <a:lstStyle/>
          <a:p>
            <a:fld id="{FEF388F8-1757-224C-A2F1-90927DECD4B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1463908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Date Placeholder 4"/>
          <p:cNvSpPr>
            <a:spLocks noGrp="1"/>
          </p:cNvSpPr>
          <p:nvPr>
            <p:ph type="dt" sz="half" idx="10"/>
          </p:nvPr>
        </p:nvSpPr>
        <p:spPr/>
        <p:txBody>
          <a:bodyPr/>
          <a:lstStyle/>
          <a:p>
            <a:fld id="{FEF388F8-1757-224C-A2F1-90927DECD4B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274610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7" name="Date Placeholder 6"/>
          <p:cNvSpPr>
            <a:spLocks noGrp="1"/>
          </p:cNvSpPr>
          <p:nvPr>
            <p:ph type="dt" sz="half" idx="10"/>
          </p:nvPr>
        </p:nvSpPr>
        <p:spPr/>
        <p:txBody>
          <a:bodyPr/>
          <a:lstStyle/>
          <a:p>
            <a:fld id="{FEF388F8-1757-224C-A2F1-90927DECD4B9}"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3671120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Click to edit Master title style</a:t>
            </a:r>
            <a:endParaRPr lang="en-US"/>
          </a:p>
        </p:txBody>
      </p:sp>
      <p:sp>
        <p:nvSpPr>
          <p:cNvPr id="3" name="Date Placeholder 2"/>
          <p:cNvSpPr>
            <a:spLocks noGrp="1"/>
          </p:cNvSpPr>
          <p:nvPr>
            <p:ph type="dt" sz="half" idx="10"/>
          </p:nvPr>
        </p:nvSpPr>
        <p:spPr/>
        <p:txBody>
          <a:bodyPr/>
          <a:lstStyle/>
          <a:p>
            <a:fld id="{FEF388F8-1757-224C-A2F1-90927DECD4B9}"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2024774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F388F8-1757-224C-A2F1-90927DECD4B9}"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6877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tr-T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FEF388F8-1757-224C-A2F1-90927DECD4B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4062944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Click to edit Master text styles</a:t>
            </a:r>
          </a:p>
        </p:txBody>
      </p:sp>
      <p:sp>
        <p:nvSpPr>
          <p:cNvPr id="5" name="Date Placeholder 4"/>
          <p:cNvSpPr>
            <a:spLocks noGrp="1"/>
          </p:cNvSpPr>
          <p:nvPr>
            <p:ph type="dt" sz="half" idx="10"/>
          </p:nvPr>
        </p:nvSpPr>
        <p:spPr/>
        <p:txBody>
          <a:bodyPr/>
          <a:lstStyle/>
          <a:p>
            <a:fld id="{FEF388F8-1757-224C-A2F1-90927DECD4B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79E1B-AB47-6C4E-BD85-10CC0D5A875B}" type="slidenum">
              <a:rPr lang="en-US" smtClean="0"/>
              <a:t>‹#›</a:t>
            </a:fld>
            <a:endParaRPr lang="en-US"/>
          </a:p>
        </p:txBody>
      </p:sp>
    </p:spTree>
    <p:extLst>
      <p:ext uri="{BB962C8B-B14F-4D97-AF65-F5344CB8AC3E}">
        <p14:creationId xmlns:p14="http://schemas.microsoft.com/office/powerpoint/2010/main" val="168240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388F8-1757-224C-A2F1-90927DECD4B9}" type="datetimeFigureOut">
              <a:rPr lang="en-US" smtClean="0"/>
              <a:t>4/7/2020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79E1B-AB47-6C4E-BD85-10CC0D5A875B}" type="slidenum">
              <a:rPr lang="en-US" smtClean="0"/>
              <a:t>‹#›</a:t>
            </a:fld>
            <a:endParaRPr lang="en-US"/>
          </a:p>
        </p:txBody>
      </p:sp>
    </p:spTree>
    <p:extLst>
      <p:ext uri="{BB962C8B-B14F-4D97-AF65-F5344CB8AC3E}">
        <p14:creationId xmlns:p14="http://schemas.microsoft.com/office/powerpoint/2010/main" val="3507280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entury Gothic"/>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tr-TR"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tr-TR" smtClean="0"/>
              <a:t>Click to edit Master text styles</a:t>
            </a:r>
          </a:p>
          <a:p>
            <a:pPr lvl="1"/>
            <a:r>
              <a:rPr lang="tr-TR" smtClean="0"/>
              <a:t>Second level</a:t>
            </a:r>
          </a:p>
          <a:p>
            <a:pPr lvl="2"/>
            <a:r>
              <a:rPr lang="tr-TR" smtClean="0"/>
              <a:t>Third level</a:t>
            </a:r>
          </a:p>
          <a:p>
            <a:pPr lvl="3"/>
            <a:r>
              <a:rPr lang="tr-TR" smtClean="0"/>
              <a:t>Fourth level</a:t>
            </a:r>
          </a:p>
          <a:p>
            <a:pPr lvl="4"/>
            <a:r>
              <a:rPr lang="tr-TR"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89C73CEE-DE53-9C47-BFC2-F41AA9B7993B}" type="datetimeFigureOut">
              <a:rPr lang="en-US" smtClean="0">
                <a:latin typeface="Century Gothic"/>
              </a:rPr>
              <a:pPr/>
              <a:t>4/7/2020</a:t>
            </a:fld>
            <a:endParaRPr lang="en-US">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solidFill>
                <a:srgbClr val="294171"/>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058FF5C-023E-8644-B0F9-181CF3FD0AEB}" type="slidenum">
              <a:rPr lang="en-US" smtClean="0">
                <a:latin typeface="Century Gothic"/>
              </a:rPr>
              <a:pPr/>
              <a:t>‹#›</a:t>
            </a:fld>
            <a:endParaRPr lang="en-US">
              <a:latin typeface="Century Gothic"/>
            </a:endParaRPr>
          </a:p>
        </p:txBody>
      </p:sp>
    </p:spTree>
    <p:extLst>
      <p:ext uri="{BB962C8B-B14F-4D97-AF65-F5344CB8AC3E}">
        <p14:creationId xmlns:p14="http://schemas.microsoft.com/office/powerpoint/2010/main" val="2592888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1458023" y="1669360"/>
            <a:ext cx="6621936" cy="4947979"/>
            <a:chOff x="118495" y="395491"/>
            <a:chExt cx="6621936" cy="4947979"/>
          </a:xfrm>
        </p:grpSpPr>
        <p:sp>
          <p:nvSpPr>
            <p:cNvPr id="7" name="TextBox 6"/>
            <p:cNvSpPr txBox="1"/>
            <p:nvPr/>
          </p:nvSpPr>
          <p:spPr>
            <a:xfrm>
              <a:off x="2806303" y="501757"/>
              <a:ext cx="2241906" cy="400110"/>
            </a:xfrm>
            <a:prstGeom prst="rect">
              <a:avLst/>
            </a:prstGeom>
            <a:noFill/>
          </p:spPr>
          <p:txBody>
            <a:bodyPr wrap="square" rtlCol="0">
              <a:spAutoFit/>
            </a:bodyPr>
            <a:lstStyle/>
            <a:p>
              <a:r>
                <a:rPr lang="en-US" sz="2000" dirty="0" err="1" smtClean="0"/>
                <a:t>Kimus</a:t>
              </a:r>
              <a:endParaRPr lang="en-US" sz="2000" dirty="0"/>
            </a:p>
          </p:txBody>
        </p:sp>
        <p:cxnSp>
          <p:nvCxnSpPr>
            <p:cNvPr id="9" name="Straight Arrow Connector 8"/>
            <p:cNvCxnSpPr/>
            <p:nvPr/>
          </p:nvCxnSpPr>
          <p:spPr>
            <a:xfrm>
              <a:off x="3151211" y="1019194"/>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508427" y="1489590"/>
              <a:ext cx="2100807" cy="400110"/>
            </a:xfrm>
            <a:prstGeom prst="rect">
              <a:avLst/>
            </a:prstGeom>
            <a:noFill/>
          </p:spPr>
          <p:txBody>
            <a:bodyPr wrap="square" rtlCol="0">
              <a:spAutoFit/>
            </a:bodyPr>
            <a:lstStyle/>
            <a:p>
              <a:r>
                <a:rPr lang="en-US" sz="2000" dirty="0" smtClean="0"/>
                <a:t>Duodenum</a:t>
              </a:r>
              <a:endParaRPr lang="en-US" sz="2000" dirty="0"/>
            </a:p>
          </p:txBody>
        </p:sp>
        <p:cxnSp>
          <p:nvCxnSpPr>
            <p:cNvPr id="11" name="Straight Arrow Connector 10"/>
            <p:cNvCxnSpPr/>
            <p:nvPr/>
          </p:nvCxnSpPr>
          <p:spPr>
            <a:xfrm>
              <a:off x="3146834" y="1848312"/>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1834287" y="1915431"/>
              <a:ext cx="524288"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68574" y="1915431"/>
              <a:ext cx="885595" cy="483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458023" y="2354468"/>
              <a:ext cx="900552" cy="400110"/>
            </a:xfrm>
            <a:prstGeom prst="rect">
              <a:avLst/>
            </a:prstGeom>
            <a:noFill/>
          </p:spPr>
          <p:txBody>
            <a:bodyPr wrap="square" rtlCol="0">
              <a:spAutoFit/>
            </a:bodyPr>
            <a:lstStyle/>
            <a:p>
              <a:r>
                <a:rPr lang="en-US" sz="2000" dirty="0" err="1" smtClean="0"/>
                <a:t>Asit</a:t>
              </a:r>
              <a:endParaRPr lang="en-US" sz="2000" dirty="0"/>
            </a:p>
          </p:txBody>
        </p:sp>
        <p:sp>
          <p:nvSpPr>
            <p:cNvPr id="18" name="TextBox 17"/>
            <p:cNvSpPr txBox="1"/>
            <p:nvPr/>
          </p:nvSpPr>
          <p:spPr>
            <a:xfrm>
              <a:off x="4099514" y="2398684"/>
              <a:ext cx="1254213" cy="400110"/>
            </a:xfrm>
            <a:prstGeom prst="rect">
              <a:avLst/>
            </a:prstGeom>
            <a:noFill/>
          </p:spPr>
          <p:txBody>
            <a:bodyPr wrap="square" rtlCol="0">
              <a:spAutoFit/>
            </a:bodyPr>
            <a:lstStyle/>
            <a:p>
              <a:r>
                <a:rPr lang="en-US" sz="2000" dirty="0" err="1" smtClean="0"/>
                <a:t>Karbonh</a:t>
              </a:r>
              <a:r>
                <a:rPr lang="en-US" sz="2000" dirty="0" smtClean="0"/>
                <a:t>.</a:t>
              </a:r>
              <a:endParaRPr lang="en-US" sz="2000" dirty="0"/>
            </a:p>
          </p:txBody>
        </p:sp>
        <p:sp>
          <p:nvSpPr>
            <p:cNvPr id="19" name="TextBox 18"/>
            <p:cNvSpPr txBox="1"/>
            <p:nvPr/>
          </p:nvSpPr>
          <p:spPr>
            <a:xfrm>
              <a:off x="2654622" y="2270762"/>
              <a:ext cx="1139374" cy="707886"/>
            </a:xfrm>
            <a:prstGeom prst="rect">
              <a:avLst/>
            </a:prstGeom>
            <a:noFill/>
          </p:spPr>
          <p:txBody>
            <a:bodyPr wrap="square" rtlCol="0">
              <a:spAutoFit/>
            </a:bodyPr>
            <a:lstStyle/>
            <a:p>
              <a:r>
                <a:rPr lang="en-US" sz="2000" dirty="0" err="1" smtClean="0"/>
                <a:t>Yağ</a:t>
              </a:r>
              <a:r>
                <a:rPr lang="en-US" sz="2000" dirty="0" smtClean="0"/>
                <a:t> </a:t>
              </a:r>
              <a:r>
                <a:rPr lang="en-US" sz="2000" dirty="0" err="1" smtClean="0"/>
                <a:t>ve</a:t>
              </a:r>
              <a:r>
                <a:rPr lang="en-US" sz="2000" dirty="0" smtClean="0"/>
                <a:t> </a:t>
              </a:r>
              <a:r>
                <a:rPr lang="en-US" sz="2000" dirty="0" err="1" smtClean="0"/>
                <a:t>peptitler</a:t>
              </a:r>
              <a:endParaRPr lang="en-US" sz="2000" dirty="0" smtClean="0"/>
            </a:p>
          </p:txBody>
        </p:sp>
        <p:cxnSp>
          <p:nvCxnSpPr>
            <p:cNvPr id="20" name="Straight Arrow Connector 19"/>
            <p:cNvCxnSpPr/>
            <p:nvPr/>
          </p:nvCxnSpPr>
          <p:spPr>
            <a:xfrm>
              <a:off x="1655626" y="3730361"/>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648702" y="2768016"/>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78757" y="2896949"/>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687624" y="2834229"/>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19048" y="4111288"/>
              <a:ext cx="1198425" cy="400110"/>
            </a:xfrm>
            <a:prstGeom prst="rect">
              <a:avLst/>
            </a:prstGeom>
            <a:noFill/>
          </p:spPr>
          <p:txBody>
            <a:bodyPr wrap="square" rtlCol="0">
              <a:spAutoFit/>
            </a:bodyPr>
            <a:lstStyle/>
            <a:p>
              <a:r>
                <a:rPr lang="en-US" sz="2000" dirty="0" err="1" smtClean="0"/>
                <a:t>Pankreas</a:t>
              </a:r>
              <a:endParaRPr lang="en-US" sz="2000" dirty="0"/>
            </a:p>
          </p:txBody>
        </p:sp>
        <p:sp>
          <p:nvSpPr>
            <p:cNvPr id="25" name="TextBox 24"/>
            <p:cNvSpPr txBox="1"/>
            <p:nvPr/>
          </p:nvSpPr>
          <p:spPr>
            <a:xfrm>
              <a:off x="1187123" y="3361029"/>
              <a:ext cx="1046028" cy="400110"/>
            </a:xfrm>
            <a:prstGeom prst="rect">
              <a:avLst/>
            </a:prstGeom>
            <a:noFill/>
          </p:spPr>
          <p:txBody>
            <a:bodyPr wrap="square" rtlCol="0">
              <a:spAutoFit/>
            </a:bodyPr>
            <a:lstStyle/>
            <a:p>
              <a:r>
                <a:rPr lang="en-US" sz="2000" dirty="0" err="1" smtClean="0"/>
                <a:t>Sekretin</a:t>
              </a:r>
              <a:endParaRPr lang="en-US" sz="2000" dirty="0"/>
            </a:p>
          </p:txBody>
        </p:sp>
        <p:sp>
          <p:nvSpPr>
            <p:cNvPr id="26" name="TextBox 25"/>
            <p:cNvSpPr txBox="1"/>
            <p:nvPr/>
          </p:nvSpPr>
          <p:spPr>
            <a:xfrm>
              <a:off x="4433125" y="3329892"/>
              <a:ext cx="1101092" cy="400110"/>
            </a:xfrm>
            <a:prstGeom prst="rect">
              <a:avLst/>
            </a:prstGeom>
            <a:noFill/>
          </p:spPr>
          <p:txBody>
            <a:bodyPr wrap="square" rtlCol="0">
              <a:spAutoFit/>
            </a:bodyPr>
            <a:lstStyle/>
            <a:p>
              <a:r>
                <a:rPr lang="en-US" sz="2000" dirty="0" smtClean="0"/>
                <a:t>GLP-1 </a:t>
              </a:r>
              <a:r>
                <a:rPr lang="en-US" sz="2000" dirty="0" err="1" smtClean="0"/>
                <a:t>vb</a:t>
              </a:r>
              <a:endParaRPr lang="en-US" sz="2000" dirty="0"/>
            </a:p>
          </p:txBody>
        </p:sp>
        <p:sp>
          <p:nvSpPr>
            <p:cNvPr id="27" name="TextBox 26"/>
            <p:cNvSpPr txBox="1"/>
            <p:nvPr/>
          </p:nvSpPr>
          <p:spPr>
            <a:xfrm>
              <a:off x="2665201" y="3361252"/>
              <a:ext cx="900552" cy="400110"/>
            </a:xfrm>
            <a:prstGeom prst="rect">
              <a:avLst/>
            </a:prstGeom>
            <a:noFill/>
          </p:spPr>
          <p:txBody>
            <a:bodyPr wrap="square" rtlCol="0">
              <a:spAutoFit/>
            </a:bodyPr>
            <a:lstStyle/>
            <a:p>
              <a:r>
                <a:rPr lang="en-US" sz="2000" dirty="0" smtClean="0"/>
                <a:t>CCK</a:t>
              </a:r>
              <a:endParaRPr lang="en-US" sz="2000" dirty="0"/>
            </a:p>
          </p:txBody>
        </p:sp>
        <p:sp>
          <p:nvSpPr>
            <p:cNvPr id="28" name="TextBox 27"/>
            <p:cNvSpPr txBox="1"/>
            <p:nvPr/>
          </p:nvSpPr>
          <p:spPr>
            <a:xfrm>
              <a:off x="2147842" y="4122358"/>
              <a:ext cx="1209727" cy="400110"/>
            </a:xfrm>
            <a:prstGeom prst="rect">
              <a:avLst/>
            </a:prstGeom>
            <a:noFill/>
          </p:spPr>
          <p:txBody>
            <a:bodyPr wrap="square" rtlCol="0">
              <a:spAutoFit/>
            </a:bodyPr>
            <a:lstStyle/>
            <a:p>
              <a:r>
                <a:rPr lang="en-US" sz="2000" dirty="0" err="1" smtClean="0"/>
                <a:t>Pankreas</a:t>
              </a:r>
              <a:endParaRPr lang="en-US" sz="2000" dirty="0"/>
            </a:p>
          </p:txBody>
        </p:sp>
        <p:sp>
          <p:nvSpPr>
            <p:cNvPr id="29" name="TextBox 28"/>
            <p:cNvSpPr txBox="1"/>
            <p:nvPr/>
          </p:nvSpPr>
          <p:spPr>
            <a:xfrm>
              <a:off x="4221672" y="4106678"/>
              <a:ext cx="2518759" cy="400110"/>
            </a:xfrm>
            <a:prstGeom prst="rect">
              <a:avLst/>
            </a:prstGeom>
            <a:noFill/>
          </p:spPr>
          <p:txBody>
            <a:bodyPr wrap="square" rtlCol="0">
              <a:spAutoFit/>
            </a:bodyPr>
            <a:lstStyle/>
            <a:p>
              <a:r>
                <a:rPr lang="en-US" sz="2000" dirty="0" err="1" smtClean="0"/>
                <a:t>Pankreas</a:t>
              </a:r>
              <a:r>
                <a:rPr lang="en-US" sz="2000" dirty="0" smtClean="0"/>
                <a:t> (</a:t>
              </a:r>
              <a:r>
                <a:rPr lang="en-US" sz="2000" dirty="0" err="1" smtClean="0"/>
                <a:t>endokrin</a:t>
              </a:r>
              <a:r>
                <a:rPr lang="en-US" sz="2000" dirty="0" smtClean="0"/>
                <a:t>)</a:t>
              </a:r>
              <a:endParaRPr lang="en-US" sz="2000" dirty="0"/>
            </a:p>
          </p:txBody>
        </p:sp>
        <p:cxnSp>
          <p:nvCxnSpPr>
            <p:cNvPr id="30" name="Straight Arrow Connector 29"/>
            <p:cNvCxnSpPr/>
            <p:nvPr/>
          </p:nvCxnSpPr>
          <p:spPr>
            <a:xfrm>
              <a:off x="1648702" y="4491690"/>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2828897" y="3730361"/>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993707" y="3679034"/>
              <a:ext cx="399588" cy="4074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312547" y="4930727"/>
              <a:ext cx="900552" cy="400110"/>
            </a:xfrm>
            <a:prstGeom prst="rect">
              <a:avLst/>
            </a:prstGeom>
            <a:noFill/>
          </p:spPr>
          <p:txBody>
            <a:bodyPr wrap="square" rtlCol="0">
              <a:spAutoFit/>
            </a:bodyPr>
            <a:lstStyle/>
            <a:p>
              <a:r>
                <a:rPr lang="en-US" sz="2000" dirty="0" smtClean="0"/>
                <a:t>HCO</a:t>
              </a:r>
              <a:r>
                <a:rPr lang="en-US" sz="2000" baseline="-25000" dirty="0" smtClean="0"/>
                <a:t>3</a:t>
              </a:r>
              <a:endParaRPr lang="en-US" sz="2000" baseline="-25000" dirty="0"/>
            </a:p>
          </p:txBody>
        </p:sp>
        <p:sp>
          <p:nvSpPr>
            <p:cNvPr id="34" name="TextBox 33"/>
            <p:cNvSpPr txBox="1"/>
            <p:nvPr/>
          </p:nvSpPr>
          <p:spPr>
            <a:xfrm>
              <a:off x="4307701" y="4899367"/>
              <a:ext cx="900552" cy="400110"/>
            </a:xfrm>
            <a:prstGeom prst="rect">
              <a:avLst/>
            </a:prstGeom>
            <a:noFill/>
          </p:spPr>
          <p:txBody>
            <a:bodyPr wrap="square" rtlCol="0">
              <a:spAutoFit/>
            </a:bodyPr>
            <a:lstStyle/>
            <a:p>
              <a:r>
                <a:rPr lang="en-US" sz="2000" dirty="0" err="1" smtClean="0"/>
                <a:t>İnsülin</a:t>
              </a:r>
              <a:endParaRPr lang="en-US" sz="2000" dirty="0"/>
            </a:p>
          </p:txBody>
        </p:sp>
        <p:sp>
          <p:nvSpPr>
            <p:cNvPr id="35" name="TextBox 34"/>
            <p:cNvSpPr txBox="1"/>
            <p:nvPr/>
          </p:nvSpPr>
          <p:spPr>
            <a:xfrm>
              <a:off x="2233151" y="4943360"/>
              <a:ext cx="1182756" cy="400110"/>
            </a:xfrm>
            <a:prstGeom prst="rect">
              <a:avLst/>
            </a:prstGeom>
            <a:noFill/>
          </p:spPr>
          <p:txBody>
            <a:bodyPr wrap="square" rtlCol="0">
              <a:spAutoFit/>
            </a:bodyPr>
            <a:lstStyle/>
            <a:p>
              <a:r>
                <a:rPr lang="en-US" sz="2000" dirty="0" err="1" smtClean="0"/>
                <a:t>Enzimler</a:t>
              </a:r>
              <a:endParaRPr lang="en-US" sz="2000" dirty="0"/>
            </a:p>
          </p:txBody>
        </p:sp>
        <p:cxnSp>
          <p:nvCxnSpPr>
            <p:cNvPr id="36" name="Straight Arrow Connector 35"/>
            <p:cNvCxnSpPr/>
            <p:nvPr/>
          </p:nvCxnSpPr>
          <p:spPr>
            <a:xfrm>
              <a:off x="4710943" y="3704313"/>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261672" y="4109830"/>
              <a:ext cx="1041656" cy="400110"/>
            </a:xfrm>
            <a:prstGeom prst="rect">
              <a:avLst/>
            </a:prstGeom>
            <a:noFill/>
          </p:spPr>
          <p:txBody>
            <a:bodyPr wrap="square" rtlCol="0">
              <a:spAutoFit/>
            </a:bodyPr>
            <a:lstStyle/>
            <a:p>
              <a:r>
                <a:rPr lang="en-US" sz="2000" dirty="0" err="1" smtClean="0"/>
                <a:t>Safra</a:t>
              </a:r>
              <a:r>
                <a:rPr lang="en-US" sz="2000" dirty="0" smtClean="0"/>
                <a:t> k.</a:t>
              </a:r>
              <a:endParaRPr lang="en-US" sz="2000" dirty="0"/>
            </a:p>
          </p:txBody>
        </p:sp>
        <p:cxnSp>
          <p:nvCxnSpPr>
            <p:cNvPr id="41" name="Straight Arrow Connector 40"/>
            <p:cNvCxnSpPr/>
            <p:nvPr/>
          </p:nvCxnSpPr>
          <p:spPr>
            <a:xfrm>
              <a:off x="3668574" y="4479162"/>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858416" y="4491690"/>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402775" y="4927470"/>
              <a:ext cx="1151393" cy="400110"/>
            </a:xfrm>
            <a:prstGeom prst="rect">
              <a:avLst/>
            </a:prstGeom>
            <a:noFill/>
          </p:spPr>
          <p:txBody>
            <a:bodyPr wrap="square" rtlCol="0">
              <a:spAutoFit/>
            </a:bodyPr>
            <a:lstStyle/>
            <a:p>
              <a:r>
                <a:rPr lang="en-US" sz="2000" dirty="0" err="1" smtClean="0"/>
                <a:t>Safra</a:t>
              </a:r>
              <a:r>
                <a:rPr lang="en-US" sz="2000" dirty="0" smtClean="0"/>
                <a:t> t.</a:t>
              </a:r>
              <a:endParaRPr lang="en-US" sz="2000" dirty="0"/>
            </a:p>
          </p:txBody>
        </p:sp>
        <p:cxnSp>
          <p:nvCxnSpPr>
            <p:cNvPr id="44" name="Straight Arrow Connector 43"/>
            <p:cNvCxnSpPr/>
            <p:nvPr/>
          </p:nvCxnSpPr>
          <p:spPr>
            <a:xfrm>
              <a:off x="4687624" y="4476010"/>
              <a:ext cx="0" cy="439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flipV="1">
              <a:off x="658463" y="871089"/>
              <a:ext cx="654084" cy="2490163"/>
            </a:xfrm>
            <a:prstGeom prst="line">
              <a:avLst/>
            </a:prstGeom>
            <a:ln w="38100" cap="rnd">
              <a:solidFill>
                <a:srgbClr val="FF0000"/>
              </a:solidFill>
              <a:round/>
              <a:tailEnd type="ova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118495" y="395491"/>
              <a:ext cx="2295864" cy="400110"/>
            </a:xfrm>
            <a:prstGeom prst="rect">
              <a:avLst/>
            </a:prstGeom>
            <a:noFill/>
          </p:spPr>
          <p:txBody>
            <a:bodyPr wrap="square" rtlCol="0">
              <a:spAutoFit/>
            </a:bodyPr>
            <a:lstStyle/>
            <a:p>
              <a:r>
                <a:rPr lang="en-US" sz="2000" dirty="0" err="1" smtClean="0"/>
                <a:t>Midede</a:t>
              </a:r>
              <a:r>
                <a:rPr lang="en-US" sz="2000" dirty="0" smtClean="0"/>
                <a:t> G </a:t>
              </a:r>
              <a:r>
                <a:rPr lang="en-US" sz="2000" dirty="0" err="1" smtClean="0"/>
                <a:t>hücreleri</a:t>
              </a:r>
              <a:endParaRPr lang="en-US" sz="2000" dirty="0"/>
            </a:p>
          </p:txBody>
        </p:sp>
        <p:cxnSp>
          <p:nvCxnSpPr>
            <p:cNvPr id="53" name="Straight Connector 52"/>
            <p:cNvCxnSpPr/>
            <p:nvPr/>
          </p:nvCxnSpPr>
          <p:spPr>
            <a:xfrm flipV="1">
              <a:off x="470330" y="811281"/>
              <a:ext cx="360586" cy="106266"/>
            </a:xfrm>
            <a:prstGeom prst="line">
              <a:avLst/>
            </a:prstGeom>
            <a:ln w="6985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55" name="Title 54"/>
          <p:cNvSpPr>
            <a:spLocks noGrp="1"/>
          </p:cNvSpPr>
          <p:nvPr>
            <p:ph type="title"/>
          </p:nvPr>
        </p:nvSpPr>
        <p:spPr/>
        <p:txBody>
          <a:bodyPr/>
          <a:lstStyle/>
          <a:p>
            <a:r>
              <a:rPr lang="en-US" dirty="0" err="1" smtClean="0"/>
              <a:t>İnce</a:t>
            </a:r>
            <a:r>
              <a:rPr lang="en-US" dirty="0" smtClean="0"/>
              <a:t> </a:t>
            </a:r>
            <a:r>
              <a:rPr lang="en-US" dirty="0" err="1" smtClean="0"/>
              <a:t>bağırsakta</a:t>
            </a:r>
            <a:r>
              <a:rPr lang="en-US" dirty="0" smtClean="0"/>
              <a:t> </a:t>
            </a:r>
            <a:r>
              <a:rPr lang="en-US" dirty="0" err="1"/>
              <a:t>s</a:t>
            </a:r>
            <a:r>
              <a:rPr lang="en-US" dirty="0" err="1" smtClean="0"/>
              <a:t>indirimin</a:t>
            </a:r>
            <a:r>
              <a:rPr lang="en-US" dirty="0" smtClean="0"/>
              <a:t> </a:t>
            </a:r>
            <a:r>
              <a:rPr lang="en-US" dirty="0" err="1" smtClean="0"/>
              <a:t>kontrolü</a:t>
            </a:r>
            <a:endParaRPr lang="en-US" dirty="0"/>
          </a:p>
        </p:txBody>
      </p:sp>
      <p:cxnSp>
        <p:nvCxnSpPr>
          <p:cNvPr id="56" name="Straight Arrow Connector 55"/>
          <p:cNvCxnSpPr/>
          <p:nvPr/>
        </p:nvCxnSpPr>
        <p:spPr>
          <a:xfrm flipH="1">
            <a:off x="5439042" y="4170818"/>
            <a:ext cx="122160" cy="3763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4732823" y="4323218"/>
            <a:ext cx="275279" cy="2805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4931346" y="4603761"/>
            <a:ext cx="507696" cy="369332"/>
          </a:xfrm>
          <a:prstGeom prst="rect">
            <a:avLst/>
          </a:prstGeom>
          <a:noFill/>
        </p:spPr>
        <p:txBody>
          <a:bodyPr wrap="none" rtlCol="0">
            <a:spAutoFit/>
          </a:bodyPr>
          <a:lstStyle/>
          <a:p>
            <a:r>
              <a:rPr lang="en-US" dirty="0" smtClean="0"/>
              <a:t>GIP</a:t>
            </a:r>
            <a:endParaRPr lang="en-US" dirty="0"/>
          </a:p>
        </p:txBody>
      </p:sp>
      <p:cxnSp>
        <p:nvCxnSpPr>
          <p:cNvPr id="99" name="Straight Arrow Connector 98"/>
          <p:cNvCxnSpPr/>
          <p:nvPr/>
        </p:nvCxnSpPr>
        <p:spPr>
          <a:xfrm>
            <a:off x="5310073" y="5003871"/>
            <a:ext cx="364180" cy="3766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flipV="1">
            <a:off x="2025015" y="2096490"/>
            <a:ext cx="1849965" cy="2540386"/>
          </a:xfrm>
          <a:prstGeom prst="line">
            <a:avLst/>
          </a:prstGeom>
          <a:ln w="635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416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123728" y="391075"/>
            <a:ext cx="4824536" cy="6138612"/>
          </a:xfrm>
          <a:prstGeom prst="rect">
            <a:avLst/>
          </a:prstGeom>
        </p:spPr>
      </p:pic>
    </p:spTree>
    <p:extLst>
      <p:ext uri="{BB962C8B-B14F-4D97-AF65-F5344CB8AC3E}">
        <p14:creationId xmlns:p14="http://schemas.microsoft.com/office/powerpoint/2010/main" val="2782602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627784" y="1536700"/>
            <a:ext cx="3506316" cy="4230292"/>
          </a:xfrm>
          <a:prstGeom prst="rect">
            <a:avLst/>
          </a:prstGeom>
        </p:spPr>
      </p:pic>
    </p:spTree>
    <p:extLst>
      <p:ext uri="{BB962C8B-B14F-4D97-AF65-F5344CB8AC3E}">
        <p14:creationId xmlns:p14="http://schemas.microsoft.com/office/powerpoint/2010/main" val="1727377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890323" y="1955800"/>
            <a:ext cx="4396177" cy="3777456"/>
          </a:xfrm>
          <a:prstGeom prst="rect">
            <a:avLst/>
          </a:prstGeom>
        </p:spPr>
      </p:pic>
    </p:spTree>
    <p:extLst>
      <p:ext uri="{BB962C8B-B14F-4D97-AF65-F5344CB8AC3E}">
        <p14:creationId xmlns:p14="http://schemas.microsoft.com/office/powerpoint/2010/main" val="17576278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graphicFrame>
        <p:nvGraphicFramePr>
          <p:cNvPr id="4" name="Content Placeholder 3"/>
          <p:cNvGraphicFramePr>
            <a:graphicFrameLocks noGrp="1"/>
          </p:cNvGraphicFramePr>
          <p:nvPr>
            <p:ph idx="1"/>
            <p:extLst/>
          </p:nvPr>
        </p:nvGraphicFramePr>
        <p:xfrm>
          <a:off x="395536" y="1844824"/>
          <a:ext cx="8229600" cy="387604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err="1" smtClean="0"/>
                        <a:t>Salgılanan</a:t>
                      </a:r>
                      <a:r>
                        <a:rPr lang="en-US" dirty="0" smtClean="0"/>
                        <a:t> </a:t>
                      </a:r>
                      <a:r>
                        <a:rPr lang="en-US" dirty="0" err="1" smtClean="0"/>
                        <a:t>enzim</a:t>
                      </a:r>
                      <a:endParaRPr lang="en-US" dirty="0"/>
                    </a:p>
                  </a:txBody>
                  <a:tcPr/>
                </a:tc>
                <a:tc>
                  <a:txBody>
                    <a:bodyPr/>
                    <a:lstStyle/>
                    <a:p>
                      <a:r>
                        <a:rPr lang="en-US" dirty="0" err="1" smtClean="0"/>
                        <a:t>Hidrolitik</a:t>
                      </a:r>
                      <a:r>
                        <a:rPr lang="en-US" dirty="0" smtClean="0"/>
                        <a:t> </a:t>
                      </a:r>
                      <a:r>
                        <a:rPr lang="en-US" dirty="0" err="1" smtClean="0"/>
                        <a:t>etki</a:t>
                      </a:r>
                      <a:endParaRPr lang="en-US" dirty="0"/>
                    </a:p>
                  </a:txBody>
                  <a:tcPr/>
                </a:tc>
                <a:extLst>
                  <a:ext uri="{0D108BD9-81ED-4DB2-BD59-A6C34878D82A}">
                    <a16:rowId xmlns:a16="http://schemas.microsoft.com/office/drawing/2014/main" val="10000"/>
                  </a:ext>
                </a:extLst>
              </a:tr>
              <a:tr h="370840">
                <a:tc>
                  <a:txBody>
                    <a:bodyPr/>
                    <a:lstStyle/>
                    <a:p>
                      <a:r>
                        <a:rPr lang="en-US" dirty="0" err="1" smtClean="0"/>
                        <a:t>Tripsin</a:t>
                      </a:r>
                      <a:endParaRPr lang="en-US" dirty="0"/>
                    </a:p>
                  </a:txBody>
                  <a:tcPr/>
                </a:tc>
                <a:tc>
                  <a:txBody>
                    <a:bodyPr/>
                    <a:lstStyle/>
                    <a:p>
                      <a:r>
                        <a:rPr lang="en-US" dirty="0" err="1" smtClean="0"/>
                        <a:t>Temel</a:t>
                      </a:r>
                      <a:r>
                        <a:rPr lang="en-US" dirty="0" smtClean="0"/>
                        <a:t> </a:t>
                      </a:r>
                      <a:r>
                        <a:rPr lang="en-US" dirty="0" err="1" smtClean="0"/>
                        <a:t>a.a</a:t>
                      </a:r>
                      <a:r>
                        <a:rPr lang="en-US" dirty="0" smtClean="0"/>
                        <a:t> </a:t>
                      </a:r>
                      <a:r>
                        <a:rPr lang="en-US" dirty="0" err="1" smtClean="0"/>
                        <a:t>içeren</a:t>
                      </a:r>
                      <a:r>
                        <a:rPr lang="en-US" dirty="0" smtClean="0"/>
                        <a:t> </a:t>
                      </a:r>
                      <a:r>
                        <a:rPr lang="en-US" dirty="0" err="1" smtClean="0"/>
                        <a:t>peptidleri</a:t>
                      </a:r>
                      <a:r>
                        <a:rPr lang="en-US" baseline="0" dirty="0" smtClean="0"/>
                        <a:t> </a:t>
                      </a:r>
                      <a:r>
                        <a:rPr lang="en-US" baseline="0" dirty="0" err="1" smtClean="0"/>
                        <a:t>yıkan</a:t>
                      </a:r>
                      <a:r>
                        <a:rPr lang="en-US" baseline="0" dirty="0" smtClean="0"/>
                        <a:t> </a:t>
                      </a:r>
                      <a:r>
                        <a:rPr lang="en-US" baseline="0" dirty="0" err="1" smtClean="0"/>
                        <a:t>proteaz</a:t>
                      </a:r>
                      <a:endParaRPr lang="en-US" dirty="0"/>
                    </a:p>
                  </a:txBody>
                  <a:tcPr/>
                </a:tc>
                <a:extLst>
                  <a:ext uri="{0D108BD9-81ED-4DB2-BD59-A6C34878D82A}">
                    <a16:rowId xmlns:a16="http://schemas.microsoft.com/office/drawing/2014/main" val="10001"/>
                  </a:ext>
                </a:extLst>
              </a:tr>
              <a:tr h="151016">
                <a:tc>
                  <a:txBody>
                    <a:bodyPr/>
                    <a:lstStyle/>
                    <a:p>
                      <a:r>
                        <a:rPr lang="en-US" dirty="0" err="1" smtClean="0"/>
                        <a:t>Kimotripsin</a:t>
                      </a:r>
                      <a:endParaRPr lang="en-US" dirty="0"/>
                    </a:p>
                  </a:txBody>
                  <a:tcPr/>
                </a:tc>
                <a:tc>
                  <a:txBody>
                    <a:bodyPr/>
                    <a:lstStyle/>
                    <a:p>
                      <a:r>
                        <a:rPr lang="en-US" dirty="0" err="1" smtClean="0"/>
                        <a:t>Aromatik</a:t>
                      </a:r>
                      <a:r>
                        <a:rPr lang="en-US" dirty="0" smtClean="0"/>
                        <a:t> </a:t>
                      </a:r>
                      <a:r>
                        <a:rPr lang="en-US" dirty="0" err="1" smtClean="0"/>
                        <a:t>a.a</a:t>
                      </a:r>
                      <a:r>
                        <a:rPr lang="en-US" dirty="0" smtClean="0"/>
                        <a:t> </a:t>
                      </a:r>
                      <a:r>
                        <a:rPr lang="en-US" dirty="0" err="1" smtClean="0"/>
                        <a:t>içeren</a:t>
                      </a:r>
                      <a:r>
                        <a:rPr lang="en-US" dirty="0" smtClean="0"/>
                        <a:t> </a:t>
                      </a:r>
                      <a:r>
                        <a:rPr lang="en-US" dirty="0" err="1" smtClean="0"/>
                        <a:t>proteinleri</a:t>
                      </a:r>
                      <a:r>
                        <a:rPr lang="en-US" dirty="0" smtClean="0"/>
                        <a:t> </a:t>
                      </a:r>
                      <a:r>
                        <a:rPr lang="en-US" dirty="0" err="1" smtClean="0"/>
                        <a:t>yıkan</a:t>
                      </a:r>
                      <a:r>
                        <a:rPr lang="en-US" baseline="0" dirty="0" smtClean="0"/>
                        <a:t> </a:t>
                      </a:r>
                      <a:r>
                        <a:rPr lang="en-US" baseline="0" dirty="0" err="1" smtClean="0"/>
                        <a:t>proteaz</a:t>
                      </a:r>
                      <a:endParaRPr lang="en-US" dirty="0"/>
                    </a:p>
                  </a:txBody>
                  <a:tcPr/>
                </a:tc>
                <a:extLst>
                  <a:ext uri="{0D108BD9-81ED-4DB2-BD59-A6C34878D82A}">
                    <a16:rowId xmlns:a16="http://schemas.microsoft.com/office/drawing/2014/main" val="10002"/>
                  </a:ext>
                </a:extLst>
              </a:tr>
              <a:tr h="370840">
                <a:tc>
                  <a:txBody>
                    <a:bodyPr/>
                    <a:lstStyle/>
                    <a:p>
                      <a:r>
                        <a:rPr lang="en-US" dirty="0" err="1" smtClean="0"/>
                        <a:t>Karboksipeptidaz</a:t>
                      </a:r>
                      <a:endParaRPr lang="en-US" dirty="0"/>
                    </a:p>
                  </a:txBody>
                  <a:tcPr/>
                </a:tc>
                <a:tc>
                  <a:txBody>
                    <a:bodyPr/>
                    <a:lstStyle/>
                    <a:p>
                      <a:r>
                        <a:rPr lang="en-US" dirty="0" err="1" smtClean="0"/>
                        <a:t>Proteinden</a:t>
                      </a:r>
                      <a:r>
                        <a:rPr lang="en-US" dirty="0" smtClean="0"/>
                        <a:t> terminal </a:t>
                      </a:r>
                      <a:r>
                        <a:rPr lang="en-US" dirty="0" err="1" smtClean="0"/>
                        <a:t>asit</a:t>
                      </a:r>
                      <a:r>
                        <a:rPr lang="en-US" dirty="0" smtClean="0"/>
                        <a:t> </a:t>
                      </a:r>
                      <a:r>
                        <a:rPr lang="en-US" dirty="0" err="1" smtClean="0"/>
                        <a:t>grubunu</a:t>
                      </a:r>
                      <a:r>
                        <a:rPr lang="en-US" dirty="0" smtClean="0"/>
                        <a:t> </a:t>
                      </a:r>
                      <a:r>
                        <a:rPr lang="en-US" dirty="0" err="1" smtClean="0"/>
                        <a:t>koparan</a:t>
                      </a:r>
                      <a:r>
                        <a:rPr lang="en-US" dirty="0" smtClean="0"/>
                        <a:t> </a:t>
                      </a:r>
                      <a:r>
                        <a:rPr lang="en-US" dirty="0" err="1" smtClean="0"/>
                        <a:t>proteaz</a:t>
                      </a:r>
                      <a:endParaRPr lang="en-US" dirty="0"/>
                    </a:p>
                  </a:txBody>
                  <a:tcPr/>
                </a:tc>
                <a:extLst>
                  <a:ext uri="{0D108BD9-81ED-4DB2-BD59-A6C34878D82A}">
                    <a16:rowId xmlns:a16="http://schemas.microsoft.com/office/drawing/2014/main" val="10003"/>
                  </a:ext>
                </a:extLst>
              </a:tr>
              <a:tr h="370840">
                <a:tc>
                  <a:txBody>
                    <a:bodyPr/>
                    <a:lstStyle/>
                    <a:p>
                      <a:r>
                        <a:rPr lang="en-US" dirty="0" err="1" smtClean="0"/>
                        <a:t>Lipaz</a:t>
                      </a:r>
                      <a:endParaRPr lang="en-US" dirty="0"/>
                    </a:p>
                  </a:txBody>
                  <a:tcPr/>
                </a:tc>
                <a:tc>
                  <a:txBody>
                    <a:bodyPr/>
                    <a:lstStyle/>
                    <a:p>
                      <a:r>
                        <a:rPr lang="en-US" dirty="0" err="1" smtClean="0"/>
                        <a:t>Trigliseritleri</a:t>
                      </a:r>
                      <a:r>
                        <a:rPr lang="en-US" dirty="0" smtClean="0"/>
                        <a:t> </a:t>
                      </a:r>
                      <a:r>
                        <a:rPr lang="en-US" dirty="0" err="1" smtClean="0"/>
                        <a:t>yağa</a:t>
                      </a:r>
                      <a:r>
                        <a:rPr lang="en-US" dirty="0" smtClean="0"/>
                        <a:t> </a:t>
                      </a:r>
                      <a:r>
                        <a:rPr lang="en-US" dirty="0" err="1" smtClean="0"/>
                        <a:t>sidi</a:t>
                      </a:r>
                      <a:r>
                        <a:rPr lang="en-US" dirty="0" smtClean="0"/>
                        <a:t> </a:t>
                      </a:r>
                      <a:r>
                        <a:rPr lang="en-US" dirty="0" err="1" smtClean="0"/>
                        <a:t>ve</a:t>
                      </a:r>
                      <a:r>
                        <a:rPr lang="en-US" dirty="0" smtClean="0"/>
                        <a:t> </a:t>
                      </a:r>
                      <a:r>
                        <a:rPr lang="en-US" dirty="0" err="1" smtClean="0"/>
                        <a:t>gliserole</a:t>
                      </a:r>
                      <a:r>
                        <a:rPr lang="en-US" dirty="0" smtClean="0"/>
                        <a:t> </a:t>
                      </a:r>
                      <a:r>
                        <a:rPr lang="en-US" dirty="0" err="1" smtClean="0"/>
                        <a:t>yıkar</a:t>
                      </a:r>
                      <a:endParaRPr lang="en-US" dirty="0"/>
                    </a:p>
                  </a:txBody>
                  <a:tcPr/>
                </a:tc>
                <a:extLst>
                  <a:ext uri="{0D108BD9-81ED-4DB2-BD59-A6C34878D82A}">
                    <a16:rowId xmlns:a16="http://schemas.microsoft.com/office/drawing/2014/main" val="10004"/>
                  </a:ext>
                </a:extLst>
              </a:tr>
              <a:tr h="370840">
                <a:tc>
                  <a:txBody>
                    <a:bodyPr/>
                    <a:lstStyle/>
                    <a:p>
                      <a:r>
                        <a:rPr lang="en-US" dirty="0" err="1" smtClean="0"/>
                        <a:t>Elastazlar</a:t>
                      </a:r>
                      <a:endParaRPr lang="en-US" dirty="0"/>
                    </a:p>
                  </a:txBody>
                  <a:tcPr/>
                </a:tc>
                <a:tc>
                  <a:txBody>
                    <a:bodyPr/>
                    <a:lstStyle/>
                    <a:p>
                      <a:r>
                        <a:rPr lang="en-US" dirty="0" smtClean="0"/>
                        <a:t>Elastin </a:t>
                      </a:r>
                      <a:r>
                        <a:rPr lang="en-US" dirty="0" err="1" smtClean="0"/>
                        <a:t>ve</a:t>
                      </a:r>
                      <a:r>
                        <a:rPr lang="en-US" dirty="0" smtClean="0"/>
                        <a:t> </a:t>
                      </a:r>
                      <a:r>
                        <a:rPr lang="en-US" dirty="0" err="1" smtClean="0"/>
                        <a:t>bazı</a:t>
                      </a:r>
                      <a:r>
                        <a:rPr lang="en-US" dirty="0" smtClean="0"/>
                        <a:t> </a:t>
                      </a:r>
                      <a:r>
                        <a:rPr lang="en-US" dirty="0" err="1" smtClean="0"/>
                        <a:t>diğer</a:t>
                      </a:r>
                      <a:r>
                        <a:rPr lang="en-US" dirty="0" smtClean="0"/>
                        <a:t> </a:t>
                      </a:r>
                      <a:r>
                        <a:rPr lang="en-US" dirty="0" err="1" smtClean="0"/>
                        <a:t>proteinleri</a:t>
                      </a:r>
                      <a:r>
                        <a:rPr lang="en-US" dirty="0" smtClean="0"/>
                        <a:t> </a:t>
                      </a:r>
                      <a:r>
                        <a:rPr lang="en-US" dirty="0" err="1" smtClean="0"/>
                        <a:t>yıkar</a:t>
                      </a:r>
                      <a:endParaRPr lang="en-US" dirty="0"/>
                    </a:p>
                  </a:txBody>
                  <a:tcPr/>
                </a:tc>
                <a:extLst>
                  <a:ext uri="{0D108BD9-81ED-4DB2-BD59-A6C34878D82A}">
                    <a16:rowId xmlns:a16="http://schemas.microsoft.com/office/drawing/2014/main" val="10005"/>
                  </a:ext>
                </a:extLst>
              </a:tr>
              <a:tr h="370840">
                <a:tc>
                  <a:txBody>
                    <a:bodyPr/>
                    <a:lstStyle/>
                    <a:p>
                      <a:r>
                        <a:rPr lang="en-US" dirty="0" err="1" smtClean="0"/>
                        <a:t>Nükleazlar</a:t>
                      </a:r>
                      <a:endParaRPr lang="en-US" dirty="0"/>
                    </a:p>
                  </a:txBody>
                  <a:tcPr/>
                </a:tc>
                <a:tc>
                  <a:txBody>
                    <a:bodyPr/>
                    <a:lstStyle/>
                    <a:p>
                      <a:r>
                        <a:rPr lang="en-US" dirty="0" err="1" smtClean="0"/>
                        <a:t>Nükleik</a:t>
                      </a:r>
                      <a:r>
                        <a:rPr lang="en-US" dirty="0" smtClean="0"/>
                        <a:t> </a:t>
                      </a:r>
                      <a:r>
                        <a:rPr lang="en-US" dirty="0" err="1" smtClean="0"/>
                        <a:t>asitleri</a:t>
                      </a:r>
                      <a:r>
                        <a:rPr lang="en-US" dirty="0" smtClean="0"/>
                        <a:t> </a:t>
                      </a:r>
                      <a:r>
                        <a:rPr lang="en-US" dirty="0" err="1" smtClean="0"/>
                        <a:t>parçalar</a:t>
                      </a:r>
                      <a:endParaRPr lang="en-US" dirty="0"/>
                    </a:p>
                  </a:txBody>
                  <a:tcPr/>
                </a:tc>
                <a:extLst>
                  <a:ext uri="{0D108BD9-81ED-4DB2-BD59-A6C34878D82A}">
                    <a16:rowId xmlns:a16="http://schemas.microsoft.com/office/drawing/2014/main" val="10006"/>
                  </a:ext>
                </a:extLst>
              </a:tr>
              <a:tr h="370840">
                <a:tc>
                  <a:txBody>
                    <a:bodyPr/>
                    <a:lstStyle/>
                    <a:p>
                      <a:r>
                        <a:rPr lang="en-US" dirty="0" err="1" smtClean="0"/>
                        <a:t>Pankreatik</a:t>
                      </a:r>
                      <a:r>
                        <a:rPr lang="en-US" dirty="0" smtClean="0"/>
                        <a:t> </a:t>
                      </a:r>
                      <a:r>
                        <a:rPr lang="en-US" dirty="0" err="1" smtClean="0"/>
                        <a:t>amilaz</a:t>
                      </a:r>
                      <a:endParaRPr lang="en-US" dirty="0"/>
                    </a:p>
                  </a:txBody>
                  <a:tcPr/>
                </a:tc>
                <a:tc>
                  <a:txBody>
                    <a:bodyPr/>
                    <a:lstStyle/>
                    <a:p>
                      <a:r>
                        <a:rPr lang="en-US" dirty="0" err="1" smtClean="0"/>
                        <a:t>Karbonhidratları</a:t>
                      </a:r>
                      <a:r>
                        <a:rPr lang="en-US" dirty="0" smtClean="0"/>
                        <a:t> </a:t>
                      </a:r>
                      <a:r>
                        <a:rPr lang="en-US" dirty="0" err="1" smtClean="0"/>
                        <a:t>parçalar</a:t>
                      </a:r>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722577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Pankreas</a:t>
            </a:r>
            <a:r>
              <a:rPr lang="en-US" dirty="0" smtClean="0"/>
              <a:t> </a:t>
            </a:r>
            <a:r>
              <a:rPr lang="en-US" dirty="0" err="1" smtClean="0"/>
              <a:t>salgısının</a:t>
            </a:r>
            <a:r>
              <a:rPr lang="en-US" dirty="0" smtClean="0"/>
              <a:t> </a:t>
            </a:r>
            <a:r>
              <a:rPr lang="en-US" dirty="0" err="1" smtClean="0"/>
              <a:t>evreleri</a:t>
            </a:r>
            <a:endParaRPr lang="en-US" dirty="0"/>
          </a:p>
        </p:txBody>
      </p:sp>
      <p:pic>
        <p:nvPicPr>
          <p:cNvPr id="5" name="Picture 4"/>
          <p:cNvPicPr>
            <a:picLocks noChangeAspect="1"/>
          </p:cNvPicPr>
          <p:nvPr/>
        </p:nvPicPr>
        <p:blipFill>
          <a:blip r:embed="rId2"/>
          <a:stretch>
            <a:fillRect/>
          </a:stretch>
        </p:blipFill>
        <p:spPr>
          <a:xfrm>
            <a:off x="5637772" y="2223337"/>
            <a:ext cx="2912317" cy="2075286"/>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30" y="2204863"/>
            <a:ext cx="7282027" cy="21880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Metin kutusu 1"/>
          <p:cNvSpPr txBox="1"/>
          <p:nvPr/>
        </p:nvSpPr>
        <p:spPr>
          <a:xfrm>
            <a:off x="1043608" y="4581128"/>
            <a:ext cx="4749826" cy="646331"/>
          </a:xfrm>
          <a:prstGeom prst="rect">
            <a:avLst/>
          </a:prstGeom>
          <a:noFill/>
        </p:spPr>
        <p:txBody>
          <a:bodyPr wrap="none" rtlCol="0">
            <a:spAutoFit/>
          </a:bodyPr>
          <a:lstStyle/>
          <a:p>
            <a:r>
              <a:rPr lang="tr-TR" dirty="0" err="1" smtClean="0"/>
              <a:t>Sekretin</a:t>
            </a:r>
            <a:r>
              <a:rPr lang="tr-TR" dirty="0" smtClean="0"/>
              <a:t> benzeri etki: VIP (daha zayıf etki)</a:t>
            </a:r>
          </a:p>
          <a:p>
            <a:r>
              <a:rPr lang="tr-TR" dirty="0" smtClean="0"/>
              <a:t>CCK benzeri etki: GRP (</a:t>
            </a:r>
            <a:r>
              <a:rPr lang="tr-TR" dirty="0" err="1" smtClean="0"/>
              <a:t>Gastrin</a:t>
            </a:r>
            <a:r>
              <a:rPr lang="tr-TR" dirty="0" smtClean="0"/>
              <a:t> </a:t>
            </a:r>
            <a:r>
              <a:rPr lang="tr-TR" dirty="0" err="1" smtClean="0"/>
              <a:t>releasing</a:t>
            </a:r>
            <a:r>
              <a:rPr lang="tr-TR" dirty="0" smtClean="0"/>
              <a:t> </a:t>
            </a:r>
            <a:r>
              <a:rPr lang="tr-TR" dirty="0" err="1" smtClean="0"/>
              <a:t>peptide</a:t>
            </a:r>
            <a:r>
              <a:rPr lang="tr-TR" dirty="0" smtClean="0"/>
              <a:t>)</a:t>
            </a:r>
            <a:endParaRPr lang="tr-TR" dirty="0"/>
          </a:p>
        </p:txBody>
      </p:sp>
      <p:sp>
        <p:nvSpPr>
          <p:cNvPr id="3" name="Metin kutusu 2"/>
          <p:cNvSpPr txBox="1"/>
          <p:nvPr/>
        </p:nvSpPr>
        <p:spPr>
          <a:xfrm>
            <a:off x="1831473" y="3532366"/>
            <a:ext cx="300082" cy="369332"/>
          </a:xfrm>
          <a:prstGeom prst="rect">
            <a:avLst/>
          </a:prstGeom>
          <a:noFill/>
        </p:spPr>
        <p:txBody>
          <a:bodyPr wrap="none" rtlCol="0">
            <a:spAutoFit/>
          </a:bodyPr>
          <a:lstStyle/>
          <a:p>
            <a:r>
              <a:rPr lang="tr-TR" dirty="0" smtClean="0">
                <a:solidFill>
                  <a:srgbClr val="FF0000"/>
                </a:solidFill>
              </a:rPr>
              <a:t>*</a:t>
            </a:r>
            <a:endParaRPr lang="tr-TR" dirty="0">
              <a:solidFill>
                <a:srgbClr val="FF0000"/>
              </a:solidFill>
            </a:endParaRPr>
          </a:p>
        </p:txBody>
      </p:sp>
    </p:spTree>
    <p:extLst>
      <p:ext uri="{BB962C8B-B14F-4D97-AF65-F5344CB8AC3E}">
        <p14:creationId xmlns:p14="http://schemas.microsoft.com/office/powerpoint/2010/main" val="12248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altLang="tr-TR" dirty="0" smtClean="0">
                <a:effectLst>
                  <a:outerShdw blurRad="38100" dist="38100" dir="2700000" algn="tl">
                    <a:srgbClr val="C0C0C0"/>
                  </a:outerShdw>
                </a:effectLst>
              </a:rPr>
              <a:t>Karaciğerin e</a:t>
            </a:r>
            <a:r>
              <a:rPr lang="en-US" altLang="tr-TR" dirty="0" err="1" smtClean="0">
                <a:effectLst>
                  <a:outerShdw blurRad="38100" dist="38100" dir="2700000" algn="tl">
                    <a:srgbClr val="C0C0C0"/>
                  </a:outerShdw>
                </a:effectLst>
              </a:rPr>
              <a:t>kzokrin</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işlevler</a:t>
            </a:r>
            <a:r>
              <a:rPr lang="tr-TR" altLang="tr-TR" dirty="0" smtClean="0">
                <a:effectLst>
                  <a:outerShdw blurRad="38100" dist="38100" dir="2700000" algn="tl">
                    <a:srgbClr val="C0C0C0"/>
                  </a:outerShdw>
                </a:effectLst>
              </a:rPr>
              <a:t>i</a:t>
            </a:r>
            <a:endParaRPr lang="en-US" altLang="tr-TR" dirty="0" smtClean="0">
              <a:effectLst>
                <a:outerShdw blurRad="38100" dist="38100" dir="2700000" algn="tl">
                  <a:srgbClr val="C0C0C0"/>
                </a:outerShdw>
              </a:effectLst>
            </a:endParaRPr>
          </a:p>
        </p:txBody>
      </p:sp>
      <p:sp>
        <p:nvSpPr>
          <p:cNvPr id="3" name="Content Placeholder 2"/>
          <p:cNvSpPr>
            <a:spLocks noGrp="1"/>
          </p:cNvSpPr>
          <p:nvPr>
            <p:ph sz="half" idx="1"/>
          </p:nvPr>
        </p:nvSpPr>
        <p:spPr>
          <a:xfrm>
            <a:off x="0" y="1360488"/>
            <a:ext cx="4779963" cy="5497512"/>
          </a:xfrm>
        </p:spPr>
        <p:txBody>
          <a:bodyPr>
            <a:normAutofit/>
          </a:bodyPr>
          <a:lstStyle/>
          <a:p>
            <a:r>
              <a:rPr lang="en-US" altLang="tr-TR" sz="2400" dirty="0" err="1" smtClean="0">
                <a:effectLst>
                  <a:outerShdw blurRad="38100" dist="38100" dir="2700000" algn="tl">
                    <a:srgbClr val="C0C0C0"/>
                  </a:outerShdw>
                </a:effectLst>
              </a:rPr>
              <a:t>Safra</a:t>
            </a:r>
            <a:r>
              <a:rPr lang="en-US" altLang="tr-TR" sz="2400" dirty="0" smtClean="0">
                <a:effectLst>
                  <a:outerShdw blurRad="38100" dist="38100" dir="2700000" algn="tl">
                    <a:srgbClr val="C0C0C0"/>
                  </a:outerShdw>
                </a:effectLst>
              </a:rPr>
              <a:t>:</a:t>
            </a:r>
          </a:p>
          <a:p>
            <a:pPr lvl="1"/>
            <a:r>
              <a:rPr lang="en-US" altLang="tr-TR" sz="2000" dirty="0" err="1" smtClean="0">
                <a:effectLst>
                  <a:outerShdw blurRad="38100" dist="38100" dir="2700000" algn="tl">
                    <a:srgbClr val="C0C0C0"/>
                  </a:outerShdw>
                </a:effectLst>
              </a:rPr>
              <a:t>Safra</a:t>
            </a:r>
            <a:r>
              <a:rPr lang="en-US" altLang="tr-TR" sz="2000" dirty="0" smtClean="0">
                <a:effectLst>
                  <a:outerShdw blurRad="38100" dist="38100" dir="2700000" algn="tl">
                    <a:srgbClr val="C0C0C0"/>
                  </a:outerShdw>
                </a:effectLst>
              </a:rPr>
              <a:t> </a:t>
            </a:r>
            <a:r>
              <a:rPr lang="en-US" altLang="tr-TR" sz="2000" dirty="0" err="1" smtClean="0">
                <a:effectLst>
                  <a:outerShdw blurRad="38100" dist="38100" dir="2700000" algn="tl">
                    <a:srgbClr val="C0C0C0"/>
                  </a:outerShdw>
                </a:effectLst>
              </a:rPr>
              <a:t>kanaliküllerine</a:t>
            </a:r>
            <a:r>
              <a:rPr lang="en-US" altLang="tr-TR" sz="2000" dirty="0" smtClean="0">
                <a:effectLst>
                  <a:outerShdw blurRad="38100" dist="38100" dir="2700000" algn="tl">
                    <a:srgbClr val="C0C0C0"/>
                  </a:outerShdw>
                </a:effectLst>
              </a:rPr>
              <a:t> </a:t>
            </a:r>
            <a:r>
              <a:rPr lang="en-US" altLang="tr-TR" sz="2000" dirty="0" err="1" smtClean="0">
                <a:effectLst>
                  <a:outerShdw blurRad="38100" dist="38100" dir="2700000" algn="tl">
                    <a:srgbClr val="C0C0C0"/>
                  </a:outerShdw>
                </a:effectLst>
              </a:rPr>
              <a:t>salgılanır</a:t>
            </a:r>
            <a:endParaRPr lang="en-US" altLang="tr-TR" sz="2000" dirty="0" smtClean="0">
              <a:effectLst>
                <a:outerShdw blurRad="38100" dist="38100" dir="2700000" algn="tl">
                  <a:srgbClr val="C0C0C0"/>
                </a:outerShdw>
              </a:effectLst>
            </a:endParaRPr>
          </a:p>
          <a:p>
            <a:pPr lvl="1"/>
            <a:endParaRPr lang="en-US" altLang="tr-TR" sz="2000" dirty="0" smtClean="0">
              <a:effectLst>
                <a:outerShdw blurRad="38100" dist="38100" dir="2700000" algn="tl">
                  <a:srgbClr val="C0C0C0"/>
                </a:outerShdw>
              </a:effectLst>
            </a:endParaRPr>
          </a:p>
          <a:p>
            <a:pPr lvl="1"/>
            <a:endParaRPr lang="en-US" altLang="tr-TR" sz="2000" dirty="0" smtClean="0">
              <a:effectLst>
                <a:outerShdw blurRad="38100" dist="38100" dir="2700000" algn="tl">
                  <a:srgbClr val="C0C0C0"/>
                </a:outerShdw>
              </a:effectLst>
            </a:endParaRPr>
          </a:p>
          <a:p>
            <a:pPr lvl="1"/>
            <a:endParaRPr lang="en-US" altLang="tr-TR" sz="2000" dirty="0" smtClean="0">
              <a:effectLst>
                <a:outerShdw blurRad="38100" dist="38100" dir="2700000" algn="tl">
                  <a:srgbClr val="C0C0C0"/>
                </a:outerShdw>
              </a:effectLst>
            </a:endParaRPr>
          </a:p>
          <a:p>
            <a:pPr lvl="1"/>
            <a:endParaRPr lang="en-US" altLang="tr-TR" sz="2000" dirty="0" smtClean="0">
              <a:effectLst>
                <a:outerShdw blurRad="38100" dist="38100" dir="2700000" algn="tl">
                  <a:srgbClr val="C0C0C0"/>
                </a:outerShdw>
              </a:effectLst>
            </a:endParaRPr>
          </a:p>
          <a:p>
            <a:pPr lvl="1"/>
            <a:r>
              <a:rPr lang="en-US" altLang="tr-TR" sz="2000" dirty="0" err="1" smtClean="0">
                <a:effectLst>
                  <a:outerShdw blurRad="38100" dist="38100" dir="2700000" algn="tl">
                    <a:srgbClr val="C0C0C0"/>
                  </a:outerShdw>
                </a:effectLst>
              </a:rPr>
              <a:t>Kanaliküller</a:t>
            </a:r>
            <a:r>
              <a:rPr lang="en-US" altLang="tr-TR" sz="2000" dirty="0" smtClean="0">
                <a:effectLst>
                  <a:outerShdw blurRad="38100" dist="38100" dir="2700000" algn="tl">
                    <a:srgbClr val="C0C0C0"/>
                  </a:outerShdw>
                </a:effectLst>
              </a:rPr>
              <a:t> </a:t>
            </a:r>
            <a:r>
              <a:rPr lang="en-US" altLang="tr-TR" sz="2000" dirty="0" err="1" smtClean="0">
                <a:effectLst>
                  <a:outerShdw blurRad="38100" dist="38100" dir="2700000" algn="tl">
                    <a:srgbClr val="C0C0C0"/>
                  </a:outerShdw>
                </a:effectLst>
              </a:rPr>
              <a:t>birleşerek</a:t>
            </a:r>
            <a:r>
              <a:rPr lang="en-US" altLang="tr-TR" sz="2000" dirty="0" smtClean="0">
                <a:effectLst>
                  <a:outerShdw blurRad="38100" dist="38100" dir="2700000" algn="tl">
                    <a:srgbClr val="C0C0C0"/>
                  </a:outerShdw>
                </a:effectLst>
              </a:rPr>
              <a:t> </a:t>
            </a:r>
            <a:r>
              <a:rPr lang="en-US" altLang="tr-TR" sz="2000" dirty="0" err="1" smtClean="0">
                <a:effectLst>
                  <a:outerShdw blurRad="38100" dist="38100" dir="2700000" algn="tl">
                    <a:srgbClr val="C0C0C0"/>
                  </a:outerShdw>
                </a:effectLst>
              </a:rPr>
              <a:t>hepatik</a:t>
            </a:r>
            <a:r>
              <a:rPr lang="en-US" altLang="tr-TR" sz="2000" dirty="0" smtClean="0">
                <a:effectLst>
                  <a:outerShdw blurRad="38100" dist="38100" dir="2700000" algn="tl">
                    <a:srgbClr val="C0C0C0"/>
                  </a:outerShdw>
                </a:effectLst>
              </a:rPr>
              <a:t> </a:t>
            </a:r>
            <a:r>
              <a:rPr lang="en-US" altLang="tr-TR" sz="2000" dirty="0" err="1" smtClean="0">
                <a:effectLst>
                  <a:outerShdw blurRad="38100" dist="38100" dir="2700000" algn="tl">
                    <a:srgbClr val="C0C0C0"/>
                  </a:outerShdw>
                </a:effectLst>
              </a:rPr>
              <a:t>kanalı</a:t>
            </a:r>
            <a:r>
              <a:rPr lang="en-US" altLang="tr-TR" sz="2000" dirty="0" smtClean="0">
                <a:effectLst>
                  <a:outerShdw blurRad="38100" dist="38100" dir="2700000" algn="tl">
                    <a:srgbClr val="C0C0C0"/>
                  </a:outerShdw>
                </a:effectLst>
              </a:rPr>
              <a:t> </a:t>
            </a:r>
            <a:r>
              <a:rPr lang="en-US" altLang="tr-TR" sz="2000" dirty="0" err="1" smtClean="0">
                <a:effectLst>
                  <a:outerShdw blurRad="38100" dist="38100" dir="2700000" algn="tl">
                    <a:srgbClr val="C0C0C0"/>
                  </a:outerShdw>
                </a:effectLst>
              </a:rPr>
              <a:t>oluşturur</a:t>
            </a:r>
            <a:r>
              <a:rPr lang="en-US" altLang="tr-TR" sz="2000" dirty="0" smtClean="0">
                <a:effectLst>
                  <a:outerShdw blurRad="38100" dist="38100" dir="2700000" algn="tl">
                    <a:srgbClr val="C0C0C0"/>
                  </a:outerShdw>
                </a:effectLst>
              </a:rPr>
              <a:t>.</a:t>
            </a:r>
          </a:p>
          <a:p>
            <a:pPr lvl="1"/>
            <a:r>
              <a:rPr lang="en-US" altLang="tr-TR" sz="2000" dirty="0" err="1" smtClean="0">
                <a:effectLst>
                  <a:outerShdw blurRad="38100" dist="38100" dir="2700000" algn="tl">
                    <a:srgbClr val="C0C0C0"/>
                  </a:outerShdw>
                </a:effectLst>
              </a:rPr>
              <a:t>Bileşimi</a:t>
            </a:r>
            <a:r>
              <a:rPr lang="en-US" altLang="tr-TR" sz="2000" dirty="0" smtClean="0">
                <a:effectLst>
                  <a:outerShdw blurRad="38100" dist="38100" dir="2700000" algn="tl">
                    <a:srgbClr val="C0C0C0"/>
                  </a:outerShdw>
                </a:effectLst>
              </a:rPr>
              <a:t>:</a:t>
            </a:r>
          </a:p>
          <a:p>
            <a:pPr lvl="2"/>
            <a:r>
              <a:rPr lang="en-US" altLang="tr-TR" sz="1800" dirty="0" err="1" smtClean="0">
                <a:effectLst>
                  <a:outerShdw blurRad="38100" dist="38100" dir="2700000" algn="tl">
                    <a:srgbClr val="C0C0C0"/>
                  </a:outerShdw>
                </a:effectLst>
              </a:rPr>
              <a:t>Safra</a:t>
            </a:r>
            <a:r>
              <a:rPr lang="en-US" altLang="tr-TR" sz="1800" dirty="0" smtClean="0">
                <a:effectLst>
                  <a:outerShdw blurRad="38100" dist="38100" dir="2700000" algn="tl">
                    <a:srgbClr val="C0C0C0"/>
                  </a:outerShdw>
                </a:effectLst>
              </a:rPr>
              <a:t> </a:t>
            </a:r>
            <a:r>
              <a:rPr lang="en-US" altLang="tr-TR" sz="1800" dirty="0" err="1" smtClean="0">
                <a:effectLst>
                  <a:outerShdw blurRad="38100" dist="38100" dir="2700000" algn="tl">
                    <a:srgbClr val="C0C0C0"/>
                  </a:outerShdw>
                </a:effectLst>
              </a:rPr>
              <a:t>tuzları</a:t>
            </a:r>
            <a:endParaRPr lang="en-US" altLang="tr-TR" sz="1800" dirty="0" smtClean="0">
              <a:effectLst>
                <a:outerShdw blurRad="38100" dist="38100" dir="2700000" algn="tl">
                  <a:srgbClr val="C0C0C0"/>
                </a:outerShdw>
              </a:effectLst>
            </a:endParaRPr>
          </a:p>
          <a:p>
            <a:pPr lvl="2"/>
            <a:r>
              <a:rPr lang="en-US" altLang="tr-TR" sz="1800" dirty="0" err="1" smtClean="0">
                <a:effectLst>
                  <a:outerShdw blurRad="38100" dist="38100" dir="2700000" algn="tl">
                    <a:srgbClr val="C0C0C0"/>
                  </a:outerShdw>
                </a:effectLst>
              </a:rPr>
              <a:t>Lesitin</a:t>
            </a:r>
            <a:endParaRPr lang="en-US" altLang="tr-TR" sz="1800" dirty="0" smtClean="0">
              <a:effectLst>
                <a:outerShdw blurRad="38100" dist="38100" dir="2700000" algn="tl">
                  <a:srgbClr val="C0C0C0"/>
                </a:outerShdw>
              </a:effectLst>
            </a:endParaRPr>
          </a:p>
          <a:p>
            <a:pPr lvl="2"/>
            <a:r>
              <a:rPr lang="en-US" altLang="tr-TR" sz="1800" dirty="0" err="1" smtClean="0">
                <a:effectLst>
                  <a:outerShdw blurRad="38100" dist="38100" dir="2700000" algn="tl">
                    <a:srgbClr val="C0C0C0"/>
                  </a:outerShdw>
                </a:effectLst>
              </a:rPr>
              <a:t>Bikarbonat</a:t>
            </a:r>
            <a:r>
              <a:rPr lang="en-US" altLang="tr-TR" sz="1800" dirty="0" smtClean="0">
                <a:effectLst>
                  <a:outerShdw blurRad="38100" dist="38100" dir="2700000" algn="tl">
                    <a:srgbClr val="C0C0C0"/>
                  </a:outerShdw>
                </a:effectLst>
              </a:rPr>
              <a:t> </a:t>
            </a:r>
            <a:r>
              <a:rPr lang="en-US" altLang="tr-TR" sz="1800" dirty="0" err="1" smtClean="0">
                <a:effectLst>
                  <a:outerShdw blurRad="38100" dist="38100" dir="2700000" algn="tl">
                    <a:srgbClr val="C0C0C0"/>
                  </a:outerShdw>
                </a:effectLst>
              </a:rPr>
              <a:t>iyonları</a:t>
            </a:r>
            <a:endParaRPr lang="en-US" altLang="tr-TR" sz="1800" dirty="0" smtClean="0">
              <a:effectLst>
                <a:outerShdw blurRad="38100" dist="38100" dir="2700000" algn="tl">
                  <a:srgbClr val="C0C0C0"/>
                </a:outerShdw>
              </a:effectLst>
            </a:endParaRPr>
          </a:p>
          <a:p>
            <a:pPr lvl="2"/>
            <a:r>
              <a:rPr lang="en-US" altLang="tr-TR" sz="1800" dirty="0" err="1" smtClean="0">
                <a:effectLst>
                  <a:outerShdw blurRad="38100" dist="38100" dir="2700000" algn="tl">
                    <a:srgbClr val="C0C0C0"/>
                  </a:outerShdw>
                </a:effectLst>
              </a:rPr>
              <a:t>Kolesterol</a:t>
            </a:r>
            <a:endParaRPr lang="en-US" altLang="tr-TR" sz="1800" dirty="0" smtClean="0">
              <a:effectLst>
                <a:outerShdw blurRad="38100" dist="38100" dir="2700000" algn="tl">
                  <a:srgbClr val="C0C0C0"/>
                </a:outerShdw>
              </a:effectLst>
            </a:endParaRPr>
          </a:p>
          <a:p>
            <a:pPr lvl="2"/>
            <a:r>
              <a:rPr lang="en-US" altLang="tr-TR" sz="1800" dirty="0" err="1" smtClean="0">
                <a:effectLst>
                  <a:outerShdw blurRad="38100" dist="38100" dir="2700000" algn="tl">
                    <a:srgbClr val="C0C0C0"/>
                  </a:outerShdw>
                </a:effectLst>
              </a:rPr>
              <a:t>Safra</a:t>
            </a:r>
            <a:r>
              <a:rPr lang="en-US" altLang="tr-TR" sz="1800" dirty="0" smtClean="0">
                <a:effectLst>
                  <a:outerShdw blurRad="38100" dist="38100" dir="2700000" algn="tl">
                    <a:srgbClr val="C0C0C0"/>
                  </a:outerShdw>
                </a:effectLst>
              </a:rPr>
              <a:t> </a:t>
            </a:r>
            <a:r>
              <a:rPr lang="en-US" altLang="tr-TR" sz="1800" dirty="0" err="1" smtClean="0">
                <a:effectLst>
                  <a:outerShdw blurRad="38100" dist="38100" dir="2700000" algn="tl">
                    <a:srgbClr val="C0C0C0"/>
                  </a:outerShdw>
                </a:effectLst>
              </a:rPr>
              <a:t>pigmentleri</a:t>
            </a:r>
            <a:r>
              <a:rPr lang="en-US" altLang="tr-TR" sz="1800" dirty="0" smtClean="0">
                <a:effectLst>
                  <a:outerShdw blurRad="38100" dist="38100" dir="2700000" algn="tl">
                    <a:srgbClr val="C0C0C0"/>
                  </a:outerShdw>
                </a:effectLst>
              </a:rPr>
              <a:t>: bilirubin</a:t>
            </a:r>
          </a:p>
          <a:p>
            <a:pPr lvl="2"/>
            <a:r>
              <a:rPr lang="en-US" altLang="tr-TR" sz="1800" dirty="0" err="1" smtClean="0">
                <a:effectLst>
                  <a:outerShdw blurRad="38100" dist="38100" dir="2700000" algn="tl">
                    <a:srgbClr val="C0C0C0"/>
                  </a:outerShdw>
                </a:effectLst>
              </a:rPr>
              <a:t>İz</a:t>
            </a:r>
            <a:r>
              <a:rPr lang="en-US" altLang="tr-TR" sz="1800" dirty="0" smtClean="0">
                <a:effectLst>
                  <a:outerShdw blurRad="38100" dist="38100" dir="2700000" algn="tl">
                    <a:srgbClr val="C0C0C0"/>
                  </a:outerShdw>
                </a:effectLst>
              </a:rPr>
              <a:t> </a:t>
            </a:r>
            <a:r>
              <a:rPr lang="en-US" altLang="tr-TR" sz="1800" dirty="0" err="1" smtClean="0">
                <a:effectLst>
                  <a:outerShdw blurRad="38100" dist="38100" dir="2700000" algn="tl">
                    <a:srgbClr val="C0C0C0"/>
                  </a:outerShdw>
                </a:effectLst>
              </a:rPr>
              <a:t>elementler</a:t>
            </a:r>
            <a:endParaRPr lang="en-US" altLang="tr-TR" sz="1800" dirty="0" smtClean="0">
              <a:effectLst>
                <a:outerShdw blurRad="38100" dist="38100" dir="2700000" algn="tl">
                  <a:srgbClr val="C0C0C0"/>
                </a:outerShdw>
              </a:effectLst>
            </a:endParaRPr>
          </a:p>
        </p:txBody>
      </p:sp>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3362151" cy="1789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C:\Users\user\Documents\Kitaplar\TIBBİ FİZYOLOJİ RODNEY\5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53178"/>
            <a:ext cx="4448919" cy="46841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600287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Safra asitleri</a:t>
            </a:r>
            <a:endParaRPr lang="tr-TR" dirty="0"/>
          </a:p>
        </p:txBody>
      </p:sp>
      <p:sp>
        <p:nvSpPr>
          <p:cNvPr id="3" name="İçerik Yer Tutucusu 2"/>
          <p:cNvSpPr>
            <a:spLocks noGrp="1"/>
          </p:cNvSpPr>
          <p:nvPr>
            <p:ph idx="1"/>
          </p:nvPr>
        </p:nvSpPr>
        <p:spPr>
          <a:xfrm>
            <a:off x="107504" y="1600200"/>
            <a:ext cx="4752528" cy="4925144"/>
          </a:xfrm>
        </p:spPr>
        <p:txBody>
          <a:bodyPr>
            <a:normAutofit/>
          </a:bodyPr>
          <a:lstStyle/>
          <a:p>
            <a:r>
              <a:rPr lang="tr-TR" sz="2000" dirty="0" smtClean="0"/>
              <a:t>Kolesterolün </a:t>
            </a:r>
            <a:r>
              <a:rPr lang="tr-TR" sz="2000" dirty="0" err="1" smtClean="0"/>
              <a:t>Sitokrom</a:t>
            </a:r>
            <a:r>
              <a:rPr lang="tr-TR" sz="2000" dirty="0" smtClean="0"/>
              <a:t> P450 </a:t>
            </a:r>
            <a:r>
              <a:rPr lang="tr-TR" sz="2000" dirty="0" err="1" smtClean="0"/>
              <a:t>oksidasyonu</a:t>
            </a:r>
            <a:r>
              <a:rPr lang="tr-TR" sz="2000" dirty="0" smtClean="0"/>
              <a:t> ile oluşur.</a:t>
            </a:r>
          </a:p>
          <a:p>
            <a:pPr lvl="1"/>
            <a:r>
              <a:rPr lang="tr-TR" sz="1800" dirty="0" err="1" smtClean="0"/>
              <a:t>Hepatositlerde</a:t>
            </a:r>
            <a:r>
              <a:rPr lang="tr-TR" sz="1800" dirty="0" smtClean="0"/>
              <a:t> </a:t>
            </a:r>
            <a:r>
              <a:rPr lang="tr-TR" sz="1800" dirty="0" err="1" smtClean="0"/>
              <a:t>primer</a:t>
            </a:r>
            <a:r>
              <a:rPr lang="tr-TR" sz="1800" dirty="0" smtClean="0"/>
              <a:t> safra asitleri:</a:t>
            </a:r>
          </a:p>
          <a:p>
            <a:pPr lvl="2"/>
            <a:r>
              <a:rPr lang="tr-TR" sz="1400" dirty="0" smtClean="0"/>
              <a:t>Kolik asit</a:t>
            </a:r>
          </a:p>
          <a:p>
            <a:pPr lvl="2"/>
            <a:r>
              <a:rPr lang="tr-TR" sz="1400" dirty="0" err="1" smtClean="0"/>
              <a:t>Kenodeoksikolik</a:t>
            </a:r>
            <a:r>
              <a:rPr lang="tr-TR" sz="1400" dirty="0" smtClean="0"/>
              <a:t> asit</a:t>
            </a:r>
          </a:p>
          <a:p>
            <a:pPr lvl="1"/>
            <a:r>
              <a:rPr lang="tr-TR" sz="1800" dirty="0" err="1" smtClean="0"/>
              <a:t>Sekonder</a:t>
            </a:r>
            <a:r>
              <a:rPr lang="tr-TR" sz="1800" dirty="0" smtClean="0"/>
              <a:t> safra asitleri Gİ kanalda oluşur.</a:t>
            </a:r>
          </a:p>
          <a:p>
            <a:pPr lvl="2"/>
            <a:r>
              <a:rPr lang="tr-TR" sz="1400" dirty="0" err="1" smtClean="0"/>
              <a:t>Deoksikolik</a:t>
            </a:r>
            <a:r>
              <a:rPr lang="tr-TR" sz="1400" dirty="0" smtClean="0"/>
              <a:t> asit</a:t>
            </a:r>
          </a:p>
          <a:p>
            <a:pPr lvl="2"/>
            <a:r>
              <a:rPr lang="tr-TR" sz="1400" dirty="0" err="1" smtClean="0"/>
              <a:t>Litokolik</a:t>
            </a:r>
            <a:r>
              <a:rPr lang="tr-TR" sz="1400" dirty="0" smtClean="0"/>
              <a:t> asit</a:t>
            </a:r>
          </a:p>
          <a:p>
            <a:pPr lvl="2"/>
            <a:endParaRPr lang="tr-TR" sz="1400" dirty="0"/>
          </a:p>
          <a:p>
            <a:r>
              <a:rPr lang="tr-TR" sz="2200" dirty="0" smtClean="0"/>
              <a:t>Safra tuzları, iyonize olmuş safra asitleri</a:t>
            </a:r>
          </a:p>
          <a:p>
            <a:pPr lvl="1"/>
            <a:r>
              <a:rPr lang="tr-TR" sz="1800" dirty="0" smtClean="0"/>
              <a:t>Daha polar</a:t>
            </a:r>
            <a:endParaRPr lang="tr-TR" sz="1800" dirty="0"/>
          </a:p>
        </p:txBody>
      </p:sp>
      <p:pic>
        <p:nvPicPr>
          <p:cNvPr id="4" name="Picture 2" descr="C:\Users\user\Documents\Kitaplar\TIBBİ FİZYOLOJİ RODNEY\516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008112"/>
            <a:ext cx="4354732" cy="5733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133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endParaRPr lang="tr-TR"/>
          </a:p>
        </p:txBody>
      </p:sp>
      <p:sp>
        <p:nvSpPr>
          <p:cNvPr id="7" name="İçerik Yer Tutucusu 6"/>
          <p:cNvSpPr>
            <a:spLocks noGrp="1"/>
          </p:cNvSpPr>
          <p:nvPr>
            <p:ph sz="half" idx="2"/>
          </p:nvPr>
        </p:nvSpPr>
        <p:spPr/>
        <p:txBody>
          <a:bodyPr/>
          <a:lstStyle/>
          <a:p>
            <a:r>
              <a:rPr lang="tr-TR" dirty="0" smtClean="0"/>
              <a:t>CCK ile uyarılır.</a:t>
            </a:r>
          </a:p>
          <a:p>
            <a:r>
              <a:rPr lang="tr-TR" dirty="0" smtClean="0"/>
              <a:t>Safra kesesinde kasılma</a:t>
            </a:r>
          </a:p>
          <a:p>
            <a:r>
              <a:rPr lang="tr-TR" dirty="0" err="1" smtClean="0"/>
              <a:t>Oddi</a:t>
            </a:r>
            <a:r>
              <a:rPr lang="tr-TR" dirty="0" smtClean="0"/>
              <a:t> </a:t>
            </a:r>
            <a:r>
              <a:rPr lang="tr-TR" dirty="0" err="1" smtClean="0"/>
              <a:t>sfinkterinde</a:t>
            </a:r>
            <a:r>
              <a:rPr lang="tr-TR" dirty="0" smtClean="0"/>
              <a:t> gevşeme</a:t>
            </a:r>
            <a:endParaRPr lang="tr-T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12115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169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77788"/>
            <a:ext cx="8229600" cy="1143000"/>
          </a:xfrm>
        </p:spPr>
        <p:txBody>
          <a:bodyPr>
            <a:normAutofit/>
          </a:bodyPr>
          <a:lstStyle/>
          <a:p>
            <a:r>
              <a:rPr lang="tr-TR" altLang="tr-TR" sz="3600" dirty="0" smtClean="0">
                <a:effectLst>
                  <a:outerShdw blurRad="38100" dist="38100" dir="2700000" algn="tl">
                    <a:srgbClr val="C0C0C0"/>
                  </a:outerShdw>
                </a:effectLst>
              </a:rPr>
              <a:t>Safra tuzlarının </a:t>
            </a:r>
            <a:r>
              <a:rPr lang="tr-TR" altLang="tr-TR" sz="3600" dirty="0" err="1" smtClean="0">
                <a:effectLst>
                  <a:outerShdw blurRad="38100" dist="38100" dir="2700000" algn="tl">
                    <a:srgbClr val="C0C0C0"/>
                  </a:outerShdw>
                </a:effectLst>
              </a:rPr>
              <a:t>enterohepatik</a:t>
            </a:r>
            <a:r>
              <a:rPr lang="tr-TR" altLang="tr-TR" sz="3600" dirty="0" smtClean="0">
                <a:effectLst>
                  <a:outerShdw blurRad="38100" dist="38100" dir="2700000" algn="tl">
                    <a:srgbClr val="C0C0C0"/>
                  </a:outerShdw>
                </a:effectLst>
              </a:rPr>
              <a:t> döngüsü</a:t>
            </a:r>
          </a:p>
        </p:txBody>
      </p:sp>
      <p:sp>
        <p:nvSpPr>
          <p:cNvPr id="4" name="Content Placeholder 3"/>
          <p:cNvSpPr>
            <a:spLocks noGrp="1"/>
          </p:cNvSpPr>
          <p:nvPr>
            <p:ph sz="half" idx="1"/>
          </p:nvPr>
        </p:nvSpPr>
        <p:spPr>
          <a:xfrm>
            <a:off x="323528" y="1052736"/>
            <a:ext cx="4299952" cy="4525963"/>
          </a:xfrm>
        </p:spPr>
        <p:txBody>
          <a:bodyPr>
            <a:normAutofit/>
          </a:bodyPr>
          <a:lstStyle/>
          <a:p>
            <a:r>
              <a:rPr lang="en-US" altLang="tr-TR" dirty="0" err="1" smtClean="0">
                <a:effectLst>
                  <a:outerShdw blurRad="38100" dist="38100" dir="2700000" algn="tl">
                    <a:srgbClr val="C0C0C0"/>
                  </a:outerShdw>
                </a:effectLst>
              </a:rPr>
              <a:t>Safra</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salgısı</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Oddi</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sfinkteri</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kapalı</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iken</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safra</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kesesinde</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birikir</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ve</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konsantre</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olur</a:t>
            </a:r>
            <a:r>
              <a:rPr lang="en-US" altLang="tr-TR" dirty="0" smtClean="0">
                <a:effectLst>
                  <a:outerShdw blurRad="38100" dist="38100" dir="2700000" algn="tl">
                    <a:srgbClr val="C0C0C0"/>
                  </a:outerShdw>
                </a:effectLst>
              </a:rPr>
              <a:t>.</a:t>
            </a:r>
          </a:p>
          <a:p>
            <a:pPr lvl="1"/>
            <a:r>
              <a:rPr lang="en-US" altLang="tr-TR" dirty="0" smtClean="0">
                <a:effectLst>
                  <a:outerShdw blurRad="38100" dist="38100" dir="2700000" algn="tl">
                    <a:srgbClr val="C0C0C0"/>
                  </a:outerShdw>
                </a:effectLst>
              </a:rPr>
              <a:t>CCK </a:t>
            </a:r>
            <a:r>
              <a:rPr lang="en-US" altLang="tr-TR" dirty="0" err="1" smtClean="0">
                <a:effectLst>
                  <a:outerShdw blurRad="38100" dist="38100" dir="2700000" algn="tl">
                    <a:srgbClr val="C0C0C0"/>
                  </a:outerShdw>
                </a:effectLst>
              </a:rPr>
              <a:t>etkisi</a:t>
            </a:r>
            <a:endParaRPr lang="en-US" altLang="tr-TR" dirty="0" smtClean="0">
              <a:effectLst>
                <a:outerShdw blurRad="38100" dist="38100" dir="2700000" algn="tl">
                  <a:srgbClr val="C0C0C0"/>
                </a:outerShdw>
              </a:effectLst>
            </a:endParaRPr>
          </a:p>
          <a:p>
            <a:r>
              <a:rPr lang="en-US" altLang="tr-TR" dirty="0" smtClean="0">
                <a:effectLst>
                  <a:outerShdw blurRad="38100" dist="38100" dir="2700000" algn="tl">
                    <a:srgbClr val="C0C0C0"/>
                  </a:outerShdw>
                </a:effectLst>
              </a:rPr>
              <a:t>Terminal </a:t>
            </a:r>
            <a:r>
              <a:rPr lang="en-US" altLang="tr-TR" dirty="0" err="1" smtClean="0">
                <a:effectLst>
                  <a:outerShdw blurRad="38100" dist="38100" dir="2700000" algn="tl">
                    <a:srgbClr val="C0C0C0"/>
                  </a:outerShdw>
                </a:effectLst>
              </a:rPr>
              <a:t>ileumdan</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aktif</a:t>
            </a:r>
            <a:r>
              <a:rPr lang="en-US" altLang="tr-TR" dirty="0" smtClean="0">
                <a:effectLst>
                  <a:outerShdw blurRad="38100" dist="38100" dir="2700000" algn="tl">
                    <a:srgbClr val="C0C0C0"/>
                  </a:outerShdw>
                </a:effectLst>
              </a:rPr>
              <a:t> trans</a:t>
            </a:r>
            <a:r>
              <a:rPr lang="tr-TR" altLang="tr-TR" dirty="0" smtClean="0">
                <a:effectLst>
                  <a:outerShdw blurRad="38100" dist="38100" dir="2700000" algn="tl">
                    <a:srgbClr val="C0C0C0"/>
                  </a:outerShdw>
                </a:effectLst>
              </a:rPr>
              <a:t>p</a:t>
            </a:r>
            <a:r>
              <a:rPr lang="en-US" altLang="tr-TR" dirty="0" smtClean="0">
                <a:effectLst>
                  <a:outerShdw blurRad="38100" dist="38100" dir="2700000" algn="tl">
                    <a:srgbClr val="C0C0C0"/>
                  </a:outerShdw>
                </a:effectLst>
              </a:rPr>
              <a:t>ort </a:t>
            </a:r>
            <a:r>
              <a:rPr lang="en-US" altLang="tr-TR" dirty="0" err="1" smtClean="0">
                <a:effectLst>
                  <a:outerShdw blurRad="38100" dist="38100" dir="2700000" algn="tl">
                    <a:srgbClr val="C0C0C0"/>
                  </a:outerShdw>
                </a:effectLst>
              </a:rPr>
              <a:t>ile</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geri</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emilim</a:t>
            </a:r>
            <a:r>
              <a:rPr lang="en-US" altLang="tr-TR" dirty="0" smtClean="0">
                <a:effectLst>
                  <a:outerShdw blurRad="38100" dist="38100" dir="2700000" algn="tl">
                    <a:srgbClr val="C0C0C0"/>
                  </a:outerShdw>
                </a:effectLst>
              </a:rPr>
              <a:t> (%95)</a:t>
            </a:r>
          </a:p>
          <a:p>
            <a:r>
              <a:rPr lang="en-US" altLang="tr-TR" dirty="0" err="1" smtClean="0">
                <a:effectLst>
                  <a:outerShdw blurRad="38100" dist="38100" dir="2700000" algn="tl">
                    <a:srgbClr val="C0C0C0"/>
                  </a:outerShdw>
                </a:effectLst>
              </a:rPr>
              <a:t>Feçes</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ile</a:t>
            </a:r>
            <a:r>
              <a:rPr lang="en-US" altLang="tr-TR" dirty="0" smtClean="0">
                <a:effectLst>
                  <a:outerShdw blurRad="38100" dist="38100" dir="2700000" algn="tl">
                    <a:srgbClr val="C0C0C0"/>
                  </a:outerShdw>
                </a:effectLst>
              </a:rPr>
              <a:t> </a:t>
            </a:r>
            <a:r>
              <a:rPr lang="en-US" altLang="tr-TR" dirty="0" err="1" smtClean="0">
                <a:effectLst>
                  <a:outerShdw blurRad="38100" dist="38100" dir="2700000" algn="tl">
                    <a:srgbClr val="C0C0C0"/>
                  </a:outerShdw>
                </a:effectLst>
              </a:rPr>
              <a:t>atılma</a:t>
            </a:r>
            <a:r>
              <a:rPr lang="en-US" altLang="tr-TR" dirty="0" smtClean="0">
                <a:effectLst>
                  <a:outerShdw blurRad="38100" dist="38100" dir="2700000" algn="tl">
                    <a:srgbClr val="C0C0C0"/>
                  </a:outerShdw>
                </a:effectLst>
              </a:rPr>
              <a:t> (%5)</a:t>
            </a:r>
          </a:p>
        </p:txBody>
      </p:sp>
      <p:sp>
        <p:nvSpPr>
          <p:cNvPr id="5" name="Content Placeholder 4"/>
          <p:cNvSpPr>
            <a:spLocks noGrp="1"/>
          </p:cNvSpPr>
          <p:nvPr>
            <p:ph sz="half" idx="2"/>
          </p:nvPr>
        </p:nvSpPr>
        <p:spPr/>
        <p:txBody>
          <a:bodyPr>
            <a:normAutofit/>
          </a:bodyPr>
          <a:lstStyle/>
          <a:p>
            <a:pPr>
              <a:defRPr/>
            </a:pPr>
            <a:endParaRPr lang="en-US">
              <a:ea typeface="ＭＳ Ｐゴシック" charset="0"/>
              <a:cs typeface="+mn-cs"/>
            </a:endParaRPr>
          </a:p>
        </p:txBody>
      </p:sp>
      <p:pic>
        <p:nvPicPr>
          <p:cNvPr id="17412" name="Picture 2" descr="C:\Users\user\Documents\Kitaplar\TIBBİ FİZYOLOJİ RODNEY\5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22673"/>
            <a:ext cx="4392488" cy="5897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094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9241"/>
            <a:ext cx="8229600" cy="1143000"/>
          </a:xfrm>
        </p:spPr>
        <p:txBody>
          <a:bodyPr/>
          <a:lstStyle/>
          <a:p>
            <a:r>
              <a:rPr lang="tr-TR" dirty="0" smtClean="0"/>
              <a:t>Karbonhidratların sindirimi</a:t>
            </a:r>
            <a:endParaRPr lang="tr-TR" dirty="0"/>
          </a:p>
        </p:txBody>
      </p:sp>
      <p:pic>
        <p:nvPicPr>
          <p:cNvPr id="11266" name="Picture 2" descr="C:\Users\user\Documents\Kitaplar\TIBBİ FİZYOLOJİ RODNEY\521b.png"/>
          <p:cNvPicPr>
            <a:picLocks noChangeAspect="1" noChangeArrowheads="1"/>
          </p:cNvPicPr>
          <p:nvPr/>
        </p:nvPicPr>
        <p:blipFill rotWithShape="1">
          <a:blip r:embed="rId3">
            <a:extLst>
              <a:ext uri="{28A0092B-C50C-407E-A947-70E740481C1C}">
                <a14:useLocalDpi xmlns:a14="http://schemas.microsoft.com/office/drawing/2010/main" val="0"/>
              </a:ext>
            </a:extLst>
          </a:blip>
          <a:srcRect t="2548" r="7205" b="27144"/>
          <a:stretch/>
        </p:blipFill>
        <p:spPr bwMode="auto">
          <a:xfrm>
            <a:off x="4095662" y="926359"/>
            <a:ext cx="5048338" cy="334682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0" y="924585"/>
            <a:ext cx="4303751" cy="6355585"/>
          </a:xfrm>
          <a:prstGeom prst="rect">
            <a:avLst/>
          </a:prstGeom>
          <a:noFill/>
        </p:spPr>
        <p:txBody>
          <a:bodyPr wrap="square" rtlCol="0">
            <a:spAutoFit/>
          </a:bodyPr>
          <a:lstStyle/>
          <a:p>
            <a:r>
              <a:rPr lang="en-US" sz="2400" b="1" dirty="0" err="1" smtClean="0"/>
              <a:t>Karbonhidratlar</a:t>
            </a:r>
            <a:r>
              <a:rPr lang="en-US" sz="2400" b="1" dirty="0" smtClean="0"/>
              <a:t>:</a:t>
            </a:r>
          </a:p>
          <a:p>
            <a:pPr marL="457200" indent="-457200">
              <a:buAutoNum type="arabicPeriod"/>
            </a:pPr>
            <a:r>
              <a:rPr lang="en-US" sz="2400" dirty="0" err="1" smtClean="0"/>
              <a:t>Polisakkaritler</a:t>
            </a:r>
            <a:r>
              <a:rPr lang="en-US" sz="2400" dirty="0" smtClean="0"/>
              <a:t>: %45-60</a:t>
            </a:r>
          </a:p>
          <a:p>
            <a:pPr marL="914400" lvl="1" indent="-457200">
              <a:buFont typeface="Arial"/>
              <a:buChar char="•"/>
            </a:pPr>
            <a:r>
              <a:rPr lang="en-US" sz="2400" b="1" i="1" dirty="0" err="1" smtClean="0"/>
              <a:t>Nişasta</a:t>
            </a:r>
            <a:r>
              <a:rPr lang="en-US" sz="2400" dirty="0" smtClean="0"/>
              <a:t>(</a:t>
            </a:r>
            <a:r>
              <a:rPr lang="en-US" sz="2400" dirty="0" err="1" smtClean="0"/>
              <a:t>bitkisel</a:t>
            </a:r>
            <a:r>
              <a:rPr lang="en-US" sz="2400" dirty="0" smtClean="0"/>
              <a:t>): </a:t>
            </a:r>
          </a:p>
          <a:p>
            <a:pPr marL="1371600" lvl="2" indent="-457200">
              <a:buFont typeface="Arial"/>
              <a:buChar char="•"/>
            </a:pPr>
            <a:r>
              <a:rPr lang="en-US" sz="2000" dirty="0" err="1" smtClean="0"/>
              <a:t>amiloz</a:t>
            </a:r>
            <a:r>
              <a:rPr lang="en-US" sz="2000" dirty="0" smtClean="0"/>
              <a:t> </a:t>
            </a:r>
            <a:r>
              <a:rPr lang="en-US" sz="2000" dirty="0" err="1" smtClean="0"/>
              <a:t>ve</a:t>
            </a:r>
            <a:r>
              <a:rPr lang="en-US" sz="2000" dirty="0" smtClean="0"/>
              <a:t> </a:t>
            </a:r>
            <a:r>
              <a:rPr lang="en-US" sz="2000" dirty="0" err="1" smtClean="0"/>
              <a:t>amilopektin</a:t>
            </a:r>
            <a:endParaRPr lang="en-US" sz="2000" dirty="0" smtClean="0"/>
          </a:p>
          <a:p>
            <a:pPr marL="914400" lvl="1" indent="-457200">
              <a:buFont typeface="Arial"/>
              <a:buChar char="•"/>
            </a:pPr>
            <a:r>
              <a:rPr lang="en-US" sz="2400" b="1" i="1" dirty="0" err="1" smtClean="0"/>
              <a:t>Glikojen</a:t>
            </a:r>
            <a:r>
              <a:rPr lang="en-US" sz="2400" dirty="0"/>
              <a:t>(</a:t>
            </a:r>
            <a:r>
              <a:rPr lang="en-US" sz="2400" dirty="0" err="1" smtClean="0"/>
              <a:t>hayvansal</a:t>
            </a:r>
            <a:r>
              <a:rPr lang="en-US" sz="2400" dirty="0" smtClean="0"/>
              <a:t>)</a:t>
            </a:r>
            <a:r>
              <a:rPr lang="en-US" sz="2400" b="1" i="1" dirty="0" smtClean="0"/>
              <a:t> </a:t>
            </a:r>
          </a:p>
          <a:p>
            <a:pPr marL="457200" indent="-457200">
              <a:buFontTx/>
              <a:buAutoNum type="arabicPeriod"/>
            </a:pPr>
            <a:r>
              <a:rPr lang="en-US" sz="2400" dirty="0" err="1" smtClean="0"/>
              <a:t>Oligosakkaritler</a:t>
            </a:r>
            <a:r>
              <a:rPr lang="en-US" sz="2400" dirty="0" smtClean="0"/>
              <a:t>: %30-40</a:t>
            </a:r>
          </a:p>
          <a:p>
            <a:pPr marL="914400" lvl="1" indent="-457200">
              <a:buFont typeface="Arial"/>
              <a:buChar char="•"/>
            </a:pPr>
            <a:r>
              <a:rPr lang="en-US" sz="2400" b="1" i="1" dirty="0" err="1" smtClean="0"/>
              <a:t>Sükroz</a:t>
            </a:r>
            <a:endParaRPr lang="en-US" sz="2400" b="1" i="1" dirty="0" smtClean="0"/>
          </a:p>
          <a:p>
            <a:pPr marL="914400" lvl="1" indent="-457200">
              <a:buFont typeface="Arial"/>
              <a:buChar char="•"/>
            </a:pPr>
            <a:r>
              <a:rPr lang="en-US" sz="2400" b="1" i="1" dirty="0" err="1" smtClean="0"/>
              <a:t>Laktoz</a:t>
            </a:r>
            <a:endParaRPr lang="en-US" sz="2400" b="1" i="1" dirty="0" smtClean="0"/>
          </a:p>
          <a:p>
            <a:pPr marL="457200" indent="-457200">
              <a:buFontTx/>
              <a:buAutoNum type="arabicPeriod"/>
            </a:pPr>
            <a:r>
              <a:rPr lang="en-US" sz="2400" dirty="0" err="1" smtClean="0"/>
              <a:t>Monosakkaritler</a:t>
            </a:r>
            <a:r>
              <a:rPr lang="en-US" sz="2400" dirty="0" smtClean="0"/>
              <a:t>: %5-10</a:t>
            </a:r>
          </a:p>
          <a:p>
            <a:pPr marL="914400" lvl="1" indent="-457200">
              <a:buFont typeface="Arial"/>
              <a:buChar char="•"/>
            </a:pPr>
            <a:r>
              <a:rPr lang="en-US" sz="2400" b="1" i="1" dirty="0" err="1" smtClean="0"/>
              <a:t>Fruktoz</a:t>
            </a:r>
            <a:endParaRPr lang="en-US" sz="2400" b="1" i="1" dirty="0" smtClean="0"/>
          </a:p>
          <a:p>
            <a:pPr marL="914400" lvl="1" indent="-457200">
              <a:buFont typeface="Arial"/>
              <a:buChar char="•"/>
            </a:pPr>
            <a:r>
              <a:rPr lang="en-US" sz="2400" b="1" i="1" dirty="0" err="1" smtClean="0"/>
              <a:t>Glukoz</a:t>
            </a:r>
            <a:endParaRPr lang="en-US" sz="2400" b="1" i="1" dirty="0" smtClean="0"/>
          </a:p>
          <a:p>
            <a:pPr marL="457200" indent="-457200">
              <a:buAutoNum type="arabicPeriod"/>
            </a:pPr>
            <a:endParaRPr lang="en-US" sz="400" b="1" dirty="0"/>
          </a:p>
          <a:p>
            <a:r>
              <a:rPr lang="en-US" sz="2400" b="1" dirty="0" smtClean="0"/>
              <a:t>*</a:t>
            </a:r>
            <a:r>
              <a:rPr lang="en-US" sz="2400" b="1" dirty="0" err="1" smtClean="0"/>
              <a:t>Sindirime</a:t>
            </a:r>
            <a:r>
              <a:rPr lang="en-US" sz="2400" b="1" dirty="0" smtClean="0"/>
              <a:t> </a:t>
            </a:r>
            <a:r>
              <a:rPr lang="en-US" sz="2400" b="1" dirty="0" err="1" smtClean="0"/>
              <a:t>uğrama</a:t>
            </a:r>
            <a:r>
              <a:rPr lang="en-US" sz="2400" b="1" dirty="0" smtClean="0"/>
              <a:t> </a:t>
            </a:r>
            <a:r>
              <a:rPr lang="en-US" sz="2400" b="1" dirty="0" err="1" smtClean="0"/>
              <a:t>bakımından</a:t>
            </a:r>
            <a:r>
              <a:rPr lang="en-US" sz="2400" b="1" dirty="0" smtClean="0"/>
              <a:t>:</a:t>
            </a:r>
          </a:p>
          <a:p>
            <a:pPr marL="342900" indent="-342900">
              <a:buFont typeface="Arial"/>
              <a:buChar char="•"/>
            </a:pPr>
            <a:r>
              <a:rPr lang="en-US" sz="2400" dirty="0" err="1" smtClean="0"/>
              <a:t>Sindirilebilir</a:t>
            </a:r>
            <a:endParaRPr lang="en-US" sz="2400" dirty="0" smtClean="0"/>
          </a:p>
          <a:p>
            <a:pPr marL="342900" indent="-342900">
              <a:buFont typeface="Arial"/>
              <a:buChar char="•"/>
            </a:pPr>
            <a:r>
              <a:rPr lang="en-US" sz="2400" dirty="0" err="1" smtClean="0"/>
              <a:t>Sindirilemeyen</a:t>
            </a:r>
            <a:endParaRPr lang="en-US" sz="2400" dirty="0" smtClean="0"/>
          </a:p>
          <a:p>
            <a:pPr marL="800100" lvl="1" indent="-342900">
              <a:buFont typeface="Arial"/>
              <a:buChar char="•"/>
            </a:pPr>
            <a:r>
              <a:rPr lang="en-US" sz="2000" dirty="0" err="1" smtClean="0"/>
              <a:t>Diyet</a:t>
            </a:r>
            <a:r>
              <a:rPr lang="en-US" sz="2000" dirty="0" smtClean="0"/>
              <a:t> </a:t>
            </a:r>
            <a:r>
              <a:rPr lang="en-US" sz="2000" dirty="0" err="1" smtClean="0"/>
              <a:t>lifi</a:t>
            </a:r>
            <a:r>
              <a:rPr lang="en-US" sz="2000" dirty="0" smtClean="0"/>
              <a:t>: </a:t>
            </a:r>
            <a:r>
              <a:rPr lang="en-US" sz="2000" dirty="0" err="1" smtClean="0"/>
              <a:t>Selüloz</a:t>
            </a:r>
            <a:r>
              <a:rPr lang="en-US" sz="2000" dirty="0" smtClean="0"/>
              <a:t>, </a:t>
            </a:r>
            <a:r>
              <a:rPr lang="en-US" sz="2000" dirty="0" err="1" smtClean="0"/>
              <a:t>pektin</a:t>
            </a:r>
            <a:r>
              <a:rPr lang="en-US" sz="2000" dirty="0" smtClean="0"/>
              <a:t> vb. </a:t>
            </a:r>
            <a:r>
              <a:rPr lang="en-US" sz="2000" dirty="0" err="1" smtClean="0"/>
              <a:t>meyve</a:t>
            </a:r>
            <a:r>
              <a:rPr lang="en-US" sz="2000" dirty="0" smtClean="0"/>
              <a:t> </a:t>
            </a:r>
            <a:r>
              <a:rPr lang="en-US" sz="2000" dirty="0" err="1" smtClean="0"/>
              <a:t>ve</a:t>
            </a:r>
            <a:r>
              <a:rPr lang="en-US" sz="2000" dirty="0" smtClean="0"/>
              <a:t> </a:t>
            </a:r>
            <a:r>
              <a:rPr lang="en-US" sz="2000" dirty="0" err="1" smtClean="0"/>
              <a:t>sebze</a:t>
            </a:r>
            <a:r>
              <a:rPr lang="en-US" sz="2000" dirty="0" smtClean="0"/>
              <a:t> </a:t>
            </a:r>
            <a:r>
              <a:rPr lang="en-US" sz="2000" dirty="0" err="1" smtClean="0"/>
              <a:t>kökenli</a:t>
            </a:r>
            <a:endParaRPr lang="en-US" sz="2000" dirty="0" smtClean="0"/>
          </a:p>
          <a:p>
            <a:pPr marL="342900" indent="-342900">
              <a:buFont typeface="Arial"/>
              <a:buChar char="•"/>
            </a:pPr>
            <a:endParaRPr lang="en-US" sz="2400" dirty="0"/>
          </a:p>
        </p:txBody>
      </p:sp>
      <p:sp>
        <p:nvSpPr>
          <p:cNvPr id="5" name="Right Bracket 4"/>
          <p:cNvSpPr/>
          <p:nvPr/>
        </p:nvSpPr>
        <p:spPr>
          <a:xfrm>
            <a:off x="5729941" y="1792941"/>
            <a:ext cx="74706" cy="582706"/>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886823" y="1897529"/>
            <a:ext cx="1826304" cy="369332"/>
          </a:xfrm>
          <a:prstGeom prst="rect">
            <a:avLst/>
          </a:prstGeom>
          <a:solidFill>
            <a:schemeClr val="bg1">
              <a:lumMod val="50000"/>
            </a:schemeClr>
          </a:solidFill>
        </p:spPr>
        <p:txBody>
          <a:bodyPr wrap="none" rtlCol="0">
            <a:spAutoFit/>
          </a:bodyPr>
          <a:lstStyle/>
          <a:p>
            <a:r>
              <a:rPr lang="en-US" dirty="0" err="1" smtClean="0">
                <a:solidFill>
                  <a:srgbClr val="6BFF24"/>
                </a:solidFill>
              </a:rPr>
              <a:t>Lümen</a:t>
            </a:r>
            <a:r>
              <a:rPr lang="en-US" dirty="0" smtClean="0">
                <a:solidFill>
                  <a:srgbClr val="6BFF24"/>
                </a:solidFill>
              </a:rPr>
              <a:t> </a:t>
            </a:r>
            <a:r>
              <a:rPr lang="en-US" dirty="0" err="1" smtClean="0">
                <a:solidFill>
                  <a:srgbClr val="6BFF24"/>
                </a:solidFill>
              </a:rPr>
              <a:t>içi</a:t>
            </a:r>
            <a:r>
              <a:rPr lang="en-US" dirty="0" smtClean="0">
                <a:solidFill>
                  <a:srgbClr val="6BFF24"/>
                </a:solidFill>
              </a:rPr>
              <a:t> </a:t>
            </a:r>
            <a:r>
              <a:rPr lang="en-US" dirty="0" err="1" smtClean="0">
                <a:solidFill>
                  <a:srgbClr val="6BFF24"/>
                </a:solidFill>
              </a:rPr>
              <a:t>hidroliz</a:t>
            </a:r>
            <a:endParaRPr lang="en-US" dirty="0">
              <a:solidFill>
                <a:srgbClr val="6BFF24"/>
              </a:solidFill>
            </a:endParaRPr>
          </a:p>
        </p:txBody>
      </p:sp>
      <p:sp>
        <p:nvSpPr>
          <p:cNvPr id="7" name="TextBox 6"/>
          <p:cNvSpPr txBox="1"/>
          <p:nvPr/>
        </p:nvSpPr>
        <p:spPr>
          <a:xfrm flipH="1" flipV="1">
            <a:off x="4303751" y="2862274"/>
            <a:ext cx="493059" cy="584776"/>
          </a:xfrm>
          <a:prstGeom prst="rect">
            <a:avLst/>
          </a:prstGeom>
          <a:noFill/>
        </p:spPr>
        <p:txBody>
          <a:bodyPr wrap="square" rtlCol="0">
            <a:spAutoFit/>
          </a:bodyPr>
          <a:lstStyle/>
          <a:p>
            <a:r>
              <a:rPr lang="en-US" sz="3200" dirty="0" smtClean="0">
                <a:solidFill>
                  <a:srgbClr val="5BDE1D"/>
                </a:solidFill>
              </a:rPr>
              <a:t>*</a:t>
            </a:r>
            <a:endParaRPr lang="en-US" sz="3200" dirty="0">
              <a:solidFill>
                <a:srgbClr val="5BDE1D"/>
              </a:solidFill>
            </a:endParaRPr>
          </a:p>
        </p:txBody>
      </p:sp>
      <p:sp>
        <p:nvSpPr>
          <p:cNvPr id="9" name="TextBox 8"/>
          <p:cNvSpPr txBox="1"/>
          <p:nvPr/>
        </p:nvSpPr>
        <p:spPr>
          <a:xfrm>
            <a:off x="4140486" y="4198479"/>
            <a:ext cx="4943750" cy="800219"/>
          </a:xfrm>
          <a:prstGeom prst="rect">
            <a:avLst/>
          </a:prstGeom>
          <a:solidFill>
            <a:srgbClr val="7F7F7F"/>
          </a:solidFill>
        </p:spPr>
        <p:txBody>
          <a:bodyPr wrap="square" rtlCol="0">
            <a:spAutoFit/>
          </a:bodyPr>
          <a:lstStyle/>
          <a:p>
            <a:r>
              <a:rPr lang="en-US" sz="2800" dirty="0" smtClean="0">
                <a:solidFill>
                  <a:srgbClr val="5BDE1D"/>
                </a:solidFill>
              </a:rPr>
              <a:t>*</a:t>
            </a:r>
            <a:r>
              <a:rPr lang="en-US" dirty="0" err="1" smtClean="0">
                <a:solidFill>
                  <a:srgbClr val="5BDE1D"/>
                </a:solidFill>
              </a:rPr>
              <a:t>Membranda</a:t>
            </a:r>
            <a:r>
              <a:rPr lang="en-US" dirty="0" smtClean="0">
                <a:solidFill>
                  <a:srgbClr val="5BDE1D"/>
                </a:solidFill>
              </a:rPr>
              <a:t> </a:t>
            </a:r>
            <a:r>
              <a:rPr lang="en-US" dirty="0" err="1" smtClean="0">
                <a:solidFill>
                  <a:srgbClr val="5BDE1D"/>
                </a:solidFill>
              </a:rPr>
              <a:t>sindirim</a:t>
            </a:r>
            <a:r>
              <a:rPr lang="en-US" dirty="0" smtClean="0">
                <a:solidFill>
                  <a:srgbClr val="5BDE1D"/>
                </a:solidFill>
              </a:rPr>
              <a:t>, </a:t>
            </a:r>
            <a:r>
              <a:rPr lang="en-US" dirty="0" err="1" smtClean="0">
                <a:solidFill>
                  <a:srgbClr val="5BDE1D"/>
                </a:solidFill>
              </a:rPr>
              <a:t>fırça</a:t>
            </a:r>
            <a:r>
              <a:rPr lang="en-US" dirty="0" smtClean="0">
                <a:solidFill>
                  <a:srgbClr val="5BDE1D"/>
                </a:solidFill>
              </a:rPr>
              <a:t> </a:t>
            </a:r>
            <a:r>
              <a:rPr lang="en-US" dirty="0" err="1" smtClean="0">
                <a:solidFill>
                  <a:srgbClr val="5BDE1D"/>
                </a:solidFill>
              </a:rPr>
              <a:t>kenar</a:t>
            </a:r>
            <a:r>
              <a:rPr lang="en-US" dirty="0" smtClean="0">
                <a:solidFill>
                  <a:srgbClr val="5BDE1D"/>
                </a:solidFill>
              </a:rPr>
              <a:t> </a:t>
            </a:r>
            <a:r>
              <a:rPr lang="en-US" dirty="0" err="1" smtClean="0">
                <a:solidFill>
                  <a:srgbClr val="5BDE1D"/>
                </a:solidFill>
              </a:rPr>
              <a:t>disakkaridazları</a:t>
            </a:r>
            <a:r>
              <a:rPr lang="en-US" dirty="0" smtClean="0">
                <a:solidFill>
                  <a:srgbClr val="5BDE1D"/>
                </a:solidFill>
              </a:rPr>
              <a:t> </a:t>
            </a:r>
          </a:p>
          <a:p>
            <a:r>
              <a:rPr lang="en-US" dirty="0" err="1" smtClean="0">
                <a:solidFill>
                  <a:srgbClr val="5BDE1D"/>
                </a:solidFill>
              </a:rPr>
              <a:t>tarafından</a:t>
            </a:r>
            <a:endParaRPr lang="en-US" dirty="0">
              <a:solidFill>
                <a:srgbClr val="5BDE1D"/>
              </a:solidFill>
            </a:endParaRPr>
          </a:p>
        </p:txBody>
      </p:sp>
    </p:spTree>
    <p:extLst>
      <p:ext uri="{BB962C8B-B14F-4D97-AF65-F5344CB8AC3E}">
        <p14:creationId xmlns:p14="http://schemas.microsoft.com/office/powerpoint/2010/main" val="2369803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İnce bağırsak</a:t>
            </a:r>
            <a:endParaRPr lang="tr-TR" dirty="0"/>
          </a:p>
        </p:txBody>
      </p:sp>
      <p:pic>
        <p:nvPicPr>
          <p:cNvPr id="2050" name="Picture 2" descr="C:\Users\user\Documents\Kitaplar\TIBBİ FİZYOLOJİ RODNEY\5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1018" y="1529945"/>
            <a:ext cx="3846984" cy="5147526"/>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user\Documents\Kitaplar\TIBBİ FİZYOLOJİ RODNEY\5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96" y="2179982"/>
            <a:ext cx="3916737" cy="467801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57200" y="1718317"/>
            <a:ext cx="4134465" cy="461665"/>
          </a:xfrm>
          <a:prstGeom prst="rect">
            <a:avLst/>
          </a:prstGeom>
          <a:noFill/>
        </p:spPr>
        <p:txBody>
          <a:bodyPr wrap="none" rtlCol="0">
            <a:spAutoFit/>
          </a:bodyPr>
          <a:lstStyle/>
          <a:p>
            <a:pPr marL="342900" indent="-342900">
              <a:buFont typeface="Arial"/>
              <a:buChar char="•"/>
            </a:pPr>
            <a:r>
              <a:rPr lang="en-US" sz="2400" dirty="0" err="1" smtClean="0"/>
              <a:t>Liberkühn</a:t>
            </a:r>
            <a:r>
              <a:rPr lang="en-US" sz="2400" dirty="0" smtClean="0"/>
              <a:t> </a:t>
            </a:r>
            <a:r>
              <a:rPr lang="en-US" sz="2400" dirty="0" err="1" smtClean="0"/>
              <a:t>kriptası</a:t>
            </a:r>
            <a:r>
              <a:rPr lang="en-US" sz="2400" dirty="0" smtClean="0"/>
              <a:t> </a:t>
            </a:r>
            <a:r>
              <a:rPr lang="en-US" sz="2400" dirty="0" err="1" smtClean="0"/>
              <a:t>ve</a:t>
            </a:r>
            <a:r>
              <a:rPr lang="en-US" sz="2400" dirty="0" smtClean="0"/>
              <a:t> </a:t>
            </a:r>
            <a:r>
              <a:rPr lang="en-US" sz="2400" dirty="0" err="1" smtClean="0"/>
              <a:t>salgıları</a:t>
            </a:r>
            <a:endParaRPr lang="en-US" sz="2400" dirty="0"/>
          </a:p>
        </p:txBody>
      </p:sp>
    </p:spTree>
    <p:extLst>
      <p:ext uri="{BB962C8B-B14F-4D97-AF65-F5344CB8AC3E}">
        <p14:creationId xmlns:p14="http://schemas.microsoft.com/office/powerpoint/2010/main" val="1210439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595567" y="174052"/>
            <a:ext cx="7338197" cy="6598338"/>
          </a:xfrm>
          <a:prstGeom prst="rect">
            <a:avLst/>
          </a:prstGeom>
        </p:spPr>
      </p:pic>
    </p:spTree>
    <p:extLst>
      <p:ext uri="{BB962C8B-B14F-4D97-AF65-F5344CB8AC3E}">
        <p14:creationId xmlns:p14="http://schemas.microsoft.com/office/powerpoint/2010/main" val="580036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Laktoz </a:t>
            </a:r>
            <a:r>
              <a:rPr lang="tr-TR" dirty="0" err="1" smtClean="0"/>
              <a:t>intoleransı</a:t>
            </a:r>
            <a:endParaRPr lang="tr-TR" dirty="0"/>
          </a:p>
        </p:txBody>
      </p:sp>
      <p:sp>
        <p:nvSpPr>
          <p:cNvPr id="3" name="İçerik Yer Tutucusu 2"/>
          <p:cNvSpPr>
            <a:spLocks noGrp="1"/>
          </p:cNvSpPr>
          <p:nvPr>
            <p:ph idx="1"/>
          </p:nvPr>
        </p:nvSpPr>
        <p:spPr/>
        <p:txBody>
          <a:bodyPr/>
          <a:lstStyle/>
          <a:p>
            <a:endParaRPr lang="tr-TR" dirty="0"/>
          </a:p>
        </p:txBody>
      </p:sp>
      <p:pic>
        <p:nvPicPr>
          <p:cNvPr id="12290" name="Picture 2" descr="C:\Users\user\Documents\Kitaplar\TIBBİ FİZYOLOJİ RODNEY\5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587" y="1443037"/>
            <a:ext cx="6600825" cy="39719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47532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srcRect b="2741"/>
          <a:stretch/>
        </p:blipFill>
        <p:spPr>
          <a:xfrm>
            <a:off x="520700" y="0"/>
            <a:ext cx="8102009" cy="6669983"/>
          </a:xfrm>
          <a:prstGeom prst="rect">
            <a:avLst/>
          </a:prstGeom>
        </p:spPr>
      </p:pic>
      <p:sp>
        <p:nvSpPr>
          <p:cNvPr id="3" name="TextBox 2"/>
          <p:cNvSpPr txBox="1"/>
          <p:nvPr/>
        </p:nvSpPr>
        <p:spPr>
          <a:xfrm>
            <a:off x="3891352" y="1470769"/>
            <a:ext cx="667082" cy="307777"/>
          </a:xfrm>
          <a:prstGeom prst="rect">
            <a:avLst/>
          </a:prstGeom>
          <a:noFill/>
        </p:spPr>
        <p:txBody>
          <a:bodyPr wrap="none" rtlCol="0">
            <a:spAutoFit/>
          </a:bodyPr>
          <a:lstStyle/>
          <a:p>
            <a:r>
              <a:rPr lang="en-US" sz="1400" dirty="0" smtClean="0"/>
              <a:t>GLUT5</a:t>
            </a:r>
            <a:endParaRPr lang="en-US" sz="1400" dirty="0"/>
          </a:p>
        </p:txBody>
      </p:sp>
      <p:cxnSp>
        <p:nvCxnSpPr>
          <p:cNvPr id="6" name="Straight Arrow Connector 5"/>
          <p:cNvCxnSpPr/>
          <p:nvPr/>
        </p:nvCxnSpPr>
        <p:spPr>
          <a:xfrm flipV="1">
            <a:off x="4242653" y="1350997"/>
            <a:ext cx="189163" cy="161211"/>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5865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Proteinlerin</a:t>
            </a:r>
            <a:r>
              <a:rPr lang="en-US" dirty="0" smtClean="0"/>
              <a:t> </a:t>
            </a:r>
            <a:r>
              <a:rPr lang="en-US" dirty="0" err="1" smtClean="0"/>
              <a:t>sindirimi</a:t>
            </a:r>
            <a:endParaRPr lang="en-US" dirty="0"/>
          </a:p>
        </p:txBody>
      </p:sp>
      <p:sp>
        <p:nvSpPr>
          <p:cNvPr id="4" name="Content Placeholder 3"/>
          <p:cNvSpPr>
            <a:spLocks noGrp="1"/>
          </p:cNvSpPr>
          <p:nvPr>
            <p:ph sz="half" idx="1"/>
          </p:nvPr>
        </p:nvSpPr>
        <p:spPr/>
        <p:txBody>
          <a:bodyPr/>
          <a:lstStyle/>
          <a:p>
            <a:endParaRPr lang="en-US"/>
          </a:p>
        </p:txBody>
      </p:sp>
      <p:pic>
        <p:nvPicPr>
          <p:cNvPr id="3" name="Picture 2"/>
          <p:cNvPicPr>
            <a:picLocks noChangeAspect="1"/>
          </p:cNvPicPr>
          <p:nvPr/>
        </p:nvPicPr>
        <p:blipFill>
          <a:blip r:embed="rId2"/>
          <a:stretch>
            <a:fillRect/>
          </a:stretch>
        </p:blipFill>
        <p:spPr>
          <a:xfrm>
            <a:off x="611560" y="1124744"/>
            <a:ext cx="3633569" cy="4840188"/>
          </a:xfrm>
          <a:prstGeom prst="rect">
            <a:avLst/>
          </a:prstGeom>
        </p:spPr>
      </p:pic>
      <p:pic>
        <p:nvPicPr>
          <p:cNvPr id="6" name="Picture 2" descr="C:\Users\user\Documents\Kitaplar\TIBBİ FİZYOLOJİ RODNEY\52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196752"/>
            <a:ext cx="4151338" cy="511133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6660233" y="4509120"/>
            <a:ext cx="1800200" cy="338554"/>
          </a:xfrm>
          <a:prstGeom prst="rect">
            <a:avLst/>
          </a:prstGeom>
          <a:noFill/>
        </p:spPr>
        <p:txBody>
          <a:bodyPr wrap="square" rtlCol="0">
            <a:spAutoFit/>
          </a:bodyPr>
          <a:lstStyle/>
          <a:p>
            <a:r>
              <a:rPr lang="en-US" sz="1600" dirty="0" smtClean="0"/>
              <a:t>Intestinal </a:t>
            </a:r>
            <a:r>
              <a:rPr lang="en-US" sz="1600" dirty="0" err="1" smtClean="0"/>
              <a:t>peptidaz</a:t>
            </a:r>
            <a:endParaRPr lang="en-US" sz="1600" dirty="0"/>
          </a:p>
        </p:txBody>
      </p:sp>
    </p:spTree>
    <p:extLst>
      <p:ext uri="{BB962C8B-B14F-4D97-AF65-F5344CB8AC3E}">
        <p14:creationId xmlns:p14="http://schemas.microsoft.com/office/powerpoint/2010/main" val="427822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Proteinlerin</a:t>
            </a:r>
            <a:r>
              <a:rPr lang="en-US" dirty="0" smtClean="0"/>
              <a:t> </a:t>
            </a:r>
            <a:r>
              <a:rPr lang="en-US" dirty="0" err="1" smtClean="0"/>
              <a:t>sindirimi</a:t>
            </a:r>
            <a:endParaRPr lang="en-US" dirty="0"/>
          </a:p>
        </p:txBody>
      </p:sp>
      <p:grpSp>
        <p:nvGrpSpPr>
          <p:cNvPr id="8" name="Group 7"/>
          <p:cNvGrpSpPr/>
          <p:nvPr/>
        </p:nvGrpSpPr>
        <p:grpSpPr>
          <a:xfrm>
            <a:off x="212010" y="1250792"/>
            <a:ext cx="4151338" cy="5111335"/>
            <a:chOff x="914634" y="1196752"/>
            <a:chExt cx="4151338" cy="5111335"/>
          </a:xfrm>
        </p:grpSpPr>
        <p:pic>
          <p:nvPicPr>
            <p:cNvPr id="6" name="Picture 2" descr="C:\Users\user\Documents\Kitaplar\TIBBİ FİZYOLOJİ RODNEY\52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634" y="1196752"/>
              <a:ext cx="4151338" cy="511133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2837439" y="4339843"/>
              <a:ext cx="905281" cy="461665"/>
            </a:xfrm>
            <a:prstGeom prst="rect">
              <a:avLst/>
            </a:prstGeom>
            <a:solidFill>
              <a:schemeClr val="accent6">
                <a:lumMod val="20000"/>
                <a:lumOff val="80000"/>
              </a:schemeClr>
            </a:solidFill>
          </p:spPr>
          <p:txBody>
            <a:bodyPr wrap="square" rtlCol="0">
              <a:spAutoFit/>
            </a:bodyPr>
            <a:lstStyle/>
            <a:p>
              <a:r>
                <a:rPr lang="en-US" sz="1200" dirty="0"/>
                <a:t>İ</a:t>
              </a:r>
              <a:r>
                <a:rPr lang="en-US" sz="1200" dirty="0" smtClean="0"/>
                <a:t>ntestinal </a:t>
              </a:r>
              <a:r>
                <a:rPr lang="en-US" sz="1200" dirty="0" err="1" smtClean="0"/>
                <a:t>peptidaz</a:t>
              </a:r>
              <a:endParaRPr lang="en-US" sz="1200" dirty="0"/>
            </a:p>
          </p:txBody>
        </p:sp>
      </p:grpSp>
      <p:pic>
        <p:nvPicPr>
          <p:cNvPr id="5" name="Picture 4"/>
          <p:cNvPicPr>
            <a:picLocks noChangeAspect="1"/>
          </p:cNvPicPr>
          <p:nvPr/>
        </p:nvPicPr>
        <p:blipFill>
          <a:blip r:embed="rId4"/>
          <a:stretch>
            <a:fillRect/>
          </a:stretch>
        </p:blipFill>
        <p:spPr>
          <a:xfrm>
            <a:off x="4745731" y="1250792"/>
            <a:ext cx="4120688" cy="4909756"/>
          </a:xfrm>
          <a:prstGeom prst="rect">
            <a:avLst/>
          </a:prstGeom>
        </p:spPr>
      </p:pic>
      <p:sp>
        <p:nvSpPr>
          <p:cNvPr id="9" name="TextBox 8"/>
          <p:cNvSpPr txBox="1"/>
          <p:nvPr/>
        </p:nvSpPr>
        <p:spPr>
          <a:xfrm>
            <a:off x="4363348" y="4239994"/>
            <a:ext cx="1160269" cy="261610"/>
          </a:xfrm>
          <a:prstGeom prst="rect">
            <a:avLst/>
          </a:prstGeom>
          <a:noFill/>
        </p:spPr>
        <p:txBody>
          <a:bodyPr wrap="none" rtlCol="0">
            <a:spAutoFit/>
          </a:bodyPr>
          <a:lstStyle/>
          <a:p>
            <a:r>
              <a:rPr lang="en-US" sz="1100" dirty="0" smtClean="0">
                <a:solidFill>
                  <a:schemeClr val="tx1">
                    <a:lumMod val="65000"/>
                    <a:lumOff val="35000"/>
                  </a:schemeClr>
                </a:solidFill>
              </a:rPr>
              <a:t>*</a:t>
            </a:r>
            <a:r>
              <a:rPr lang="en-US" sz="1100" dirty="0" err="1" smtClean="0">
                <a:solidFill>
                  <a:schemeClr val="tx1">
                    <a:lumMod val="65000"/>
                    <a:lumOff val="35000"/>
                  </a:schemeClr>
                </a:solidFill>
              </a:rPr>
              <a:t>endojen</a:t>
            </a:r>
            <a:r>
              <a:rPr lang="en-US" sz="1100" dirty="0">
                <a:solidFill>
                  <a:schemeClr val="tx1">
                    <a:lumMod val="65000"/>
                    <a:lumOff val="35000"/>
                  </a:schemeClr>
                </a:solidFill>
              </a:rPr>
              <a:t> </a:t>
            </a:r>
            <a:r>
              <a:rPr lang="en-US" sz="1100" dirty="0" smtClean="0">
                <a:solidFill>
                  <a:schemeClr val="tx1">
                    <a:lumMod val="65000"/>
                    <a:lumOff val="35000"/>
                  </a:schemeClr>
                </a:solidFill>
              </a:rPr>
              <a:t>de </a:t>
            </a:r>
            <a:r>
              <a:rPr lang="en-US" sz="1100" dirty="0" err="1" smtClean="0">
                <a:solidFill>
                  <a:schemeClr val="tx1">
                    <a:lumMod val="65000"/>
                    <a:lumOff val="35000"/>
                  </a:schemeClr>
                </a:solidFill>
              </a:rPr>
              <a:t>var</a:t>
            </a:r>
            <a:r>
              <a:rPr lang="en-US" sz="1100" dirty="0" smtClean="0">
                <a:solidFill>
                  <a:schemeClr val="tx1">
                    <a:lumMod val="65000"/>
                    <a:lumOff val="35000"/>
                  </a:schemeClr>
                </a:solidFill>
              </a:rPr>
              <a:t>!</a:t>
            </a:r>
            <a:endParaRPr lang="en-US" sz="1100" dirty="0">
              <a:solidFill>
                <a:schemeClr val="tx1">
                  <a:lumMod val="65000"/>
                  <a:lumOff val="35000"/>
                </a:schemeClr>
              </a:solidFill>
            </a:endParaRPr>
          </a:p>
        </p:txBody>
      </p:sp>
    </p:spTree>
    <p:extLst>
      <p:ext uri="{BB962C8B-B14F-4D97-AF65-F5344CB8AC3E}">
        <p14:creationId xmlns:p14="http://schemas.microsoft.com/office/powerpoint/2010/main" val="218198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01896" y="1067288"/>
            <a:ext cx="7066836" cy="5039220"/>
          </a:xfrm>
          <a:prstGeom prst="rect">
            <a:avLst/>
          </a:prstGeom>
        </p:spPr>
      </p:pic>
    </p:spTree>
    <p:extLst>
      <p:ext uri="{BB962C8B-B14F-4D97-AF65-F5344CB8AC3E}">
        <p14:creationId xmlns:p14="http://schemas.microsoft.com/office/powerpoint/2010/main" val="235783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Lipitlerin sindirimi</a:t>
            </a:r>
            <a:endParaRPr lang="tr-TR" dirty="0"/>
          </a:p>
        </p:txBody>
      </p:sp>
      <p:sp>
        <p:nvSpPr>
          <p:cNvPr id="3" name="İçerik Yer Tutucusu 2"/>
          <p:cNvSpPr>
            <a:spLocks noGrp="1"/>
          </p:cNvSpPr>
          <p:nvPr>
            <p:ph idx="1"/>
          </p:nvPr>
        </p:nvSpPr>
        <p:spPr>
          <a:xfrm>
            <a:off x="457199" y="1417638"/>
            <a:ext cx="7609247" cy="5112915"/>
          </a:xfrm>
        </p:spPr>
        <p:txBody>
          <a:bodyPr>
            <a:normAutofit fontScale="92500" lnSpcReduction="10000"/>
          </a:bodyPr>
          <a:lstStyle/>
          <a:p>
            <a:r>
              <a:rPr lang="en-US" sz="3500" dirty="0" err="1" smtClean="0"/>
              <a:t>Pankreatik</a:t>
            </a:r>
            <a:r>
              <a:rPr lang="en-US" sz="3500" dirty="0" smtClean="0"/>
              <a:t> </a:t>
            </a:r>
            <a:r>
              <a:rPr lang="en-US" sz="3500" dirty="0" err="1" smtClean="0"/>
              <a:t>lipaz</a:t>
            </a:r>
            <a:r>
              <a:rPr lang="en-US" sz="3500" dirty="0" smtClean="0"/>
              <a:t>: </a:t>
            </a:r>
            <a:r>
              <a:rPr lang="en-US" sz="3500" dirty="0" err="1" smtClean="0"/>
              <a:t>Kolipaz</a:t>
            </a:r>
            <a:r>
              <a:rPr lang="en-US" sz="3500" dirty="0" smtClean="0"/>
              <a:t> </a:t>
            </a:r>
            <a:r>
              <a:rPr lang="en-US" sz="3500" dirty="0" err="1" smtClean="0"/>
              <a:t>bağımlı</a:t>
            </a:r>
            <a:r>
              <a:rPr lang="en-US" sz="3500" dirty="0" smtClean="0"/>
              <a:t> </a:t>
            </a:r>
            <a:r>
              <a:rPr lang="en-US" sz="3500" dirty="0" err="1" smtClean="0"/>
              <a:t>lipaz</a:t>
            </a:r>
            <a:endParaRPr lang="en-US" sz="3500" dirty="0" smtClean="0"/>
          </a:p>
          <a:p>
            <a:endParaRPr lang="en-US" sz="3500" dirty="0"/>
          </a:p>
          <a:p>
            <a:r>
              <a:rPr lang="en-US" sz="3500" dirty="0" err="1" smtClean="0"/>
              <a:t>Aktif</a:t>
            </a:r>
            <a:r>
              <a:rPr lang="en-US" sz="3500" dirty="0" smtClean="0"/>
              <a:t> </a:t>
            </a:r>
            <a:r>
              <a:rPr lang="en-US" sz="3500" dirty="0" err="1" smtClean="0"/>
              <a:t>formda</a:t>
            </a:r>
            <a:r>
              <a:rPr lang="en-US" sz="3500" dirty="0" smtClean="0"/>
              <a:t> </a:t>
            </a:r>
            <a:r>
              <a:rPr lang="en-US" sz="3500" dirty="0" err="1" smtClean="0"/>
              <a:t>pankreastan</a:t>
            </a:r>
            <a:r>
              <a:rPr lang="en-US" sz="3500" dirty="0" smtClean="0"/>
              <a:t> </a:t>
            </a:r>
            <a:r>
              <a:rPr lang="en-US" sz="3500" dirty="0" err="1" smtClean="0"/>
              <a:t>salgılanır</a:t>
            </a:r>
            <a:r>
              <a:rPr lang="en-US" sz="3500" dirty="0" smtClean="0"/>
              <a:t>. </a:t>
            </a:r>
            <a:r>
              <a:rPr lang="en-US" sz="3500" dirty="0" err="1" smtClean="0"/>
              <a:t>Ancak</a:t>
            </a:r>
            <a:r>
              <a:rPr lang="en-US" sz="3500" dirty="0" smtClean="0"/>
              <a:t> tam </a:t>
            </a:r>
            <a:r>
              <a:rPr lang="en-US" sz="3500" dirty="0" err="1" smtClean="0"/>
              <a:t>bir</a:t>
            </a:r>
            <a:r>
              <a:rPr lang="en-US" sz="3500" dirty="0" smtClean="0"/>
              <a:t> </a:t>
            </a:r>
            <a:r>
              <a:rPr lang="en-US" sz="3500" dirty="0" err="1" smtClean="0"/>
              <a:t>aktivite</a:t>
            </a:r>
            <a:r>
              <a:rPr lang="en-US" sz="3500" dirty="0" smtClean="0"/>
              <a:t> </a:t>
            </a:r>
            <a:r>
              <a:rPr lang="en-US" sz="3500" dirty="0" err="1" smtClean="0"/>
              <a:t>kazanması</a:t>
            </a:r>
            <a:r>
              <a:rPr lang="en-US" sz="3500" dirty="0" smtClean="0"/>
              <a:t> </a:t>
            </a:r>
            <a:r>
              <a:rPr lang="en-US" sz="3500" dirty="0" err="1" smtClean="0"/>
              <a:t>için</a:t>
            </a:r>
            <a:r>
              <a:rPr lang="en-US" sz="3500" dirty="0" smtClean="0"/>
              <a:t> :</a:t>
            </a:r>
          </a:p>
          <a:p>
            <a:pPr lvl="1"/>
            <a:r>
              <a:rPr lang="en-US" sz="3100" i="1" dirty="0">
                <a:solidFill>
                  <a:srgbClr val="FF0000"/>
                </a:solidFill>
              </a:rPr>
              <a:t>P</a:t>
            </a:r>
            <a:r>
              <a:rPr lang="en-US" sz="3100" i="1" dirty="0" smtClean="0">
                <a:solidFill>
                  <a:srgbClr val="FF0000"/>
                </a:solidFill>
              </a:rPr>
              <a:t>rotein </a:t>
            </a:r>
            <a:r>
              <a:rPr lang="en-US" sz="3100" i="1" dirty="0" err="1" smtClean="0">
                <a:solidFill>
                  <a:srgbClr val="FF0000"/>
                </a:solidFill>
              </a:rPr>
              <a:t>kofakötü</a:t>
            </a:r>
            <a:r>
              <a:rPr lang="en-US" sz="3100" i="1" dirty="0" smtClean="0">
                <a:solidFill>
                  <a:srgbClr val="FF0000"/>
                </a:solidFill>
              </a:rPr>
              <a:t> </a:t>
            </a:r>
            <a:r>
              <a:rPr lang="en-US" sz="3100" b="1" i="1" dirty="0" err="1" smtClean="0">
                <a:solidFill>
                  <a:srgbClr val="FF0000"/>
                </a:solidFill>
              </a:rPr>
              <a:t>kolipaz</a:t>
            </a:r>
            <a:endParaRPr lang="en-US" sz="3100" b="1" i="1" dirty="0" smtClean="0">
              <a:solidFill>
                <a:srgbClr val="FF0000"/>
              </a:solidFill>
            </a:endParaRPr>
          </a:p>
          <a:p>
            <a:pPr lvl="2"/>
            <a:r>
              <a:rPr lang="en-US" sz="2700" dirty="0" err="1">
                <a:solidFill>
                  <a:srgbClr val="595959"/>
                </a:solidFill>
              </a:rPr>
              <a:t>İ</a:t>
            </a:r>
            <a:r>
              <a:rPr lang="en-US" sz="2700" dirty="0" err="1" smtClean="0">
                <a:solidFill>
                  <a:srgbClr val="595959"/>
                </a:solidFill>
              </a:rPr>
              <a:t>naktif</a:t>
            </a:r>
            <a:r>
              <a:rPr lang="en-US" sz="2700" dirty="0" smtClean="0">
                <a:solidFill>
                  <a:srgbClr val="595959"/>
                </a:solidFill>
              </a:rPr>
              <a:t> pro-</a:t>
            </a:r>
            <a:r>
              <a:rPr lang="en-US" sz="2700" dirty="0" err="1" smtClean="0">
                <a:solidFill>
                  <a:srgbClr val="595959"/>
                </a:solidFill>
              </a:rPr>
              <a:t>kolipaz</a:t>
            </a:r>
            <a:r>
              <a:rPr lang="en-US" sz="2700" dirty="0" smtClean="0">
                <a:solidFill>
                  <a:srgbClr val="595959"/>
                </a:solidFill>
              </a:rPr>
              <a:t> </a:t>
            </a:r>
            <a:r>
              <a:rPr lang="en-US" sz="2700" dirty="0" err="1" smtClean="0">
                <a:solidFill>
                  <a:srgbClr val="595959"/>
                </a:solidFill>
              </a:rPr>
              <a:t>şeklinde</a:t>
            </a:r>
            <a:r>
              <a:rPr lang="en-US" sz="2700" dirty="0" smtClean="0">
                <a:solidFill>
                  <a:srgbClr val="595959"/>
                </a:solidFill>
              </a:rPr>
              <a:t> </a:t>
            </a:r>
            <a:r>
              <a:rPr lang="en-US" sz="2700" dirty="0" err="1" smtClean="0">
                <a:solidFill>
                  <a:srgbClr val="595959"/>
                </a:solidFill>
              </a:rPr>
              <a:t>salgılanır</a:t>
            </a:r>
            <a:r>
              <a:rPr lang="en-US" sz="2700" dirty="0" smtClean="0">
                <a:solidFill>
                  <a:srgbClr val="595959"/>
                </a:solidFill>
              </a:rPr>
              <a:t>. </a:t>
            </a:r>
            <a:r>
              <a:rPr lang="en-US" sz="2700" dirty="0" err="1" smtClean="0">
                <a:solidFill>
                  <a:srgbClr val="595959"/>
                </a:solidFill>
              </a:rPr>
              <a:t>Tripsin</a:t>
            </a:r>
            <a:r>
              <a:rPr lang="en-US" sz="2700" dirty="0" smtClean="0">
                <a:solidFill>
                  <a:srgbClr val="595959"/>
                </a:solidFill>
              </a:rPr>
              <a:t> </a:t>
            </a:r>
            <a:r>
              <a:rPr lang="en-US" sz="2700" dirty="0" err="1" smtClean="0">
                <a:solidFill>
                  <a:srgbClr val="595959"/>
                </a:solidFill>
              </a:rPr>
              <a:t>ile</a:t>
            </a:r>
            <a:r>
              <a:rPr lang="en-US" sz="2700" dirty="0" smtClean="0">
                <a:solidFill>
                  <a:srgbClr val="595959"/>
                </a:solidFill>
              </a:rPr>
              <a:t> </a:t>
            </a:r>
            <a:r>
              <a:rPr lang="en-US" sz="2700" dirty="0" err="1" smtClean="0">
                <a:solidFill>
                  <a:srgbClr val="595959"/>
                </a:solidFill>
              </a:rPr>
              <a:t>aktive</a:t>
            </a:r>
            <a:r>
              <a:rPr lang="en-US" sz="2700" dirty="0" smtClean="0">
                <a:solidFill>
                  <a:srgbClr val="595959"/>
                </a:solidFill>
              </a:rPr>
              <a:t> </a:t>
            </a:r>
            <a:r>
              <a:rPr lang="en-US" sz="2700" dirty="0" err="1" smtClean="0">
                <a:solidFill>
                  <a:srgbClr val="595959"/>
                </a:solidFill>
              </a:rPr>
              <a:t>edilir</a:t>
            </a:r>
            <a:r>
              <a:rPr lang="en-US" sz="2700" dirty="0" smtClean="0">
                <a:solidFill>
                  <a:srgbClr val="595959"/>
                </a:solidFill>
              </a:rPr>
              <a:t>, </a:t>
            </a:r>
            <a:r>
              <a:rPr lang="en-US" sz="2700" dirty="0" err="1" smtClean="0">
                <a:solidFill>
                  <a:srgbClr val="595959"/>
                </a:solidFill>
              </a:rPr>
              <a:t>kolipaz</a:t>
            </a:r>
            <a:r>
              <a:rPr lang="en-US" sz="2700" dirty="0" smtClean="0">
                <a:solidFill>
                  <a:srgbClr val="595959"/>
                </a:solidFill>
              </a:rPr>
              <a:t> </a:t>
            </a:r>
            <a:r>
              <a:rPr lang="en-US" sz="2700" dirty="0" err="1" smtClean="0">
                <a:solidFill>
                  <a:srgbClr val="595959"/>
                </a:solidFill>
              </a:rPr>
              <a:t>oluşur</a:t>
            </a:r>
            <a:r>
              <a:rPr lang="en-US" sz="2700" dirty="0" smtClean="0">
                <a:solidFill>
                  <a:srgbClr val="595959"/>
                </a:solidFill>
              </a:rPr>
              <a:t>.</a:t>
            </a:r>
          </a:p>
          <a:p>
            <a:pPr lvl="1"/>
            <a:r>
              <a:rPr lang="en-US" sz="3100" i="1" dirty="0" smtClean="0">
                <a:solidFill>
                  <a:srgbClr val="FF0000"/>
                </a:solidFill>
              </a:rPr>
              <a:t>alkali </a:t>
            </a:r>
            <a:r>
              <a:rPr lang="en-US" sz="3100" i="1" dirty="0">
                <a:solidFill>
                  <a:srgbClr val="FF0000"/>
                </a:solidFill>
              </a:rPr>
              <a:t>pH</a:t>
            </a:r>
            <a:r>
              <a:rPr lang="en-US" sz="3100" i="1" dirty="0" smtClean="0">
                <a:solidFill>
                  <a:srgbClr val="FF0000"/>
                </a:solidFill>
              </a:rPr>
              <a:t>,</a:t>
            </a:r>
          </a:p>
          <a:p>
            <a:pPr lvl="1"/>
            <a:r>
              <a:rPr lang="en-US" sz="3100" i="1" dirty="0" smtClean="0">
                <a:solidFill>
                  <a:srgbClr val="FF0000"/>
                </a:solidFill>
              </a:rPr>
              <a:t> </a:t>
            </a:r>
            <a:r>
              <a:rPr lang="en-US" sz="3100" i="1" dirty="0">
                <a:solidFill>
                  <a:srgbClr val="FF0000"/>
                </a:solidFill>
              </a:rPr>
              <a:t>Ca2</a:t>
            </a:r>
            <a:r>
              <a:rPr lang="en-US" sz="3100" i="1" dirty="0" smtClean="0">
                <a:solidFill>
                  <a:srgbClr val="FF0000"/>
                </a:solidFill>
              </a:rPr>
              <a:t>+ </a:t>
            </a:r>
          </a:p>
          <a:p>
            <a:pPr lvl="1"/>
            <a:r>
              <a:rPr lang="en-US" sz="3100" i="1" dirty="0" err="1" smtClean="0">
                <a:solidFill>
                  <a:srgbClr val="FF0000"/>
                </a:solidFill>
              </a:rPr>
              <a:t>safra</a:t>
            </a:r>
            <a:r>
              <a:rPr lang="en-US" sz="3100" i="1" dirty="0" smtClean="0">
                <a:solidFill>
                  <a:srgbClr val="FF0000"/>
                </a:solidFill>
              </a:rPr>
              <a:t> </a:t>
            </a:r>
            <a:r>
              <a:rPr lang="en-US" sz="3100" i="1" dirty="0" err="1" smtClean="0">
                <a:solidFill>
                  <a:srgbClr val="FF0000"/>
                </a:solidFill>
              </a:rPr>
              <a:t>tuzları</a:t>
            </a:r>
            <a:endParaRPr lang="en-US" sz="3100" i="1" dirty="0" smtClean="0">
              <a:solidFill>
                <a:srgbClr val="FF0000"/>
              </a:solidFill>
            </a:endParaRPr>
          </a:p>
          <a:p>
            <a:pPr lvl="1"/>
            <a:endParaRPr lang="en-US" sz="3100" i="1" dirty="0">
              <a:solidFill>
                <a:srgbClr val="FF0000"/>
              </a:solidFill>
            </a:endParaRPr>
          </a:p>
          <a:p>
            <a:pPr marL="0" indent="0">
              <a:buNone/>
            </a:pPr>
            <a:endParaRPr lang="tr-TR" dirty="0"/>
          </a:p>
        </p:txBody>
      </p:sp>
    </p:spTree>
    <p:extLst>
      <p:ext uri="{BB962C8B-B14F-4D97-AF65-F5344CB8AC3E}">
        <p14:creationId xmlns:p14="http://schemas.microsoft.com/office/powerpoint/2010/main" val="19777273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3528" y="188640"/>
            <a:ext cx="8568952" cy="1143000"/>
          </a:xfrm>
          <a:gradFill flip="none" rotWithShape="1">
            <a:gsLst>
              <a:gs pos="0">
                <a:schemeClr val="bg1">
                  <a:lumMod val="85000"/>
                </a:schemeClr>
              </a:gs>
              <a:gs pos="50000">
                <a:schemeClr val="bg1">
                  <a:lumMod val="75000"/>
                </a:schemeClr>
              </a:gs>
              <a:gs pos="100000">
                <a:schemeClr val="bg1">
                  <a:lumMod val="65000"/>
                </a:schemeClr>
              </a:gs>
            </a:gsLst>
            <a:lin ang="5400000" scaled="0"/>
            <a:tileRect/>
          </a:gradFill>
        </p:spPr>
        <p:style>
          <a:lnRef idx="2">
            <a:schemeClr val="dk1"/>
          </a:lnRef>
          <a:fillRef idx="1">
            <a:schemeClr val="lt1"/>
          </a:fillRef>
          <a:effectRef idx="0">
            <a:schemeClr val="dk1"/>
          </a:effectRef>
          <a:fontRef idx="minor">
            <a:schemeClr val="dk1"/>
          </a:fontRef>
        </p:style>
        <p:txBody>
          <a:bodyPr/>
          <a:lstStyle/>
          <a:p>
            <a:r>
              <a:rPr lang="tr-TR" b="1" dirty="0" smtClean="0">
                <a:ln w="12700">
                  <a:solidFill>
                    <a:schemeClr val="tx1">
                      <a:lumMod val="95000"/>
                      <a:lumOff val="5000"/>
                    </a:schemeClr>
                  </a:solidFill>
                  <a:prstDash val="solid"/>
                </a:ln>
                <a:solidFill>
                  <a:srgbClr val="FF0000"/>
                </a:solidFill>
                <a:effectLst>
                  <a:outerShdw blurRad="41275" dist="20320" dir="1800000" algn="tl" rotWithShape="0">
                    <a:srgbClr val="000000">
                      <a:alpha val="40000"/>
                    </a:srgbClr>
                  </a:outerShdw>
                </a:effectLst>
              </a:rPr>
              <a:t>Yağların Sindirimi</a:t>
            </a:r>
            <a:endParaRPr lang="tr-TR" b="1" dirty="0">
              <a:ln w="12700">
                <a:solidFill>
                  <a:schemeClr val="tx1">
                    <a:lumMod val="95000"/>
                    <a:lumOff val="5000"/>
                  </a:schemeClr>
                </a:solidFill>
                <a:prstDash val="solid"/>
              </a:ln>
              <a:solidFill>
                <a:srgbClr val="FF0000"/>
              </a:solidFill>
              <a:effectLst>
                <a:outerShdw blurRad="41275" dist="20320" dir="1800000" algn="tl" rotWithShape="0">
                  <a:srgbClr val="000000">
                    <a:alpha val="40000"/>
                  </a:srgbClr>
                </a:outerShdw>
              </a:effectLst>
            </a:endParaRPr>
          </a:p>
        </p:txBody>
      </p:sp>
      <p:sp>
        <p:nvSpPr>
          <p:cNvPr id="3" name="2 İçerik Yer Tutucusu"/>
          <p:cNvSpPr>
            <a:spLocks noGrp="1"/>
          </p:cNvSpPr>
          <p:nvPr>
            <p:ph idx="1"/>
          </p:nvPr>
        </p:nvSpPr>
        <p:spPr>
          <a:xfrm>
            <a:off x="323528" y="1484784"/>
            <a:ext cx="8568952" cy="5040560"/>
          </a:xfrm>
          <a:gradFill flip="none" rotWithShape="1">
            <a:gsLst>
              <a:gs pos="0">
                <a:schemeClr val="bg1">
                  <a:lumMod val="65000"/>
                </a:schemeClr>
              </a:gs>
              <a:gs pos="81000">
                <a:schemeClr val="bg1">
                  <a:lumMod val="85000"/>
                </a:schemeClr>
              </a:gs>
              <a:gs pos="100000">
                <a:schemeClr val="bg1"/>
              </a:gs>
            </a:gsLst>
            <a:lin ang="5400000" scaled="0"/>
            <a:tileRect/>
          </a:gradFill>
        </p:spPr>
        <p:style>
          <a:lnRef idx="2">
            <a:schemeClr val="dk1"/>
          </a:lnRef>
          <a:fillRef idx="1">
            <a:schemeClr val="lt1"/>
          </a:fillRef>
          <a:effectRef idx="0">
            <a:schemeClr val="dk1"/>
          </a:effectRef>
          <a:fontRef idx="minor">
            <a:schemeClr val="dk1"/>
          </a:fontRef>
        </p:style>
        <p:txBody>
          <a:bodyPr>
            <a:normAutofit/>
          </a:bodyPr>
          <a:lstStyle/>
          <a:p>
            <a:r>
              <a:rPr lang="tr-TR" dirty="0" smtClean="0"/>
              <a:t>Yağ sindiriminin en önemli basamağı “</a:t>
            </a:r>
            <a:r>
              <a:rPr lang="tr-TR" b="1" dirty="0" err="1" smtClean="0"/>
              <a:t>emülsifikasyon</a:t>
            </a:r>
            <a:r>
              <a:rPr lang="tr-TR" dirty="0" smtClean="0"/>
              <a:t>” işlemidir:</a:t>
            </a:r>
          </a:p>
          <a:p>
            <a:pPr lvl="1"/>
            <a:r>
              <a:rPr lang="tr-TR" dirty="0" smtClean="0"/>
              <a:t>Yağ damlalarının küçük damlacıklara bölünmesi işlemidir.</a:t>
            </a:r>
          </a:p>
          <a:p>
            <a:endParaRPr lang="tr-TR" dirty="0" smtClean="0"/>
          </a:p>
          <a:p>
            <a:r>
              <a:rPr lang="tr-TR" dirty="0" err="1" smtClean="0"/>
              <a:t>Emülsifikasyon</a:t>
            </a:r>
            <a:r>
              <a:rPr lang="tr-TR" dirty="0" smtClean="0"/>
              <a:t> işlemi enzimle etkileşen yağ damlası yüzeyini arttırır (Yüzey alanı↑ Sindirim hızı↑).</a:t>
            </a:r>
          </a:p>
          <a:p>
            <a:pPr lvl="1"/>
            <a:endParaRPr lang="tr-TR" dirty="0" smtClean="0"/>
          </a:p>
          <a:p>
            <a:r>
              <a:rPr lang="tr-TR" dirty="0" err="1" smtClean="0"/>
              <a:t>Emülsifikasyon</a:t>
            </a:r>
            <a:r>
              <a:rPr lang="tr-TR" dirty="0" smtClean="0"/>
              <a:t> işlemi safrada yer alan </a:t>
            </a:r>
            <a:r>
              <a:rPr lang="tr-TR" dirty="0" err="1" smtClean="0"/>
              <a:t>lesitin</a:t>
            </a:r>
            <a:r>
              <a:rPr lang="tr-TR" dirty="0" smtClean="0"/>
              <a:t> ve safra tuzları tarafından gerçekleştirilir.</a:t>
            </a:r>
          </a:p>
        </p:txBody>
      </p:sp>
    </p:spTree>
    <p:extLst>
      <p:ext uri="{BB962C8B-B14F-4D97-AF65-F5344CB8AC3E}">
        <p14:creationId xmlns:p14="http://schemas.microsoft.com/office/powerpoint/2010/main" val="21079903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err="1" smtClean="0"/>
              <a:t>Emülsifikasyon</a:t>
            </a:r>
            <a:endParaRPr lang="tr-TR" dirty="0"/>
          </a:p>
        </p:txBody>
      </p:sp>
      <p:pic>
        <p:nvPicPr>
          <p:cNvPr id="5" name="Picture 2" descr="Image result for emulsification"/>
          <p:cNvPicPr>
            <a:picLocks noChangeAspect="1" noChangeArrowheads="1"/>
          </p:cNvPicPr>
          <p:nvPr/>
        </p:nvPicPr>
        <p:blipFill>
          <a:blip r:embed="rId2" cstate="print"/>
          <a:srcRect/>
          <a:stretch>
            <a:fillRect/>
          </a:stretch>
        </p:blipFill>
        <p:spPr bwMode="auto">
          <a:xfrm>
            <a:off x="611560" y="1700808"/>
            <a:ext cx="5786989" cy="2269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0" y="1191887"/>
            <a:ext cx="9017000" cy="3505200"/>
          </a:xfrm>
          <a:prstGeom prst="rect">
            <a:avLst/>
          </a:prstGeom>
        </p:spPr>
      </p:pic>
    </p:spTree>
    <p:extLst>
      <p:ext uri="{BB962C8B-B14F-4D97-AF65-F5344CB8AC3E}">
        <p14:creationId xmlns:p14="http://schemas.microsoft.com/office/powerpoint/2010/main" val="20061308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3" name="Picture 5" descr="C:\Users\user\Desktop\figure_20_18_labeled.jpg"/>
          <p:cNvPicPr>
            <a:picLocks noChangeAspect="1" noChangeArrowheads="1"/>
          </p:cNvPicPr>
          <p:nvPr/>
        </p:nvPicPr>
        <p:blipFill>
          <a:blip r:embed="rId2" cstate="print"/>
          <a:srcRect/>
          <a:stretch>
            <a:fillRect/>
          </a:stretch>
        </p:blipFill>
        <p:spPr bwMode="auto">
          <a:xfrm>
            <a:off x="827584" y="260648"/>
            <a:ext cx="7500733" cy="5925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170682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3100" y="139700"/>
            <a:ext cx="5245100" cy="6578600"/>
          </a:xfrm>
          <a:prstGeom prst="rect">
            <a:avLst/>
          </a:prstGeom>
        </p:spPr>
      </p:pic>
    </p:spTree>
    <p:extLst>
      <p:ext uri="{BB962C8B-B14F-4D97-AF65-F5344CB8AC3E}">
        <p14:creationId xmlns:p14="http://schemas.microsoft.com/office/powerpoint/2010/main" val="666493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93742" y="699340"/>
            <a:ext cx="9050258" cy="5771937"/>
          </a:xfrm>
          <a:prstGeom prst="rect">
            <a:avLst/>
          </a:prstGeom>
        </p:spPr>
      </p:pic>
    </p:spTree>
    <p:extLst>
      <p:ext uri="{BB962C8B-B14F-4D97-AF65-F5344CB8AC3E}">
        <p14:creationId xmlns:p14="http://schemas.microsoft.com/office/powerpoint/2010/main" val="3096931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pic>
        <p:nvPicPr>
          <p:cNvPr id="15362" name="Picture 2" descr="C:\Users\user\Documents\Kitaplar\TIBBİ FİZYOLOJİ RODNEY\5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68760"/>
            <a:ext cx="5128077" cy="483079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5004048" y="1412776"/>
            <a:ext cx="3768153" cy="4869160"/>
          </a:xfrm>
          <a:prstGeom prst="rect">
            <a:avLst/>
          </a:prstGeom>
        </p:spPr>
      </p:pic>
    </p:spTree>
    <p:extLst>
      <p:ext uri="{BB962C8B-B14F-4D97-AF65-F5344CB8AC3E}">
        <p14:creationId xmlns:p14="http://schemas.microsoft.com/office/powerpoint/2010/main" val="3007396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175512" y="115716"/>
            <a:ext cx="6836887" cy="6681895"/>
          </a:xfrm>
          <a:prstGeom prst="rect">
            <a:avLst/>
          </a:prstGeom>
        </p:spPr>
      </p:pic>
    </p:spTree>
    <p:extLst>
      <p:ext uri="{BB962C8B-B14F-4D97-AF65-F5344CB8AC3E}">
        <p14:creationId xmlns:p14="http://schemas.microsoft.com/office/powerpoint/2010/main" val="2918519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B12 vitamini emilimi</a:t>
            </a:r>
            <a:endParaRPr lang="tr-TR" dirty="0"/>
          </a:p>
        </p:txBody>
      </p:sp>
      <p:sp>
        <p:nvSpPr>
          <p:cNvPr id="3" name="İçerik Yer Tutucusu 2"/>
          <p:cNvSpPr>
            <a:spLocks noGrp="1"/>
          </p:cNvSpPr>
          <p:nvPr>
            <p:ph idx="1"/>
          </p:nvPr>
        </p:nvSpPr>
        <p:spPr/>
        <p:txBody>
          <a:bodyPr/>
          <a:lstStyle/>
          <a:p>
            <a:endParaRPr lang="tr-TR"/>
          </a:p>
        </p:txBody>
      </p:sp>
      <p:pic>
        <p:nvPicPr>
          <p:cNvPr id="17410" name="Picture 2" descr="C:\Users\user\Documents\Kitaplar\TIBBİ FİZYOLOJİ RODNEY\5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96752"/>
            <a:ext cx="3362325" cy="55530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01280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gmentation digestion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981" y="1734935"/>
            <a:ext cx="4957769" cy="371832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Başlık 1"/>
          <p:cNvSpPr>
            <a:spLocks noGrp="1"/>
          </p:cNvSpPr>
          <p:nvPr>
            <p:ph type="title"/>
          </p:nvPr>
        </p:nvSpPr>
        <p:spPr>
          <a:xfrm>
            <a:off x="761268" y="379183"/>
            <a:ext cx="7024744" cy="1143000"/>
          </a:xfrm>
        </p:spPr>
        <p:txBody>
          <a:bodyPr/>
          <a:lstStyle/>
          <a:p>
            <a:r>
              <a:rPr lang="tr-TR" dirty="0" err="1" smtClean="0"/>
              <a:t>Segmentasyon</a:t>
            </a:r>
            <a:endParaRPr lang="tr-TR" dirty="0"/>
          </a:p>
        </p:txBody>
      </p:sp>
      <p:sp>
        <p:nvSpPr>
          <p:cNvPr id="3" name="İçerik Yer Tutucusu 2"/>
          <p:cNvSpPr>
            <a:spLocks noGrp="1"/>
          </p:cNvSpPr>
          <p:nvPr>
            <p:ph sz="half" idx="4294967295"/>
          </p:nvPr>
        </p:nvSpPr>
        <p:spPr>
          <a:xfrm>
            <a:off x="351303" y="1835614"/>
            <a:ext cx="3952586" cy="4189834"/>
          </a:xfrm>
          <a:prstGeom prst="rect">
            <a:avLst/>
          </a:prstGeom>
        </p:spPr>
        <p:txBody>
          <a:bodyPr>
            <a:normAutofit lnSpcReduction="10000"/>
          </a:bodyPr>
          <a:lstStyle/>
          <a:p>
            <a:r>
              <a:rPr lang="tr-TR" sz="2200" dirty="0" smtClean="0"/>
              <a:t>Sindirim kanalının farklı bölgelerinde farklıdır.</a:t>
            </a:r>
          </a:p>
          <a:p>
            <a:r>
              <a:rPr lang="tr-TR" sz="2200" dirty="0" smtClean="0"/>
              <a:t>İleri doğru hareketin </a:t>
            </a:r>
            <a:r>
              <a:rPr lang="tr-TR" sz="2200" dirty="0" err="1" smtClean="0"/>
              <a:t>sfinkter</a:t>
            </a:r>
            <a:r>
              <a:rPr lang="tr-TR" sz="2200" dirty="0" smtClean="0"/>
              <a:t> ile engellendiği bölgelerde karıştırma/çalkalama biçimindedir.</a:t>
            </a:r>
          </a:p>
          <a:p>
            <a:r>
              <a:rPr lang="tr-TR" sz="2200" dirty="0" smtClean="0"/>
              <a:t>Barsak duvarında birkaç santimetrede bir 5-30 </a:t>
            </a:r>
            <a:r>
              <a:rPr lang="tr-TR" sz="2200" dirty="0" err="1" smtClean="0"/>
              <a:t>sn</a:t>
            </a:r>
            <a:r>
              <a:rPr lang="tr-TR" sz="2200" dirty="0" smtClean="0"/>
              <a:t> süren  </a:t>
            </a:r>
            <a:r>
              <a:rPr lang="tr-TR" sz="2200" b="1" i="1" dirty="0" smtClean="0"/>
              <a:t>bölgesel aralıklı daraltıcı kasılmalar </a:t>
            </a:r>
            <a:r>
              <a:rPr lang="tr-TR" sz="2200" dirty="0" smtClean="0"/>
              <a:t>oluşur; daha sonra </a:t>
            </a:r>
            <a:r>
              <a:rPr lang="tr-TR" sz="2200" dirty="0" err="1" smtClean="0"/>
              <a:t>barsağın</a:t>
            </a:r>
            <a:r>
              <a:rPr lang="tr-TR" sz="2200" dirty="0" smtClean="0"/>
              <a:t> başka bir noktasında yeni kasılma oluşur (parçalayıp bölme).</a:t>
            </a:r>
            <a:endParaRPr lang="tr-TR" dirty="0"/>
          </a:p>
        </p:txBody>
      </p:sp>
    </p:spTree>
    <p:extLst>
      <p:ext uri="{BB962C8B-B14F-4D97-AF65-F5344CB8AC3E}">
        <p14:creationId xmlns:p14="http://schemas.microsoft.com/office/powerpoint/2010/main" val="30232351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Su emilimi</a:t>
            </a:r>
            <a:endParaRPr lang="tr-TR" dirty="0"/>
          </a:p>
        </p:txBody>
      </p:sp>
      <p:sp>
        <p:nvSpPr>
          <p:cNvPr id="3" name="İçerik Yer Tutucusu 2"/>
          <p:cNvSpPr>
            <a:spLocks noGrp="1"/>
          </p:cNvSpPr>
          <p:nvPr>
            <p:ph idx="1"/>
          </p:nvPr>
        </p:nvSpPr>
        <p:spPr/>
        <p:txBody>
          <a:bodyPr/>
          <a:lstStyle/>
          <a:p>
            <a:endParaRPr lang="tr-TR"/>
          </a:p>
        </p:txBody>
      </p:sp>
      <p:pic>
        <p:nvPicPr>
          <p:cNvPr id="21506" name="Picture 2" descr="C:\Users\user\Documents\Kitaplar\TIBBİ FİZYOLOJİ RODNEY\53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589884"/>
            <a:ext cx="4896544" cy="52655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982073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p:txBody>
          <a:bodyPr rtlCol="0">
            <a:normAutofit/>
          </a:bodyPr>
          <a:lstStyle/>
          <a:p>
            <a:pPr eaLnBrk="1" fontAlgn="auto" hangingPunct="1">
              <a:spcAft>
                <a:spcPts val="0"/>
              </a:spcAft>
              <a:buFont typeface="Arial" pitchFamily="34" charset="0"/>
              <a:buNone/>
              <a:defRPr/>
            </a:pPr>
            <a:endParaRPr lang="tr-TR" altLang="tr-TR" dirty="0" smtClean="0">
              <a:solidFill>
                <a:srgbClr val="66FF33"/>
              </a:solidFill>
              <a:ea typeface="+mn-ea"/>
              <a:cs typeface="+mn-cs"/>
            </a:endParaRPr>
          </a:p>
        </p:txBody>
      </p:sp>
      <p:sp>
        <p:nvSpPr>
          <p:cNvPr id="5122" name="Rectangle 2"/>
          <p:cNvSpPr>
            <a:spLocks noGrp="1" noChangeArrowheads="1"/>
          </p:cNvSpPr>
          <p:nvPr>
            <p:ph type="ctrTitle"/>
          </p:nvPr>
        </p:nvSpPr>
        <p:spPr/>
        <p:txBody>
          <a:bodyPr>
            <a:normAutofit/>
          </a:bodyPr>
          <a:lstStyle/>
          <a:p>
            <a:pPr eaLnBrk="1" hangingPunct="1"/>
            <a:r>
              <a:rPr lang="tr-TR" altLang="tr-TR" b="1" smtClean="0">
                <a:solidFill>
                  <a:srgbClr val="564B3C"/>
                </a:solidFill>
                <a:effectLst>
                  <a:outerShdw blurRad="38100" dist="38100" dir="2700000" algn="tl">
                    <a:srgbClr val="000000"/>
                  </a:outerShdw>
                </a:effectLst>
                <a:latin typeface="Tahoma" panose="020B0604030504040204" pitchFamily="34" charset="0"/>
              </a:rPr>
              <a:t>Kalın bagırsak ve FONKSİYONU</a:t>
            </a:r>
          </a:p>
        </p:txBody>
      </p:sp>
    </p:spTree>
    <p:extLst>
      <p:ext uri="{BB962C8B-B14F-4D97-AF65-F5344CB8AC3E}">
        <p14:creationId xmlns:p14="http://schemas.microsoft.com/office/powerpoint/2010/main" val="1396202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301625" y="228600"/>
            <a:ext cx="8534400" cy="758825"/>
          </a:xfrm>
        </p:spPr>
        <p:txBody>
          <a:bodyPr>
            <a:normAutofit/>
          </a:bodyPr>
          <a:lstStyle/>
          <a:p>
            <a:pPr eaLnBrk="1" hangingPunct="1"/>
            <a:r>
              <a:rPr lang="tr-TR" altLang="tr-TR" sz="3600" smtClean="0">
                <a:solidFill>
                  <a:schemeClr val="bg1"/>
                </a:solidFill>
                <a:effectLst>
                  <a:outerShdw blurRad="38100" dist="38100" dir="2700000" algn="tl">
                    <a:srgbClr val="000000"/>
                  </a:outerShdw>
                </a:effectLst>
                <a:latin typeface="Tahoma" panose="020B0604030504040204" pitchFamily="34" charset="0"/>
              </a:rPr>
              <a:t>KOLON</a:t>
            </a:r>
          </a:p>
        </p:txBody>
      </p:sp>
      <p:sp>
        <p:nvSpPr>
          <p:cNvPr id="14341" name="Rectangle 5"/>
          <p:cNvSpPr>
            <a:spLocks noGrp="1" noChangeArrowheads="1"/>
          </p:cNvSpPr>
          <p:nvPr>
            <p:ph sz="half" idx="1"/>
          </p:nvPr>
        </p:nvSpPr>
        <p:spPr>
          <a:xfrm>
            <a:off x="0" y="1484313"/>
            <a:ext cx="4495800" cy="4114800"/>
          </a:xfrm>
        </p:spPr>
        <p:txBody>
          <a:bodyPr>
            <a:normAutofit/>
          </a:bodyPr>
          <a:lstStyle/>
          <a:p>
            <a:pPr marL="457200" indent="-457200" eaLnBrk="1" hangingPunct="1">
              <a:lnSpc>
                <a:spcPct val="90000"/>
              </a:lnSpc>
            </a:pPr>
            <a:r>
              <a:rPr lang="tr-TR" altLang="tr-TR" sz="2400" smtClean="0">
                <a:solidFill>
                  <a:srgbClr val="564B3C"/>
                </a:solidFill>
                <a:effectLst>
                  <a:outerShdw blurRad="38100" dist="38100" dir="2700000" algn="tl">
                    <a:srgbClr val="000000"/>
                  </a:outerShdw>
                </a:effectLst>
                <a:latin typeface="Tahoma" panose="020B0604030504040204" pitchFamily="34" charset="0"/>
              </a:rPr>
              <a:t>Çapı 5 cm, uzunluğu 1,5 m</a:t>
            </a:r>
          </a:p>
          <a:p>
            <a:pPr marL="457200" indent="-457200" eaLnBrk="1" hangingPunct="1">
              <a:lnSpc>
                <a:spcPct val="90000"/>
              </a:lnSpc>
            </a:pPr>
            <a:r>
              <a:rPr lang="tr-TR" altLang="tr-TR" sz="2400" smtClean="0">
                <a:solidFill>
                  <a:srgbClr val="564B3C"/>
                </a:solidFill>
                <a:effectLst>
                  <a:outerShdw blurRad="38100" dist="38100" dir="2700000" algn="tl">
                    <a:srgbClr val="000000"/>
                  </a:outerShdw>
                </a:effectLst>
                <a:latin typeface="Tahoma" panose="020B0604030504040204" pitchFamily="34" charset="0"/>
              </a:rPr>
              <a:t>i.bağırsak ile arada:</a:t>
            </a:r>
            <a:endParaRPr lang="tr-TR" altLang="tr-TR" sz="2100" smtClean="0">
              <a:solidFill>
                <a:srgbClr val="564B3C"/>
              </a:solidFill>
              <a:effectLst>
                <a:outerShdw blurRad="38100" dist="38100" dir="2700000" algn="tl">
                  <a:srgbClr val="000000"/>
                </a:outerShdw>
              </a:effectLst>
              <a:latin typeface="Tahoma" panose="020B0604030504040204" pitchFamily="34" charset="0"/>
            </a:endParaRPr>
          </a:p>
          <a:p>
            <a:pPr marL="730250" lvl="1" indent="-457200" eaLnBrk="1" hangingPunct="1">
              <a:lnSpc>
                <a:spcPct val="90000"/>
              </a:lnSpc>
            </a:pPr>
            <a:r>
              <a:rPr lang="tr-TR" altLang="tr-TR" sz="2100" b="1" smtClean="0">
                <a:solidFill>
                  <a:srgbClr val="564B3C"/>
                </a:solidFill>
                <a:effectLst>
                  <a:outerShdw blurRad="38100" dist="38100" dir="2700000" algn="tl">
                    <a:srgbClr val="000000"/>
                  </a:outerShdw>
                </a:effectLst>
                <a:latin typeface="Tahoma" panose="020B0604030504040204" pitchFamily="34" charset="0"/>
              </a:rPr>
              <a:t>İleoçekal sfinkter</a:t>
            </a:r>
            <a:r>
              <a:rPr lang="tr-TR" altLang="tr-TR" sz="2100" smtClean="0">
                <a:solidFill>
                  <a:srgbClr val="564B3C"/>
                </a:solidFill>
                <a:effectLst>
                  <a:outerShdw blurRad="38100" dist="38100" dir="2700000" algn="tl">
                    <a:srgbClr val="000000"/>
                  </a:outerShdw>
                </a:effectLst>
                <a:latin typeface="Tahoma" panose="020B0604030504040204" pitchFamily="34" charset="0"/>
              </a:rPr>
              <a:t>: ileum içeriğinin kontrollü bir şekilde kolona geçişi</a:t>
            </a:r>
          </a:p>
          <a:p>
            <a:pPr marL="730250" lvl="1" indent="-457200" eaLnBrk="1" hangingPunct="1">
              <a:lnSpc>
                <a:spcPct val="90000"/>
              </a:lnSpc>
            </a:pPr>
            <a:r>
              <a:rPr lang="tr-TR" altLang="tr-TR" sz="2100" b="1" smtClean="0">
                <a:solidFill>
                  <a:srgbClr val="564B3C"/>
                </a:solidFill>
                <a:effectLst>
                  <a:outerShdw blurRad="38100" dist="38100" dir="2700000" algn="tl">
                    <a:srgbClr val="000000"/>
                  </a:outerShdw>
                </a:effectLst>
                <a:latin typeface="Tahoma" panose="020B0604030504040204" pitchFamily="34" charset="0"/>
              </a:rPr>
              <a:t>İleoçekal kapak</a:t>
            </a:r>
            <a:r>
              <a:rPr lang="tr-TR" altLang="tr-TR" sz="2100" smtClean="0">
                <a:solidFill>
                  <a:srgbClr val="564B3C"/>
                </a:solidFill>
                <a:effectLst>
                  <a:outerShdw blurRad="38100" dist="38100" dir="2700000" algn="tl">
                    <a:srgbClr val="000000"/>
                  </a:outerShdw>
                </a:effectLst>
                <a:latin typeface="Tahoma" panose="020B0604030504040204" pitchFamily="34" charset="0"/>
              </a:rPr>
              <a:t>: çekumdaki içeriğin geriye kaçmasını önleyen ek mekanizma</a:t>
            </a:r>
          </a:p>
        </p:txBody>
      </p:sp>
      <p:pic>
        <p:nvPicPr>
          <p:cNvPr id="143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484313"/>
            <a:ext cx="46942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3104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Başlık 1"/>
          <p:cNvSpPr>
            <a:spLocks noGrp="1"/>
          </p:cNvSpPr>
          <p:nvPr>
            <p:ph type="title"/>
          </p:nvPr>
        </p:nvSpPr>
        <p:spPr/>
        <p:txBody>
          <a:bodyPr/>
          <a:lstStyle/>
          <a:p>
            <a:pPr eaLnBrk="1" hangingPunct="1"/>
            <a:endParaRPr lang="tr-TR" altLang="tr-TR" smtClean="0">
              <a:solidFill>
                <a:srgbClr val="7B9899"/>
              </a:solidFill>
            </a:endParaRPr>
          </a:p>
        </p:txBody>
      </p:sp>
      <p:sp>
        <p:nvSpPr>
          <p:cNvPr id="24579" name="Rectangle 3"/>
          <p:cNvSpPr>
            <a:spLocks noGrp="1" noChangeArrowheads="1"/>
          </p:cNvSpPr>
          <p:nvPr>
            <p:ph sz="quarter" idx="1"/>
          </p:nvPr>
        </p:nvSpPr>
        <p:spPr>
          <a:xfrm>
            <a:off x="468313" y="1341438"/>
            <a:ext cx="8229600" cy="5183187"/>
          </a:xfrm>
        </p:spPr>
        <p:txBody>
          <a:bodyPr>
            <a:normAutofit/>
          </a:bodyPr>
          <a:lstStyle/>
          <a:p>
            <a:pPr eaLnBrk="1" hangingPunct="1"/>
            <a:r>
              <a:rPr lang="tr-TR" altLang="tr-TR" smtClean="0">
                <a:effectLst>
                  <a:outerShdw blurRad="38100" dist="38100" dir="2700000" algn="tl">
                    <a:srgbClr val="FFFFFF"/>
                  </a:outerShdw>
                </a:effectLst>
                <a:latin typeface="Tahoma" panose="020B0604030504040204" pitchFamily="34" charset="0"/>
              </a:rPr>
              <a:t>Çekum, çıkan kolon, transvers (yatay) kolon</a:t>
            </a:r>
          </a:p>
          <a:p>
            <a:pPr eaLnBrk="1" hangingPunct="1"/>
            <a:r>
              <a:rPr lang="tr-TR" altLang="tr-TR" smtClean="0">
                <a:effectLst>
                  <a:outerShdw blurRad="38100" dist="38100" dir="2700000" algn="tl">
                    <a:srgbClr val="FFFFFF"/>
                  </a:outerShdw>
                </a:effectLst>
                <a:latin typeface="Tahoma" panose="020B0604030504040204" pitchFamily="34" charset="0"/>
              </a:rPr>
              <a:t>İnen kolon, sigmoid kolon rektum ve anal kanaldan oluşur.</a:t>
            </a:r>
          </a:p>
          <a:p>
            <a:pPr eaLnBrk="1" hangingPunct="1"/>
            <a:r>
              <a:rPr lang="tr-TR" altLang="tr-TR" smtClean="0">
                <a:effectLst>
                  <a:outerShdw blurRad="38100" dist="38100" dir="2700000" algn="tl">
                    <a:srgbClr val="FFFFFF"/>
                  </a:outerShdw>
                </a:effectLst>
                <a:latin typeface="Tahoma" panose="020B0604030504040204" pitchFamily="34" charset="0"/>
              </a:rPr>
              <a:t>Kolonun uzunlamasına yerleşik düz kası üçlü şekilde yerleşmiş olup Tenia koli adını alır.</a:t>
            </a:r>
          </a:p>
          <a:p>
            <a:pPr eaLnBrk="1" hangingPunct="1">
              <a:buFontTx/>
              <a:buNone/>
            </a:pPr>
            <a:endParaRPr lang="tr-TR" altLang="tr-TR" smtClean="0">
              <a:effectLst>
                <a:outerShdw blurRad="38100" dist="38100" dir="2700000" algn="tl">
                  <a:srgbClr val="FFFFFF"/>
                </a:outerShdw>
              </a:effectLst>
              <a:latin typeface="Tahoma" panose="020B0604030504040204" pitchFamily="34" charset="0"/>
            </a:endParaRPr>
          </a:p>
        </p:txBody>
      </p:sp>
    </p:spTree>
    <p:extLst>
      <p:ext uri="{BB962C8B-B14F-4D97-AF65-F5344CB8AC3E}">
        <p14:creationId xmlns:p14="http://schemas.microsoft.com/office/powerpoint/2010/main" val="29050947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altLang="tr-TR" smtClean="0"/>
              <a:t>Kalın bağırsak (kolon)</a:t>
            </a:r>
          </a:p>
        </p:txBody>
      </p:sp>
      <p:sp>
        <p:nvSpPr>
          <p:cNvPr id="5" name="Text Placeholder 4"/>
          <p:cNvSpPr>
            <a:spLocks noGrp="1"/>
          </p:cNvSpPr>
          <p:nvPr>
            <p:ph type="body" idx="2"/>
          </p:nvPr>
        </p:nvSpPr>
        <p:spPr>
          <a:xfrm>
            <a:off x="179388" y="1981200"/>
            <a:ext cx="2751137" cy="4144963"/>
          </a:xfrm>
        </p:spPr>
        <p:txBody>
          <a:bodyPr>
            <a:normAutofit/>
          </a:bodyPr>
          <a:lstStyle/>
          <a:p>
            <a:pPr marL="457200" indent="-457200" eaLnBrk="1" hangingPunct="1">
              <a:lnSpc>
                <a:spcPct val="70000"/>
              </a:lnSpc>
            </a:pPr>
            <a:r>
              <a:rPr lang="tr-TR" altLang="tr-TR" sz="2200" smtClean="0">
                <a:solidFill>
                  <a:srgbClr val="435E40"/>
                </a:solidFill>
                <a:latin typeface="Tahoma" panose="020B0604030504040204" pitchFamily="34" charset="0"/>
              </a:rPr>
              <a:t>Epitelyal yüzey alanı ince bağırsaktan daha az</a:t>
            </a:r>
          </a:p>
          <a:p>
            <a:pPr marL="457200" indent="-457200" eaLnBrk="1" hangingPunct="1">
              <a:lnSpc>
                <a:spcPct val="70000"/>
              </a:lnSpc>
            </a:pPr>
            <a:r>
              <a:rPr lang="tr-TR" altLang="tr-TR" sz="1900" smtClean="0">
                <a:solidFill>
                  <a:srgbClr val="435E40"/>
                </a:solidFill>
                <a:latin typeface="Tahoma" panose="020B0604030504040204" pitchFamily="34" charset="0"/>
              </a:rPr>
              <a:t>İnce bağırsaktan daha kısa, yüzeyi kıvrımlı değil ve mukozada mikrovilluslar bulunmaz.</a:t>
            </a:r>
          </a:p>
          <a:p>
            <a:pPr marL="457200" indent="-457200" eaLnBrk="1" hangingPunct="1">
              <a:lnSpc>
                <a:spcPct val="70000"/>
              </a:lnSpc>
            </a:pPr>
            <a:r>
              <a:rPr lang="tr-TR" altLang="tr-TR" sz="2200" smtClean="0">
                <a:solidFill>
                  <a:srgbClr val="435E40"/>
                </a:solidFill>
                <a:latin typeface="Tahoma" panose="020B0604030504040204" pitchFamily="34" charset="0"/>
              </a:rPr>
              <a:t>Salgısı: </a:t>
            </a:r>
          </a:p>
          <a:p>
            <a:pPr marL="457200" indent="-457200" eaLnBrk="1" hangingPunct="1">
              <a:lnSpc>
                <a:spcPct val="70000"/>
              </a:lnSpc>
            </a:pPr>
            <a:r>
              <a:rPr lang="tr-TR" altLang="tr-TR" sz="2200" i="1" smtClean="0">
                <a:solidFill>
                  <a:srgbClr val="435E40"/>
                </a:solidFill>
                <a:latin typeface="Tahoma" panose="020B0604030504040204" pitchFamily="34" charset="0"/>
              </a:rPr>
              <a:t>	</a:t>
            </a:r>
            <a:r>
              <a:rPr lang="tr-TR" altLang="tr-TR" sz="1900" i="1" smtClean="0">
                <a:solidFill>
                  <a:srgbClr val="435E40"/>
                </a:solidFill>
                <a:latin typeface="Tahoma" panose="020B0604030504040204" pitchFamily="34" charset="0"/>
              </a:rPr>
              <a:t>enzim içermez</a:t>
            </a:r>
          </a:p>
          <a:p>
            <a:pPr marL="1200150" lvl="1" indent="-457200" eaLnBrk="1" hangingPunct="1">
              <a:lnSpc>
                <a:spcPct val="70000"/>
              </a:lnSpc>
            </a:pPr>
            <a:r>
              <a:rPr lang="tr-TR" altLang="tr-TR" sz="1900" b="1" smtClean="0">
                <a:solidFill>
                  <a:srgbClr val="435E40"/>
                </a:solidFill>
                <a:latin typeface="Tahoma" panose="020B0604030504040204" pitchFamily="34" charset="0"/>
              </a:rPr>
              <a:t>mukus</a:t>
            </a:r>
            <a:r>
              <a:rPr lang="tr-TR" altLang="tr-TR" sz="1900" smtClean="0">
                <a:solidFill>
                  <a:srgbClr val="435E40"/>
                </a:solidFill>
                <a:latin typeface="Tahoma" panose="020B0604030504040204" pitchFamily="34" charset="0"/>
              </a:rPr>
              <a:t> </a:t>
            </a:r>
          </a:p>
          <a:p>
            <a:pPr marL="1200150" lvl="1" indent="-457200" eaLnBrk="1" hangingPunct="1">
              <a:lnSpc>
                <a:spcPct val="70000"/>
              </a:lnSpc>
            </a:pPr>
            <a:r>
              <a:rPr lang="tr-TR" altLang="tr-TR" sz="1900" b="1" smtClean="0">
                <a:solidFill>
                  <a:srgbClr val="435E40"/>
                </a:solidFill>
                <a:latin typeface="Tahoma" panose="020B0604030504040204" pitchFamily="34" charset="0"/>
              </a:rPr>
              <a:t>bikarbonat </a:t>
            </a:r>
          </a:p>
          <a:p>
            <a:pPr marL="1200150" lvl="1" indent="-457200" eaLnBrk="1" hangingPunct="1">
              <a:lnSpc>
                <a:spcPct val="70000"/>
              </a:lnSpc>
            </a:pPr>
            <a:r>
              <a:rPr lang="tr-TR" altLang="tr-TR" sz="1900" b="1" smtClean="0">
                <a:solidFill>
                  <a:srgbClr val="435E40"/>
                </a:solidFill>
                <a:latin typeface="Tahoma" panose="020B0604030504040204" pitchFamily="34" charset="0"/>
              </a:rPr>
              <a:t>potasyum iyonu</a:t>
            </a:r>
            <a:endParaRPr lang="tr-TR" altLang="tr-TR" sz="1900" smtClean="0">
              <a:solidFill>
                <a:srgbClr val="435E40"/>
              </a:solidFill>
              <a:latin typeface="Tahoma" panose="020B0604030504040204" pitchFamily="34" charset="0"/>
            </a:endParaRPr>
          </a:p>
          <a:p>
            <a:pPr marL="457200" indent="-457200" eaLnBrk="1" hangingPunct="1">
              <a:lnSpc>
                <a:spcPct val="80000"/>
              </a:lnSpc>
            </a:pPr>
            <a:endParaRPr lang="en-US" altLang="tr-TR" sz="1500" smtClean="0">
              <a:solidFill>
                <a:srgbClr val="435E40"/>
              </a:solidFill>
            </a:endParaRPr>
          </a:p>
        </p:txBody>
      </p:sp>
      <p:sp>
        <p:nvSpPr>
          <p:cNvPr id="16387" name="Content Placeholder 2"/>
          <p:cNvSpPr>
            <a:spLocks noGrp="1"/>
          </p:cNvSpPr>
          <p:nvPr>
            <p:ph sz="quarter" idx="1"/>
          </p:nvPr>
        </p:nvSpPr>
        <p:spPr>
          <a:xfrm>
            <a:off x="3779838" y="685800"/>
            <a:ext cx="4983162" cy="5410200"/>
          </a:xfrm>
        </p:spPr>
        <p:txBody>
          <a:bodyPr/>
          <a:lstStyle/>
          <a:p>
            <a:pPr eaLnBrk="1" hangingPunct="1"/>
            <a:endParaRPr lang="tr-TR" altLang="tr-TR" smtClean="0"/>
          </a:p>
        </p:txBody>
      </p:sp>
      <p:pic>
        <p:nvPicPr>
          <p:cNvPr id="163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12700"/>
            <a:ext cx="467995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389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24136" y="1080798"/>
            <a:ext cx="8436988" cy="5548807"/>
          </a:xfrm>
          <a:prstGeom prst="rect">
            <a:avLst/>
          </a:prstGeom>
        </p:spPr>
      </p:pic>
    </p:spTree>
    <p:extLst>
      <p:ext uri="{BB962C8B-B14F-4D97-AF65-F5344CB8AC3E}">
        <p14:creationId xmlns:p14="http://schemas.microsoft.com/office/powerpoint/2010/main" val="25205498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fontAlgn="auto" hangingPunct="1">
              <a:spcAft>
                <a:spcPts val="0"/>
              </a:spcAft>
              <a:defRPr/>
            </a:pPr>
            <a:endParaRPr lang="tr-TR" altLang="tr-TR" smtClean="0">
              <a:solidFill>
                <a:schemeClr val="accent1">
                  <a:lumMod val="75000"/>
                </a:schemeClr>
              </a:solidFill>
              <a:ea typeface="+mj-ea"/>
              <a:cs typeface="+mj-cs"/>
            </a:endParaRPr>
          </a:p>
        </p:txBody>
      </p:sp>
      <p:sp>
        <p:nvSpPr>
          <p:cNvPr id="16387" name="Rectangle 3"/>
          <p:cNvSpPr>
            <a:spLocks noGrp="1" noChangeArrowheads="1"/>
          </p:cNvSpPr>
          <p:nvPr>
            <p:ph sz="quarter" idx="1"/>
          </p:nvPr>
        </p:nvSpPr>
        <p:spPr>
          <a:xfrm>
            <a:off x="301625" y="1527175"/>
            <a:ext cx="8504238" cy="4572000"/>
          </a:xfrm>
        </p:spPr>
        <p:txBody>
          <a:bodyPr>
            <a:normAutofit lnSpcReduction="10000"/>
          </a:bodyPr>
          <a:lstStyle/>
          <a:p>
            <a:pPr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Fonksiyonları:</a:t>
            </a:r>
          </a:p>
          <a:p>
            <a:pPr lvl="1"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Su ve elektrolit emilimi </a:t>
            </a:r>
          </a:p>
          <a:p>
            <a:pPr lvl="1"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Fermentasyon sonucu oluşan kısa zincirli yağ asitlerinin emilimi</a:t>
            </a:r>
          </a:p>
          <a:p>
            <a:pPr lvl="1"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Fekal materyalin depolanması</a:t>
            </a:r>
          </a:p>
          <a:p>
            <a:pPr lvl="1"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Defekasyon (dışkılama)</a:t>
            </a:r>
          </a:p>
          <a:p>
            <a:pPr eaLnBrk="1" hangingPunct="1">
              <a:buFont typeface="Wingdings" panose="05000000000000000000" pitchFamily="2" charset="2"/>
              <a:buChar char=""/>
            </a:pPr>
            <a:r>
              <a:rPr lang="tr-TR" altLang="tr-TR" smtClean="0">
                <a:solidFill>
                  <a:srgbClr val="564B3C"/>
                </a:solidFill>
                <a:effectLst>
                  <a:outerShdw blurRad="38100" dist="38100" dir="2700000" algn="tl">
                    <a:srgbClr val="000000"/>
                  </a:outerShdw>
                </a:effectLst>
                <a:latin typeface="Tahoma" panose="020B0604030504040204" pitchFamily="34" charset="0"/>
              </a:rPr>
              <a:t>İki fonksiyonel bölüm:</a:t>
            </a:r>
          </a:p>
          <a:p>
            <a:pPr lvl="1"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Çıkan ve transfers kolon</a:t>
            </a:r>
          </a:p>
          <a:p>
            <a:pPr lvl="1"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Distal kolan (inen, sigmoid, rektum)</a:t>
            </a:r>
          </a:p>
        </p:txBody>
      </p:sp>
    </p:spTree>
    <p:extLst>
      <p:ext uri="{BB962C8B-B14F-4D97-AF65-F5344CB8AC3E}">
        <p14:creationId xmlns:p14="http://schemas.microsoft.com/office/powerpoint/2010/main" val="24465397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92100"/>
            <a:ext cx="8229600" cy="400050"/>
          </a:xfrm>
        </p:spPr>
        <p:txBody>
          <a:bodyPr>
            <a:normAutofit fontScale="90000"/>
          </a:bodyPr>
          <a:lstStyle/>
          <a:p>
            <a:pPr eaLnBrk="1" fontAlgn="auto" hangingPunct="1">
              <a:spcAft>
                <a:spcPts val="0"/>
              </a:spcAft>
              <a:defRPr/>
            </a:pPr>
            <a:endParaRPr lang="tr-TR" altLang="tr-TR" sz="4000" smtClean="0">
              <a:solidFill>
                <a:schemeClr val="accent1">
                  <a:lumMod val="75000"/>
                </a:schemeClr>
              </a:solidFill>
              <a:ea typeface="+mj-ea"/>
              <a:cs typeface="+mj-cs"/>
            </a:endParaRPr>
          </a:p>
        </p:txBody>
      </p:sp>
      <p:sp>
        <p:nvSpPr>
          <p:cNvPr id="17411" name="Rectangle 3"/>
          <p:cNvSpPr>
            <a:spLocks noGrp="1" noChangeArrowheads="1"/>
          </p:cNvSpPr>
          <p:nvPr>
            <p:ph sz="quarter" idx="1"/>
          </p:nvPr>
        </p:nvSpPr>
        <p:spPr>
          <a:xfrm>
            <a:off x="457200" y="981075"/>
            <a:ext cx="8229600" cy="5038725"/>
          </a:xfrm>
        </p:spPr>
        <p:txBody>
          <a:bodyPr>
            <a:normAutofit/>
          </a:bodyPr>
          <a:lstStyle/>
          <a:p>
            <a:pPr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İnce barsaktan günde 1500 ml kimus kolona geçer.</a:t>
            </a:r>
          </a:p>
          <a:p>
            <a:pPr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İleumdan çekuma kimus geçişi ileo-çekal sfinkter aracılığıyla olur.</a:t>
            </a:r>
          </a:p>
          <a:p>
            <a:pPr eaLnBrk="1" hangingPunct="1"/>
            <a:r>
              <a:rPr lang="tr-TR" altLang="tr-TR" smtClean="0">
                <a:solidFill>
                  <a:srgbClr val="564B3C"/>
                </a:solidFill>
                <a:effectLst>
                  <a:outerShdw blurRad="38100" dist="38100" dir="2700000" algn="tl">
                    <a:srgbClr val="000000"/>
                  </a:outerShdw>
                </a:effectLst>
                <a:latin typeface="Tahoma" panose="020B0604030504040204" pitchFamily="34" charset="0"/>
              </a:rPr>
              <a:t>Yemek yendikten sonra oluşan gastro ileal refleks ileumun kontraksiyonlarını (peristaltizmi) arttırır. İleum kasılırken ileoçekal sfinkterin tonusu azalarak kimus kolona geçer.</a:t>
            </a:r>
          </a:p>
        </p:txBody>
      </p:sp>
    </p:spTree>
    <p:extLst>
      <p:ext uri="{BB962C8B-B14F-4D97-AF65-F5344CB8AC3E}">
        <p14:creationId xmlns:p14="http://schemas.microsoft.com/office/powerpoint/2010/main" val="21678505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88913"/>
            <a:ext cx="8229600" cy="792162"/>
          </a:xfrm>
        </p:spPr>
        <p:txBody>
          <a:bodyPr>
            <a:normAutofit/>
          </a:bodyPr>
          <a:lstStyle/>
          <a:p>
            <a:pPr eaLnBrk="1" hangingPunct="1"/>
            <a:r>
              <a:rPr lang="tr-TR" altLang="tr-TR" sz="3600" smtClean="0">
                <a:solidFill>
                  <a:schemeClr val="bg1"/>
                </a:solidFill>
                <a:effectLst>
                  <a:outerShdw blurRad="38100" dist="38100" dir="2700000" algn="tl">
                    <a:srgbClr val="000000"/>
                  </a:outerShdw>
                </a:effectLst>
                <a:latin typeface="Tahoma" panose="020B0604030504040204" pitchFamily="34" charset="0"/>
              </a:rPr>
              <a:t>Kolonda emilim</a:t>
            </a:r>
          </a:p>
        </p:txBody>
      </p:sp>
      <p:sp>
        <p:nvSpPr>
          <p:cNvPr id="33795" name="Rectangle 3"/>
          <p:cNvSpPr>
            <a:spLocks noGrp="1" noChangeArrowheads="1"/>
          </p:cNvSpPr>
          <p:nvPr>
            <p:ph sz="quarter" idx="1"/>
          </p:nvPr>
        </p:nvSpPr>
        <p:spPr>
          <a:xfrm>
            <a:off x="457200" y="1125538"/>
            <a:ext cx="8229600" cy="4894262"/>
          </a:xfrm>
        </p:spPr>
        <p:txBody>
          <a:bodyPr>
            <a:normAutofit/>
          </a:bodyPr>
          <a:lstStyle/>
          <a:p>
            <a:pPr eaLnBrk="1" hangingPunct="1">
              <a:lnSpc>
                <a:spcPct val="90000"/>
              </a:lnSpc>
            </a:pPr>
            <a:r>
              <a:rPr lang="tr-TR" altLang="tr-TR" sz="2800" smtClean="0">
                <a:effectLst>
                  <a:outerShdw blurRad="38100" dist="38100" dir="2700000" algn="tl">
                    <a:srgbClr val="FFFFFF"/>
                  </a:outerShdw>
                </a:effectLst>
                <a:latin typeface="Tahoma" panose="020B0604030504040204" pitchFamily="34" charset="0"/>
              </a:rPr>
              <a:t>Emilim kolonun ilk yarısında olur.</a:t>
            </a:r>
          </a:p>
          <a:p>
            <a:pPr eaLnBrk="1" hangingPunct="1">
              <a:lnSpc>
                <a:spcPct val="90000"/>
              </a:lnSpc>
            </a:pPr>
            <a:r>
              <a:rPr lang="tr-TR" altLang="tr-TR" sz="2800" smtClean="0">
                <a:effectLst>
                  <a:outerShdw blurRad="38100" dist="38100" dir="2700000" algn="tl">
                    <a:srgbClr val="FFFFFF"/>
                  </a:outerShdw>
                </a:effectLst>
                <a:latin typeface="Tahoma" panose="020B0604030504040204" pitchFamily="34" charset="0"/>
              </a:rPr>
              <a:t>Su emilimi: Çekum ve çıkan kolonda olur</a:t>
            </a:r>
          </a:p>
          <a:p>
            <a:pPr eaLnBrk="1" hangingPunct="1">
              <a:lnSpc>
                <a:spcPct val="90000"/>
              </a:lnSpc>
            </a:pPr>
            <a:r>
              <a:rPr lang="tr-TR" altLang="tr-TR" sz="2800" smtClean="0">
                <a:effectLst>
                  <a:outerShdw blurRad="38100" dist="38100" dir="2700000" algn="tl">
                    <a:srgbClr val="FFFFFF"/>
                  </a:outerShdw>
                </a:effectLst>
                <a:latin typeface="Tahoma" panose="020B0604030504040204" pitchFamily="34" charset="0"/>
              </a:rPr>
              <a:t>Na</a:t>
            </a:r>
            <a:r>
              <a:rPr lang="tr-TR" altLang="tr-TR" sz="2800" baseline="30000" smtClean="0">
                <a:effectLst>
                  <a:outerShdw blurRad="38100" dist="38100" dir="2700000" algn="tl">
                    <a:srgbClr val="FFFFFF"/>
                  </a:outerShdw>
                </a:effectLst>
                <a:latin typeface="Tahoma" panose="020B0604030504040204" pitchFamily="34" charset="0"/>
              </a:rPr>
              <a:t>+</a:t>
            </a:r>
            <a:r>
              <a:rPr lang="tr-TR" altLang="tr-TR" sz="2800" smtClean="0">
                <a:effectLst>
                  <a:outerShdw blurRad="38100" dist="38100" dir="2700000" algn="tl">
                    <a:srgbClr val="FFFFFF"/>
                  </a:outerShdw>
                </a:effectLst>
                <a:latin typeface="Tahoma" panose="020B0604030504040204" pitchFamily="34" charset="0"/>
              </a:rPr>
              <a:t> emilimi: %95 i proksimal kolonda aktiftir.</a:t>
            </a:r>
          </a:p>
          <a:p>
            <a:pPr eaLnBrk="1" hangingPunct="1">
              <a:lnSpc>
                <a:spcPct val="90000"/>
              </a:lnSpc>
            </a:pPr>
            <a:r>
              <a:rPr lang="tr-TR" altLang="tr-TR" sz="2800" smtClean="0">
                <a:effectLst>
                  <a:outerShdw blurRad="38100" dist="38100" dir="2700000" algn="tl">
                    <a:srgbClr val="FFFFFF"/>
                  </a:outerShdw>
                </a:effectLst>
                <a:latin typeface="Tahoma" panose="020B0604030504040204" pitchFamily="34" charset="0"/>
              </a:rPr>
              <a:t>Cl</a:t>
            </a:r>
            <a:r>
              <a:rPr lang="tr-TR" altLang="tr-TR" sz="2800" baseline="30000" smtClean="0">
                <a:effectLst>
                  <a:outerShdw blurRad="38100" dist="38100" dir="2700000" algn="tl">
                    <a:srgbClr val="FFFFFF"/>
                  </a:outerShdw>
                </a:effectLst>
                <a:latin typeface="Tahoma" panose="020B0604030504040204" pitchFamily="34" charset="0"/>
              </a:rPr>
              <a:t>-</a:t>
            </a:r>
            <a:r>
              <a:rPr lang="tr-TR" altLang="tr-TR" sz="2800" smtClean="0">
                <a:effectLst>
                  <a:outerShdw blurRad="38100" dist="38100" dir="2700000" algn="tl">
                    <a:srgbClr val="FFFFFF"/>
                  </a:outerShdw>
                </a:effectLst>
                <a:latin typeface="Tahoma" panose="020B0604030504040204" pitchFamily="34" charset="0"/>
              </a:rPr>
              <a:t> emilimi: %98 i Na ya eşlik ederek ve Cl iyonu ile yer değiştirerek emilir. </a:t>
            </a:r>
          </a:p>
          <a:p>
            <a:pPr eaLnBrk="1" hangingPunct="1">
              <a:lnSpc>
                <a:spcPct val="90000"/>
              </a:lnSpc>
            </a:pPr>
            <a:r>
              <a:rPr lang="tr-TR" altLang="tr-TR" sz="2800" smtClean="0">
                <a:effectLst>
                  <a:outerShdw blurRad="38100" dist="38100" dir="2700000" algn="tl">
                    <a:srgbClr val="FFFFFF"/>
                  </a:outerShdw>
                </a:effectLst>
                <a:latin typeface="Tahoma" panose="020B0604030504040204" pitchFamily="34" charset="0"/>
              </a:rPr>
              <a:t>K</a:t>
            </a:r>
            <a:r>
              <a:rPr lang="tr-TR" altLang="tr-TR" sz="2800" baseline="30000" smtClean="0">
                <a:effectLst>
                  <a:outerShdw blurRad="38100" dist="38100" dir="2700000" algn="tl">
                    <a:srgbClr val="FFFFFF"/>
                  </a:outerShdw>
                </a:effectLst>
                <a:latin typeface="Tahoma" panose="020B0604030504040204" pitchFamily="34" charset="0"/>
              </a:rPr>
              <a:t> +</a:t>
            </a:r>
            <a:r>
              <a:rPr lang="tr-TR" altLang="tr-TR" sz="2800" smtClean="0">
                <a:effectLst>
                  <a:outerShdw blurRad="38100" dist="38100" dir="2700000" algn="tl">
                    <a:srgbClr val="FFFFFF"/>
                  </a:outerShdw>
                </a:effectLst>
                <a:latin typeface="Tahoma" panose="020B0604030504040204" pitchFamily="34" charset="0"/>
              </a:rPr>
              <a:t> Emilimi: </a:t>
            </a:r>
          </a:p>
          <a:p>
            <a:pPr lvl="1" eaLnBrk="1" hangingPunct="1">
              <a:lnSpc>
                <a:spcPct val="90000"/>
              </a:lnSpc>
              <a:buFont typeface="Wingdings 2" panose="05020102010507070707" pitchFamily="18" charset="2"/>
              <a:buChar char=""/>
            </a:pPr>
            <a:r>
              <a:rPr lang="tr-TR" altLang="tr-TR" sz="2300" smtClean="0">
                <a:effectLst>
                  <a:outerShdw blurRad="38100" dist="38100" dir="2700000" algn="tl">
                    <a:srgbClr val="000000"/>
                  </a:outerShdw>
                </a:effectLst>
                <a:latin typeface="Tahoma" panose="020B0604030504040204" pitchFamily="34" charset="0"/>
              </a:rPr>
              <a:t>Pasif olarak proksimal kolonda emilir, distal kolonda ise aktif </a:t>
            </a:r>
          </a:p>
          <a:p>
            <a:pPr lvl="1" eaLnBrk="1" hangingPunct="1">
              <a:lnSpc>
                <a:spcPct val="90000"/>
              </a:lnSpc>
              <a:buFont typeface="Wingdings 2" panose="05020102010507070707" pitchFamily="18" charset="2"/>
              <a:buChar char=""/>
            </a:pPr>
            <a:r>
              <a:rPr lang="tr-TR" altLang="tr-TR" sz="2300" smtClean="0">
                <a:effectLst>
                  <a:outerShdw blurRad="38100" dist="38100" dir="2700000" algn="tl">
                    <a:srgbClr val="000000"/>
                  </a:outerShdw>
                </a:effectLst>
                <a:latin typeface="Tahoma" panose="020B0604030504040204" pitchFamily="34" charset="0"/>
              </a:rPr>
              <a:t>Aktif olarak tüm kolonda Aldosteron etkisiyle sekrete edilir.</a:t>
            </a:r>
            <a:endParaRPr lang="en-US" altLang="tr-TR" sz="2300" smtClean="0">
              <a:effectLst>
                <a:outerShdw blurRad="38100" dist="38100" dir="2700000" algn="tl">
                  <a:srgbClr val="000000"/>
                </a:outerShdw>
              </a:effectLst>
              <a:latin typeface="Tahoma" panose="020B0604030504040204" pitchFamily="34" charset="0"/>
            </a:endParaRPr>
          </a:p>
          <a:p>
            <a:pPr eaLnBrk="1" hangingPunct="1">
              <a:lnSpc>
                <a:spcPct val="90000"/>
              </a:lnSpc>
            </a:pPr>
            <a:r>
              <a:rPr lang="tr-TR" altLang="tr-TR" sz="2800" smtClean="0">
                <a:effectLst>
                  <a:outerShdw blurRad="38100" dist="38100" dir="2700000" algn="tl">
                    <a:srgbClr val="FFFFFF"/>
                  </a:outerShdw>
                </a:effectLst>
                <a:latin typeface="Tahoma" panose="020B0604030504040204" pitchFamily="34" charset="0"/>
              </a:rPr>
              <a:t>Ca</a:t>
            </a:r>
            <a:r>
              <a:rPr lang="tr-TR" altLang="tr-TR" sz="2800" baseline="30000" smtClean="0">
                <a:effectLst>
                  <a:outerShdw blurRad="38100" dist="38100" dir="2700000" algn="tl">
                    <a:srgbClr val="FFFFFF"/>
                  </a:outerShdw>
                </a:effectLst>
                <a:latin typeface="Tahoma" panose="020B0604030504040204" pitchFamily="34" charset="0"/>
              </a:rPr>
              <a:t> +2</a:t>
            </a:r>
            <a:r>
              <a:rPr lang="tr-TR" altLang="tr-TR" sz="2800" smtClean="0">
                <a:effectLst>
                  <a:outerShdw blurRad="38100" dist="38100" dir="2700000" algn="tl">
                    <a:srgbClr val="FFFFFF"/>
                  </a:outerShdw>
                </a:effectLst>
                <a:latin typeface="Tahoma" panose="020B0604030504040204" pitchFamily="34" charset="0"/>
              </a:rPr>
              <a:t> emilimi: Vit D ye bağlı aktif   </a:t>
            </a:r>
          </a:p>
        </p:txBody>
      </p:sp>
    </p:spTree>
    <p:extLst>
      <p:ext uri="{BB962C8B-B14F-4D97-AF65-F5344CB8AC3E}">
        <p14:creationId xmlns:p14="http://schemas.microsoft.com/office/powerpoint/2010/main" val="1607524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ea typeface="ＭＳ Ｐゴシック" charset="0"/>
            </a:endParaRPr>
          </a:p>
        </p:txBody>
      </p:sp>
      <p:pic>
        <p:nvPicPr>
          <p:cNvPr id="501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33375"/>
            <a:ext cx="3935412"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85763"/>
            <a:ext cx="3959225"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288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noAutofit/>
          </a:bodyPr>
          <a:lstStyle/>
          <a:p>
            <a:r>
              <a:rPr lang="tr-TR" sz="5400" dirty="0" smtClean="0"/>
              <a:t>Pankreas ve Karaciğer salgıları</a:t>
            </a:r>
            <a:br>
              <a:rPr lang="tr-TR" sz="5400" dirty="0" smtClean="0"/>
            </a:br>
            <a:endParaRPr lang="tr-TR" sz="5400" dirty="0"/>
          </a:p>
        </p:txBody>
      </p:sp>
      <p:sp>
        <p:nvSpPr>
          <p:cNvPr id="3" name="Alt Başlık 2"/>
          <p:cNvSpPr>
            <a:spLocks noGrp="1"/>
          </p:cNvSpPr>
          <p:nvPr>
            <p:ph type="subTitle" idx="1"/>
          </p:nvPr>
        </p:nvSpPr>
        <p:spPr/>
        <p:txBody>
          <a:bodyPr/>
          <a:lstStyle/>
          <a:p>
            <a:endParaRPr lang="tr-TR" dirty="0"/>
          </a:p>
        </p:txBody>
      </p:sp>
    </p:spTree>
    <p:extLst>
      <p:ext uri="{BB962C8B-B14F-4D97-AF65-F5344CB8AC3E}">
        <p14:creationId xmlns:p14="http://schemas.microsoft.com/office/powerpoint/2010/main" val="8230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2089041" y="1346200"/>
            <a:ext cx="4643199" cy="5251618"/>
          </a:xfrm>
          <a:prstGeom prst="rect">
            <a:avLst/>
          </a:prstGeom>
        </p:spPr>
      </p:pic>
    </p:spTree>
    <p:extLst>
      <p:ext uri="{BB962C8B-B14F-4D97-AF65-F5344CB8AC3E}">
        <p14:creationId xmlns:p14="http://schemas.microsoft.com/office/powerpoint/2010/main" val="2335303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ocuments\Kitaplar\TIBBİ FİZYOLOJİ RODNEY\512.png"/>
          <p:cNvPicPr>
            <a:picLocks noChangeAspect="1" noChangeArrowheads="1"/>
          </p:cNvPicPr>
          <p:nvPr/>
        </p:nvPicPr>
        <p:blipFill rotWithShape="1">
          <a:blip r:embed="rId2">
            <a:extLst>
              <a:ext uri="{28A0092B-C50C-407E-A947-70E740481C1C}">
                <a14:useLocalDpi xmlns:a14="http://schemas.microsoft.com/office/drawing/2010/main" val="0"/>
              </a:ext>
            </a:extLst>
          </a:blip>
          <a:srcRect r="5698"/>
          <a:stretch/>
        </p:blipFill>
        <p:spPr bwMode="auto">
          <a:xfrm>
            <a:off x="2051721" y="1916832"/>
            <a:ext cx="6998326" cy="494050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Başlık 1"/>
          <p:cNvSpPr>
            <a:spLocks noGrp="1"/>
          </p:cNvSpPr>
          <p:nvPr>
            <p:ph type="title"/>
          </p:nvPr>
        </p:nvSpPr>
        <p:spPr/>
        <p:txBody>
          <a:bodyPr/>
          <a:lstStyle/>
          <a:p>
            <a:r>
              <a:rPr lang="tr-TR" dirty="0" smtClean="0"/>
              <a:t>Pankreas salgıları</a:t>
            </a:r>
            <a:endParaRPr lang="tr-TR" dirty="0"/>
          </a:p>
        </p:txBody>
      </p:sp>
      <p:sp>
        <p:nvSpPr>
          <p:cNvPr id="3" name="İçerik Yer Tutucusu 2"/>
          <p:cNvSpPr>
            <a:spLocks noGrp="1"/>
          </p:cNvSpPr>
          <p:nvPr>
            <p:ph idx="1"/>
          </p:nvPr>
        </p:nvSpPr>
        <p:spPr>
          <a:xfrm>
            <a:off x="107504" y="1412776"/>
            <a:ext cx="8229600" cy="4525963"/>
          </a:xfrm>
        </p:spPr>
        <p:txBody>
          <a:bodyPr>
            <a:normAutofit/>
          </a:bodyPr>
          <a:lstStyle/>
          <a:p>
            <a:r>
              <a:rPr lang="en-US" sz="2800" dirty="0"/>
              <a:t>Endokrin</a:t>
            </a:r>
          </a:p>
          <a:p>
            <a:r>
              <a:rPr lang="en-US" sz="2800" dirty="0" err="1"/>
              <a:t>Ekzokrin</a:t>
            </a:r>
            <a:r>
              <a:rPr lang="en-US" sz="2800" dirty="0"/>
              <a:t>:</a:t>
            </a:r>
          </a:p>
          <a:p>
            <a:pPr marL="971550" lvl="1" indent="-514350">
              <a:buFont typeface="+mj-lt"/>
              <a:buAutoNum type="arabicPeriod"/>
            </a:pPr>
            <a:r>
              <a:rPr lang="en-US" sz="2400" dirty="0" err="1"/>
              <a:t>Pankreatik</a:t>
            </a:r>
            <a:r>
              <a:rPr lang="en-US" sz="2400" dirty="0"/>
              <a:t> </a:t>
            </a:r>
            <a:r>
              <a:rPr lang="en-US" sz="2400" dirty="0" err="1"/>
              <a:t>enzimler</a:t>
            </a:r>
            <a:r>
              <a:rPr lang="en-US" sz="2400" dirty="0"/>
              <a:t>, </a:t>
            </a:r>
            <a:r>
              <a:rPr lang="en-US" sz="2400" dirty="0" err="1"/>
              <a:t>nötral</a:t>
            </a:r>
            <a:r>
              <a:rPr lang="en-US" sz="2400" dirty="0"/>
              <a:t> pH</a:t>
            </a:r>
          </a:p>
          <a:p>
            <a:pPr lvl="1"/>
            <a:r>
              <a:rPr lang="en-US" sz="2400" dirty="0" err="1"/>
              <a:t>Proteazlar</a:t>
            </a:r>
            <a:r>
              <a:rPr lang="en-US" sz="2400" dirty="0"/>
              <a:t>: </a:t>
            </a:r>
          </a:p>
          <a:p>
            <a:pPr lvl="2"/>
            <a:r>
              <a:rPr lang="en-US" sz="2000" dirty="0" err="1"/>
              <a:t>Tripsin</a:t>
            </a:r>
            <a:r>
              <a:rPr lang="en-US" sz="2000" dirty="0"/>
              <a:t>*</a:t>
            </a:r>
          </a:p>
          <a:p>
            <a:pPr lvl="2"/>
            <a:r>
              <a:rPr lang="en-US" sz="2000" dirty="0" err="1"/>
              <a:t>Kimotripsin</a:t>
            </a:r>
            <a:endParaRPr lang="en-US" sz="2000" dirty="0"/>
          </a:p>
          <a:p>
            <a:pPr lvl="2"/>
            <a:r>
              <a:rPr lang="en-US" sz="2000" dirty="0" err="1" smtClean="0"/>
              <a:t>Karboksipeptidaz</a:t>
            </a:r>
            <a:endParaRPr lang="en-US" sz="2000" dirty="0"/>
          </a:p>
          <a:p>
            <a:pPr lvl="1"/>
            <a:r>
              <a:rPr lang="en-US" sz="2400" dirty="0" err="1"/>
              <a:t>Pankreatik</a:t>
            </a:r>
            <a:r>
              <a:rPr lang="en-US" sz="2400" dirty="0"/>
              <a:t> </a:t>
            </a:r>
            <a:r>
              <a:rPr lang="en-US" sz="2400" dirty="0" err="1"/>
              <a:t>amilaz</a:t>
            </a:r>
            <a:endParaRPr lang="en-US" sz="2400" dirty="0"/>
          </a:p>
          <a:p>
            <a:pPr lvl="1"/>
            <a:r>
              <a:rPr lang="en-US" sz="2400" dirty="0" err="1"/>
              <a:t>Pankreatik</a:t>
            </a:r>
            <a:r>
              <a:rPr lang="en-US" sz="2400" dirty="0"/>
              <a:t> </a:t>
            </a:r>
            <a:r>
              <a:rPr lang="en-US" sz="2400" dirty="0" err="1"/>
              <a:t>lipaz</a:t>
            </a:r>
            <a:endParaRPr lang="en-US" sz="2400" dirty="0"/>
          </a:p>
          <a:p>
            <a:pPr marL="971550" lvl="1" indent="-514350">
              <a:buFont typeface="+mj-lt"/>
              <a:buAutoNum type="arabicPeriod" startAt="2"/>
            </a:pPr>
            <a:r>
              <a:rPr lang="en-US" sz="2400" dirty="0" err="1"/>
              <a:t>Bikarbonat</a:t>
            </a:r>
            <a:endParaRPr lang="en-US" sz="2400" dirty="0"/>
          </a:p>
          <a:p>
            <a:endParaRPr lang="tr-TR" dirty="0"/>
          </a:p>
        </p:txBody>
      </p:sp>
    </p:spTree>
    <p:extLst>
      <p:ext uri="{BB962C8B-B14F-4D97-AF65-F5344CB8AC3E}">
        <p14:creationId xmlns:p14="http://schemas.microsoft.com/office/powerpoint/2010/main" val="2480333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smtClean="0"/>
              <a:t>Pankreatik</a:t>
            </a:r>
            <a:r>
              <a:rPr lang="en-US" dirty="0" smtClean="0"/>
              <a:t> </a:t>
            </a:r>
            <a:r>
              <a:rPr lang="en-US" dirty="0" err="1" smtClean="0"/>
              <a:t>salgıların</a:t>
            </a:r>
            <a:r>
              <a:rPr lang="en-US" dirty="0" smtClean="0"/>
              <a:t> </a:t>
            </a:r>
            <a:r>
              <a:rPr lang="en-US" dirty="0" err="1" smtClean="0"/>
              <a:t>kontrolü</a:t>
            </a:r>
            <a:endParaRPr lang="en-US" dirty="0"/>
          </a:p>
        </p:txBody>
      </p:sp>
      <p:sp>
        <p:nvSpPr>
          <p:cNvPr id="5" name="Content Placeholder 4"/>
          <p:cNvSpPr>
            <a:spLocks noGrp="1"/>
          </p:cNvSpPr>
          <p:nvPr>
            <p:ph sz="half" idx="1"/>
          </p:nvPr>
        </p:nvSpPr>
        <p:spPr>
          <a:xfrm>
            <a:off x="457200" y="1600200"/>
            <a:ext cx="4258816" cy="4525963"/>
          </a:xfrm>
        </p:spPr>
        <p:txBody>
          <a:bodyPr>
            <a:normAutofit fontScale="92500"/>
          </a:bodyPr>
          <a:lstStyle/>
          <a:p>
            <a:r>
              <a:rPr lang="en-US" dirty="0" err="1" smtClean="0"/>
              <a:t>Asetilkolin</a:t>
            </a:r>
            <a:endParaRPr lang="en-US" dirty="0" smtClean="0"/>
          </a:p>
          <a:p>
            <a:pPr lvl="1"/>
            <a:r>
              <a:rPr lang="en-US" dirty="0" smtClean="0"/>
              <a:t>Vagal </a:t>
            </a:r>
            <a:r>
              <a:rPr lang="en-US" dirty="0" err="1" smtClean="0"/>
              <a:t>uyarı</a:t>
            </a:r>
            <a:endParaRPr lang="en-US" dirty="0" smtClean="0"/>
          </a:p>
          <a:p>
            <a:pPr lvl="1"/>
            <a:r>
              <a:rPr lang="en-US" b="1" i="1" dirty="0" err="1" smtClean="0"/>
              <a:t>Enzim</a:t>
            </a:r>
            <a:r>
              <a:rPr lang="en-US" dirty="0" smtClean="0"/>
              <a:t> </a:t>
            </a:r>
            <a:r>
              <a:rPr lang="en-US" dirty="0" err="1" smtClean="0"/>
              <a:t>salgısına</a:t>
            </a:r>
            <a:r>
              <a:rPr lang="en-US" dirty="0" smtClean="0"/>
              <a:t> </a:t>
            </a:r>
            <a:r>
              <a:rPr lang="en-US" dirty="0" err="1" smtClean="0"/>
              <a:t>etkisi</a:t>
            </a:r>
            <a:r>
              <a:rPr lang="en-US" dirty="0" smtClean="0"/>
              <a:t> </a:t>
            </a:r>
            <a:r>
              <a:rPr lang="en-US" dirty="0" err="1" smtClean="0"/>
              <a:t>daha</a:t>
            </a:r>
            <a:r>
              <a:rPr lang="en-US" dirty="0" smtClean="0"/>
              <a:t> </a:t>
            </a:r>
            <a:r>
              <a:rPr lang="en-US" dirty="0" err="1" smtClean="0"/>
              <a:t>belirgin</a:t>
            </a:r>
            <a:endParaRPr lang="en-US" dirty="0" smtClean="0"/>
          </a:p>
          <a:p>
            <a:r>
              <a:rPr lang="en-US" dirty="0" err="1" smtClean="0"/>
              <a:t>Kolesistokinin</a:t>
            </a:r>
            <a:r>
              <a:rPr lang="en-US" dirty="0" smtClean="0"/>
              <a:t> (CCK)</a:t>
            </a:r>
          </a:p>
          <a:p>
            <a:pPr lvl="1"/>
            <a:r>
              <a:rPr lang="en-US" dirty="0" err="1" smtClean="0"/>
              <a:t>İ.barsak</a:t>
            </a:r>
            <a:r>
              <a:rPr lang="en-US" dirty="0" smtClean="0"/>
              <a:t> </a:t>
            </a:r>
            <a:r>
              <a:rPr lang="en-US" dirty="0" err="1" smtClean="0"/>
              <a:t>mukozası</a:t>
            </a:r>
            <a:r>
              <a:rPr lang="en-US" dirty="0" smtClean="0"/>
              <a:t> </a:t>
            </a:r>
            <a:r>
              <a:rPr lang="en-US" b="1" dirty="0" smtClean="0"/>
              <a:t>I </a:t>
            </a:r>
            <a:r>
              <a:rPr lang="en-US" b="1" dirty="0" err="1" smtClean="0"/>
              <a:t>hücreleri</a:t>
            </a:r>
            <a:endParaRPr lang="en-US" b="1" dirty="0" smtClean="0"/>
          </a:p>
          <a:p>
            <a:pPr lvl="1"/>
            <a:r>
              <a:rPr lang="en-US" b="1" i="1" dirty="0" err="1" smtClean="0"/>
              <a:t>Enzim</a:t>
            </a:r>
            <a:r>
              <a:rPr lang="en-US" dirty="0" smtClean="0"/>
              <a:t> </a:t>
            </a:r>
            <a:r>
              <a:rPr lang="en-US" dirty="0" err="1" smtClean="0"/>
              <a:t>salgısı</a:t>
            </a:r>
            <a:endParaRPr lang="en-US" dirty="0" smtClean="0"/>
          </a:p>
          <a:p>
            <a:r>
              <a:rPr lang="en-US" dirty="0" err="1" smtClean="0"/>
              <a:t>Sekretin</a:t>
            </a:r>
            <a:endParaRPr lang="en-US" dirty="0" smtClean="0"/>
          </a:p>
          <a:p>
            <a:pPr lvl="1"/>
            <a:r>
              <a:rPr lang="en-US" dirty="0" err="1" smtClean="0"/>
              <a:t>İ.barsak</a:t>
            </a:r>
            <a:r>
              <a:rPr lang="en-US" dirty="0" smtClean="0"/>
              <a:t> </a:t>
            </a:r>
            <a:r>
              <a:rPr lang="en-US" dirty="0" err="1" smtClean="0"/>
              <a:t>mukozasında</a:t>
            </a:r>
            <a:r>
              <a:rPr lang="en-US" dirty="0" smtClean="0"/>
              <a:t> </a:t>
            </a:r>
            <a:r>
              <a:rPr lang="en-US" b="1" dirty="0" smtClean="0"/>
              <a:t>S </a:t>
            </a:r>
            <a:r>
              <a:rPr lang="en-US" b="1" dirty="0" err="1" smtClean="0"/>
              <a:t>hücreleri</a:t>
            </a:r>
            <a:endParaRPr lang="en-US" b="1" dirty="0" smtClean="0"/>
          </a:p>
          <a:p>
            <a:pPr lvl="1"/>
            <a:r>
              <a:rPr lang="en-US" b="1" i="1" dirty="0" err="1" smtClean="0"/>
              <a:t>Bikarbonat</a:t>
            </a:r>
            <a:r>
              <a:rPr lang="en-US" dirty="0" smtClean="0"/>
              <a:t> </a:t>
            </a:r>
            <a:r>
              <a:rPr lang="en-US" dirty="0" err="1" smtClean="0"/>
              <a:t>salgısı</a:t>
            </a:r>
            <a:endParaRPr lang="en-US" dirty="0"/>
          </a:p>
        </p:txBody>
      </p:sp>
      <p:pic>
        <p:nvPicPr>
          <p:cNvPr id="7170" name="Picture 2" descr="C:\Users\user\Documents\Kitaplar\TIBBİ FİZYOLOJİ RODNEY\5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226" y="1556792"/>
            <a:ext cx="4300990" cy="51845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69894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765256" y="669725"/>
            <a:ext cx="5687064" cy="5423571"/>
          </a:xfrm>
          <a:prstGeom prst="rect">
            <a:avLst/>
          </a:prstGeom>
        </p:spPr>
      </p:pic>
    </p:spTree>
    <p:extLst>
      <p:ext uri="{BB962C8B-B14F-4D97-AF65-F5344CB8AC3E}">
        <p14:creationId xmlns:p14="http://schemas.microsoft.com/office/powerpoint/2010/main" val="51037065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ustin">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2731</TotalTime>
  <Words>1324</Words>
  <Application>Microsoft Office PowerPoint</Application>
  <PresentationFormat>Ekran Gösterisi (4:3)</PresentationFormat>
  <Paragraphs>216</Paragraphs>
  <Slides>43</Slides>
  <Notes>7</Notes>
  <HiddenSlides>0</HiddenSlides>
  <MMClips>0</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43</vt:i4>
      </vt:variant>
    </vt:vector>
  </HeadingPairs>
  <TitlesOfParts>
    <vt:vector size="52" baseType="lpstr">
      <vt:lpstr>MS PGothic</vt:lpstr>
      <vt:lpstr>Arial</vt:lpstr>
      <vt:lpstr>Calibri</vt:lpstr>
      <vt:lpstr>Century Gothic</vt:lpstr>
      <vt:lpstr>Tahoma</vt:lpstr>
      <vt:lpstr>Wingdings</vt:lpstr>
      <vt:lpstr>Wingdings 2</vt:lpstr>
      <vt:lpstr>Office Theme</vt:lpstr>
      <vt:lpstr>Austin</vt:lpstr>
      <vt:lpstr>İnce bağırsakta sindirimin kontrolü</vt:lpstr>
      <vt:lpstr>İnce bağırsak</vt:lpstr>
      <vt:lpstr>PowerPoint Sunusu</vt:lpstr>
      <vt:lpstr>PowerPoint Sunusu</vt:lpstr>
      <vt:lpstr>Pankreas ve Karaciğer salgıları </vt:lpstr>
      <vt:lpstr>PowerPoint Sunusu</vt:lpstr>
      <vt:lpstr>Pankreas salgıları</vt:lpstr>
      <vt:lpstr>Pankreatik salgıların kontrolü</vt:lpstr>
      <vt:lpstr>PowerPoint Sunusu</vt:lpstr>
      <vt:lpstr>PowerPoint Sunusu</vt:lpstr>
      <vt:lpstr>PowerPoint Sunusu</vt:lpstr>
      <vt:lpstr>PowerPoint Sunusu</vt:lpstr>
      <vt:lpstr>PowerPoint Sunusu</vt:lpstr>
      <vt:lpstr>Pankreas salgısının evreleri</vt:lpstr>
      <vt:lpstr>Karaciğerin ekzokrin işlevleri</vt:lpstr>
      <vt:lpstr>Safra asitleri</vt:lpstr>
      <vt:lpstr>PowerPoint Sunusu</vt:lpstr>
      <vt:lpstr>Safra tuzlarının enterohepatik döngüsü</vt:lpstr>
      <vt:lpstr>Karbonhidratların sindirimi</vt:lpstr>
      <vt:lpstr>PowerPoint Sunusu</vt:lpstr>
      <vt:lpstr>Laktoz intoleransı</vt:lpstr>
      <vt:lpstr>PowerPoint Sunusu</vt:lpstr>
      <vt:lpstr>Proteinlerin sindirimi</vt:lpstr>
      <vt:lpstr>Proteinlerin sindirimi</vt:lpstr>
      <vt:lpstr>PowerPoint Sunusu</vt:lpstr>
      <vt:lpstr>Lipitlerin sindirimi</vt:lpstr>
      <vt:lpstr>Yağların Sindirimi</vt:lpstr>
      <vt:lpstr>Emülsifikasyon</vt:lpstr>
      <vt:lpstr>PowerPoint Sunusu</vt:lpstr>
      <vt:lpstr>PowerPoint Sunusu</vt:lpstr>
      <vt:lpstr>PowerPoint Sunusu</vt:lpstr>
      <vt:lpstr>PowerPoint Sunusu</vt:lpstr>
      <vt:lpstr>B12 vitamini emilimi</vt:lpstr>
      <vt:lpstr>Segmentasyon</vt:lpstr>
      <vt:lpstr>Su emilimi</vt:lpstr>
      <vt:lpstr>Kalın bagırsak ve FONKSİYONU</vt:lpstr>
      <vt:lpstr>KOLON</vt:lpstr>
      <vt:lpstr>PowerPoint Sunusu</vt:lpstr>
      <vt:lpstr>Kalın bağırsak (kolon)</vt:lpstr>
      <vt:lpstr>PowerPoint Sunusu</vt:lpstr>
      <vt:lpstr>PowerPoint Sunusu</vt:lpstr>
      <vt:lpstr>Kolonda emilim</vt:lpstr>
      <vt:lpstr>PowerPoint Sunusu</vt:lpstr>
    </vt:vector>
  </TitlesOfParts>
  <Company>aaa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 aa</dc:creator>
  <cp:lastModifiedBy>Emel</cp:lastModifiedBy>
  <cp:revision>45</cp:revision>
  <dcterms:created xsi:type="dcterms:W3CDTF">2020-02-16T11:09:00Z</dcterms:created>
  <dcterms:modified xsi:type="dcterms:W3CDTF">2020-04-07T10:21:46Z</dcterms:modified>
</cp:coreProperties>
</file>