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9" r:id="rId8"/>
    <p:sldId id="270" r:id="rId9"/>
    <p:sldId id="268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Orta Stil 2 - Vurgu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Orta Stil 2 - Vurgu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8D230F3-CF80-4859-8CE7-A43EE81993B5}" styleName="Açık Stil 1 - Vurgu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1/26/2018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1/26/2018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1/26/2018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1/26/2018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1/26/2018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1/26/2018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1/26/2018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1/26/2018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1/26/2018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1/26/2018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1/26/2018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1/26/2018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448464"/>
          </a:xfrm>
        </p:spPr>
        <p:txBody>
          <a:bodyPr/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MBT-303 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Özel </a:t>
            </a:r>
            <a:r>
              <a:rPr lang="tr-TR"/>
              <a:t>Öğretim </a:t>
            </a:r>
            <a:r>
              <a:rPr lang="tr-TR" smtClean="0"/>
              <a:t>Yöntemleri-I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62100" y="4744122"/>
            <a:ext cx="9070848" cy="634702"/>
          </a:xfrm>
        </p:spPr>
        <p:txBody>
          <a:bodyPr>
            <a:normAutofit/>
          </a:bodyPr>
          <a:lstStyle/>
          <a:p>
            <a:r>
              <a:rPr lang="tr-TR" sz="2000" b="1" dirty="0" smtClean="0"/>
              <a:t>Hafta 4:</a:t>
            </a:r>
            <a:r>
              <a:rPr lang="tr-TR" sz="2000" dirty="0" smtClean="0"/>
              <a:t> Bilişim Teknolojileri Eğitiminin </a:t>
            </a:r>
            <a:r>
              <a:rPr lang="tr-TR" sz="2000" smtClean="0"/>
              <a:t>Yasal Temelleri-1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619161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62580" y="537882"/>
            <a:ext cx="6820347" cy="1032734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Bilişim Teknolojileri Eğitimi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2580" y="2103120"/>
            <a:ext cx="6336254" cy="393192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tr-TR" sz="2000" dirty="0" smtClean="0"/>
              <a:t>Ülkemizde ilköğretim ve ortaöğretim kademesinde Bilişim Teknolojileri (BT) eğitimi halihazırda  zorunlu ve seçmeli statüdeki derslerle yürütülmektedir.</a:t>
            </a:r>
          </a:p>
          <a:p>
            <a:pPr marL="0" indent="0">
              <a:buNone/>
            </a:pPr>
            <a:endParaRPr lang="tr-TR" sz="2000" dirty="0" smtClean="0"/>
          </a:p>
          <a:p>
            <a:pPr>
              <a:lnSpc>
                <a:spcPct val="150000"/>
              </a:lnSpc>
            </a:pPr>
            <a:r>
              <a:rPr lang="tr-TR" sz="2000" dirty="0" smtClean="0"/>
              <a:t>İlköğretimde (1-8. sınıflar için) «Bilişim Teknolojileri ve Yazılım» dersi adı altında,</a:t>
            </a:r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2927" y="376517"/>
            <a:ext cx="4479328" cy="6076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126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87275" y="408792"/>
            <a:ext cx="6723529" cy="957429"/>
          </a:xfrm>
        </p:spPr>
        <p:txBody>
          <a:bodyPr>
            <a:normAutofit fontScale="90000"/>
          </a:bodyPr>
          <a:lstStyle/>
          <a:p>
            <a:r>
              <a:rPr lang="tr-TR" dirty="0"/>
              <a:t>Bilişim Teknolojileri Eğitimi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48640" y="2441986"/>
            <a:ext cx="6562164" cy="359305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000" dirty="0"/>
              <a:t>Ortaöğretimde ise (9-12. </a:t>
            </a:r>
            <a:r>
              <a:rPr lang="tr-TR" sz="2000" dirty="0" smtClean="0"/>
              <a:t>sınıflar için) </a:t>
            </a:r>
            <a:r>
              <a:rPr lang="tr-TR" sz="2000" dirty="0"/>
              <a:t>«Bilgisayar Bilimi</a:t>
            </a:r>
            <a:r>
              <a:rPr lang="tr-TR" sz="2000" dirty="0" smtClean="0"/>
              <a:t>» dersi adı altında programda yer almaktadır.  </a:t>
            </a:r>
            <a:endParaRPr lang="tr-TR" sz="2000" dirty="0"/>
          </a:p>
          <a:p>
            <a:endParaRPr lang="tr-TR" sz="2000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0504" y="408792"/>
            <a:ext cx="4589703" cy="6164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4973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44070" y="365760"/>
            <a:ext cx="10486913" cy="957432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Ders Saatleri ve Zorunlu/Seçimlik Statü</a:t>
            </a:r>
            <a:endParaRPr lang="tr-TR" dirty="0"/>
          </a:p>
        </p:txBody>
      </p:sp>
      <p:pic>
        <p:nvPicPr>
          <p:cNvPr id="6" name="İçerik Yer Tutucusu 5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981253" y="1742740"/>
            <a:ext cx="5830644" cy="4281542"/>
          </a:xfrm>
          <a:prstGeom prst="rect">
            <a:avLst/>
          </a:prstGeom>
        </p:spPr>
      </p:pic>
      <p:sp>
        <p:nvSpPr>
          <p:cNvPr id="7" name="İçerik Yer Tutucusu 6"/>
          <p:cNvSpPr>
            <a:spLocks noGrp="1"/>
          </p:cNvSpPr>
          <p:nvPr>
            <p:ph sz="half" idx="2"/>
          </p:nvPr>
        </p:nvSpPr>
        <p:spPr>
          <a:xfrm>
            <a:off x="387275" y="1871830"/>
            <a:ext cx="5486400" cy="4152451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tr-TR" sz="2000" dirty="0" smtClean="0"/>
              <a:t>İlköğretimdeki </a:t>
            </a:r>
            <a:r>
              <a:rPr lang="tr-TR" sz="2000" dirty="0"/>
              <a:t>(1-8. sınıflar) «Bilişim Teknolojileri ve Yazılım» </a:t>
            </a:r>
            <a:r>
              <a:rPr lang="tr-TR" sz="2000" dirty="0" smtClean="0"/>
              <a:t>dersi 5 ve 6. sınıfta 2’şer saat zorunlu derstir.</a:t>
            </a:r>
            <a:endParaRPr lang="tr-TR" sz="20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2099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13186" y="473336"/>
            <a:ext cx="11091134" cy="1032735"/>
          </a:xfrm>
        </p:spPr>
        <p:txBody>
          <a:bodyPr>
            <a:normAutofit fontScale="90000"/>
          </a:bodyPr>
          <a:lstStyle/>
          <a:p>
            <a:r>
              <a:rPr lang="tr-TR" dirty="0"/>
              <a:t>Ders Saatleri ve Zorunlu/Seçimlik Statü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13186" y="1968649"/>
            <a:ext cx="5208494" cy="388351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000" dirty="0"/>
              <a:t>İlköğretimdeki (1-8. sınıflar) «Bilişim Teknolojileri ve Yazılım» dersi </a:t>
            </a:r>
            <a:r>
              <a:rPr lang="tr-TR" sz="2000" dirty="0" smtClean="0"/>
              <a:t>7 </a:t>
            </a:r>
            <a:r>
              <a:rPr lang="tr-TR" sz="2000" dirty="0"/>
              <a:t>ve </a:t>
            </a:r>
            <a:r>
              <a:rPr lang="tr-TR" sz="2000" dirty="0" smtClean="0"/>
              <a:t>8. </a:t>
            </a:r>
            <a:r>
              <a:rPr lang="tr-TR" sz="2000" dirty="0"/>
              <a:t>sınıfta 2’şer saat </a:t>
            </a:r>
            <a:r>
              <a:rPr lang="tr-TR" sz="2000" dirty="0" smtClean="0"/>
              <a:t>seçmeli derstir</a:t>
            </a:r>
            <a:r>
              <a:rPr lang="tr-TR" sz="2000" dirty="0"/>
              <a:t>.</a:t>
            </a:r>
          </a:p>
          <a:p>
            <a:endParaRPr lang="tr-TR" sz="2000" dirty="0"/>
          </a:p>
        </p:txBody>
      </p:sp>
      <p:pic>
        <p:nvPicPr>
          <p:cNvPr id="5" name="İçerik Yer Tutucusu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158752" y="1968649"/>
            <a:ext cx="5545567" cy="3765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003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45459" y="642594"/>
            <a:ext cx="10479741" cy="992568"/>
          </a:xfrm>
        </p:spPr>
        <p:txBody>
          <a:bodyPr>
            <a:normAutofit fontScale="90000"/>
          </a:bodyPr>
          <a:lstStyle/>
          <a:p>
            <a:r>
              <a:rPr lang="tr-TR" dirty="0"/>
              <a:t>Ders Saatleri ve Zorunlu/Seçimlik </a:t>
            </a:r>
            <a:r>
              <a:rPr lang="tr-TR" dirty="0" smtClean="0"/>
              <a:t>Statü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45459" y="2011680"/>
            <a:ext cx="5282005" cy="384048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000" dirty="0"/>
              <a:t>Ortaöğretimde ise (9-12. sınıflar) «Bilgisayar Bilimi» </a:t>
            </a:r>
            <a:r>
              <a:rPr lang="tr-TR" sz="2000" dirty="0" smtClean="0"/>
              <a:t>dersi 9, 10, 11 ve 12. sınıflarda haftada 2 saat seçmeli olarak yürütülen bir derstir.</a:t>
            </a:r>
            <a:endParaRPr lang="tr-TR" sz="2000" dirty="0"/>
          </a:p>
        </p:txBody>
      </p:sp>
      <p:pic>
        <p:nvPicPr>
          <p:cNvPr id="5" name="İçerik Yer Tutucusu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056555" y="3162224"/>
            <a:ext cx="5507915" cy="2689936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56555" y="1923974"/>
            <a:ext cx="5507915" cy="1238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406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610322"/>
            <a:ext cx="10058400" cy="809688"/>
          </a:xfrm>
        </p:spPr>
        <p:txBody>
          <a:bodyPr>
            <a:normAutofit/>
          </a:bodyPr>
          <a:lstStyle/>
          <a:p>
            <a:pPr lvl="0" algn="ctr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tr-TR" altLang="tr-TR" sz="3600" b="1" dirty="0">
                <a:latin typeface="Arial" panose="020B0604020202020204" pitchFamily="34" charset="0"/>
                <a:ea typeface="Times New Roman" panose="02020603050405020304" pitchFamily="18" charset="0"/>
              </a:rPr>
              <a:t>Mesleki ve Teknik Ortaöğretim</a:t>
            </a:r>
            <a:endParaRPr lang="tr-TR" sz="3600" dirty="0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546260962"/>
              </p:ext>
            </p:extLst>
          </p:nvPr>
        </p:nvGraphicFramePr>
        <p:xfrm>
          <a:off x="5045337" y="2832375"/>
          <a:ext cx="6239435" cy="235499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{68D230F3-CF80-4859-8CE7-A43EE81993B5}</a:tableStyleId>
              </a:tblPr>
              <a:tblGrid>
                <a:gridCol w="2710419"/>
                <a:gridCol w="2898520"/>
                <a:gridCol w="630496"/>
              </a:tblGrid>
              <a:tr h="2308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Alan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Dallar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</a:rPr>
                        <a:t> </a:t>
                      </a:r>
                      <a:endParaRPr lang="tr-TR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05624">
                <a:tc rowSpan="4">
                  <a:txBody>
                    <a:bodyPr/>
                    <a:lstStyle/>
                    <a:p>
                      <a:pPr marL="283210"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tr-TR" sz="16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tr-TR" sz="16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tr-TR" sz="1600" dirty="0" smtClean="0">
                          <a:effectLst/>
                        </a:rPr>
                        <a:t>Bilişim </a:t>
                      </a:r>
                      <a:r>
                        <a:rPr lang="tr-TR" sz="1600" dirty="0">
                          <a:effectLst/>
                        </a:rPr>
                        <a:t>Teknolojileri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283210"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283210"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 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283210"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Ağ İşletmenliği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507031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283210"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Web Programcılığı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488658">
                <a:tc vMerge="1">
                  <a:txBody>
                    <a:bodyPr/>
                    <a:lstStyle/>
                    <a:p>
                      <a:pPr marL="283210">
                        <a:spcAft>
                          <a:spcPts val="0"/>
                        </a:spcAft>
                      </a:pP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283210"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Veri Tabanı Programcılığı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709843">
                <a:tc vMerge="1">
                  <a:txBody>
                    <a:bodyPr/>
                    <a:lstStyle/>
                    <a:p>
                      <a:pPr marL="283210">
                        <a:spcAft>
                          <a:spcPts val="0"/>
                        </a:spcAft>
                      </a:pP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283210">
                        <a:spcAft>
                          <a:spcPts val="0"/>
                        </a:spcAft>
                      </a:pPr>
                      <a:r>
                        <a:rPr lang="tr-TR" sz="1600" dirty="0">
                          <a:effectLst/>
                        </a:rPr>
                        <a:t>Bilgisayar Teknik Servisi</a:t>
                      </a:r>
                      <a:endParaRPr lang="tr-TR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34701" y="2194560"/>
            <a:ext cx="4410635" cy="3270326"/>
          </a:xfrm>
        </p:spPr>
        <p:txBody>
          <a:bodyPr/>
          <a:lstStyle/>
          <a:p>
            <a:pPr lvl="0">
              <a:lnSpc>
                <a:spcPct val="150000"/>
              </a:lnSpc>
            </a:pPr>
            <a:r>
              <a:rPr lang="tr-TR" altLang="tr-TR" dirty="0">
                <a:latin typeface="Arial" panose="020B0604020202020204" pitchFamily="34" charset="0"/>
                <a:ea typeface="Times New Roman" panose="02020603050405020304" pitchFamily="18" charset="0"/>
              </a:rPr>
              <a:t>Mesleki ve Teknik Ortaöğretim Kurumlarındaki </a:t>
            </a:r>
            <a:r>
              <a:rPr lang="tr-TR" altLang="tr-TR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Bilişim </a:t>
            </a:r>
            <a:r>
              <a:rPr lang="tr-TR" altLang="tr-TR" dirty="0">
                <a:latin typeface="Arial" panose="020B0604020202020204" pitchFamily="34" charset="0"/>
                <a:ea typeface="Times New Roman" panose="02020603050405020304" pitchFamily="18" charset="0"/>
              </a:rPr>
              <a:t>Teknolojileri Alanındaki </a:t>
            </a:r>
            <a:r>
              <a:rPr lang="tr-TR" altLang="tr-TR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Dallar 4 farklı program altında yürütülmektedir.</a:t>
            </a:r>
            <a:r>
              <a:rPr lang="tr-TR" altLang="tr-TR" dirty="0">
                <a:latin typeface="Arial" panose="020B0604020202020204" pitchFamily="34" charset="0"/>
              </a:rPr>
              <a:t/>
            </a:r>
            <a:br>
              <a:rPr lang="tr-TR" altLang="tr-TR" dirty="0">
                <a:latin typeface="Arial" panose="020B0604020202020204" pitchFamily="34" charset="0"/>
              </a:rPr>
            </a:b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500263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İnceleyelim !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365758" y="2103119"/>
            <a:ext cx="4819428" cy="413631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000" dirty="0" smtClean="0"/>
              <a:t>İlköğretim ve ortaöğretimdeki Bilişim Teknolojileri alanındaki öğretim programlarını, amaç, içerik (kapsam ve konular), öğrenme etkinlikleri ve değerlendirme açısından inceleyiniz.</a:t>
            </a:r>
            <a:endParaRPr lang="tr-TR" sz="2000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0946" y="2014194"/>
            <a:ext cx="6088828" cy="4225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36923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057114"/>
          </a:xfrm>
        </p:spPr>
        <p:txBody>
          <a:bodyPr/>
          <a:lstStyle/>
          <a:p>
            <a:r>
              <a:rPr lang="tr-TR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871831"/>
            <a:ext cx="10058400" cy="4163209"/>
          </a:xfrm>
        </p:spPr>
        <p:txBody>
          <a:bodyPr/>
          <a:lstStyle/>
          <a:p>
            <a:r>
              <a:rPr lang="tr-TR" dirty="0" smtClean="0"/>
              <a:t>Bilişim </a:t>
            </a:r>
            <a:r>
              <a:rPr lang="tr-TR" dirty="0"/>
              <a:t>Teknolojileri ve </a:t>
            </a:r>
            <a:r>
              <a:rPr lang="tr-TR" dirty="0" smtClean="0"/>
              <a:t>Yazılım </a:t>
            </a:r>
            <a:r>
              <a:rPr lang="tr-TR" dirty="0"/>
              <a:t>Dersi Öğretim Programı </a:t>
            </a:r>
            <a:r>
              <a:rPr lang="tr-TR" dirty="0" smtClean="0"/>
              <a:t>(2017). MEB.</a:t>
            </a:r>
          </a:p>
          <a:p>
            <a:r>
              <a:rPr lang="tr-TR" dirty="0" smtClean="0"/>
              <a:t>Bilgisayar Bilimi Dersi Öğretim Programı (2016). MEB.</a:t>
            </a:r>
            <a:endParaRPr lang="tr-TR" i="1" u="sng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590020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bu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TM03457510[[fn=Sabun]]</Template>
  <TotalTime>91</TotalTime>
  <Words>240</Words>
  <Application>Microsoft Office PowerPoint</Application>
  <PresentationFormat>Geniş ekran</PresentationFormat>
  <Paragraphs>35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Century Gothic</vt:lpstr>
      <vt:lpstr>Garamond</vt:lpstr>
      <vt:lpstr>Times New Roman</vt:lpstr>
      <vt:lpstr>Sabun</vt:lpstr>
      <vt:lpstr> MBT-303  Özel Öğretim Yöntemleri-I </vt:lpstr>
      <vt:lpstr>Bilişim Teknolojileri Eğitimi</vt:lpstr>
      <vt:lpstr>Bilişim Teknolojileri Eğitimi</vt:lpstr>
      <vt:lpstr>Ders Saatleri ve Zorunlu/Seçimlik Statü</vt:lpstr>
      <vt:lpstr>Ders Saatleri ve Zorunlu/Seçimlik Statü</vt:lpstr>
      <vt:lpstr>Ders Saatleri ve Zorunlu/Seçimlik Statü</vt:lpstr>
      <vt:lpstr>Mesleki ve Teknik Ortaöğretim</vt:lpstr>
      <vt:lpstr>İnceleyelim !</vt:lpstr>
      <vt:lpstr>Kaynakça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MBT-303  Özel Öğretim Yöntemleri I </dc:title>
  <dc:creator>Deniz</dc:creator>
  <cp:lastModifiedBy>Deniz</cp:lastModifiedBy>
  <cp:revision>46</cp:revision>
  <dcterms:created xsi:type="dcterms:W3CDTF">2017-11-27T09:29:50Z</dcterms:created>
  <dcterms:modified xsi:type="dcterms:W3CDTF">2018-01-26T07:51:44Z</dcterms:modified>
</cp:coreProperties>
</file>