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6"/>
  </p:notesMasterIdLst>
  <p:sldIdLst>
    <p:sldId id="313" r:id="rId2"/>
    <p:sldId id="317" r:id="rId3"/>
    <p:sldId id="343" r:id="rId4"/>
    <p:sldId id="350" r:id="rId5"/>
    <p:sldId id="258" r:id="rId6"/>
    <p:sldId id="259" r:id="rId7"/>
    <p:sldId id="260" r:id="rId8"/>
    <p:sldId id="261" r:id="rId9"/>
    <p:sldId id="291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0" r:id="rId20"/>
    <p:sldId id="421" r:id="rId21"/>
    <p:sldId id="275" r:id="rId22"/>
    <p:sldId id="289" r:id="rId23"/>
    <p:sldId id="290" r:id="rId24"/>
    <p:sldId id="276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9A7A"/>
    <a:srgbClr val="A49E92"/>
    <a:srgbClr val="66FFFF"/>
    <a:srgbClr val="FF9933"/>
    <a:srgbClr val="FFFF00"/>
    <a:srgbClr val="000064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4EAA5-47B4-43A8-A253-517EBFCA65D6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EAE1D-0A54-4DDE-A51C-18F14E53EC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3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Stellarum programı ile hazırlandı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000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6947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10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334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316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502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97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656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065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108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79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973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679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Stellarum programı ile hazırlandı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AE1D-0A54-4DDE-A51C-18F14E53EC50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40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E0C16-166C-42C0-833B-5E1250B8D14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321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50816-DCBD-4604-9BE9-1ED88646FCA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959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28D90-CC07-449C-8CC6-FA7EB2219D8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7406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2FF73-E2E6-42C5-A7BC-B48FCC27BE2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2444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B7861-C9E0-4441-9C6B-6F6E9E2BDD2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378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78F62-B58C-4A3A-975B-E156D23A949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6343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0F1E6-ED4A-45E6-BE9C-C77CF4157FE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628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3D6F7-26E7-4E76-BCBD-E3CFCC83EE1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2613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CF15E-3BF2-4612-B900-2D6B40C23DE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65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31BBD-B279-461D-995F-7CA6A3F6B6E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0883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18FE4-988D-4B1E-BD20-3A6B73B7545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8470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3393C-1E0D-4ADB-85EC-01733F3BA63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166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3AF6A-1F49-429D-8734-B8874D2B9B7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997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9915032D-B379-4F24-A8B4-13C2110E9CC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upload.wikimedia.org/wikipedia/en/d/d6/PolarisB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8.jpeg"/><Relationship Id="rId4" Type="http://schemas.openxmlformats.org/officeDocument/2006/relationships/hyperlink" Target="http://upload.wikimedia.org/wikipedia/en/8/81/2006-02-f-large-web.jp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İşğ</a:t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,i-üü</a:t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115616" y="1676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r-TR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Çıplak Göz ile Gökyüzü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endParaRPr lang="tr-TR" sz="2000" b="1" i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8131" name="Picture 3" descr="010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557338"/>
            <a:ext cx="6696075" cy="472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85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Büyükayı takımyıldızını daha da kolay bulmak için hangi yöne bakacağımızı bilmek faydalı olacaktır.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785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Büyükayı takımyıldızı gökyüzünün daima kuzey tarafında yer alır. Büyükayı’yı mevsime ve saate bağlı olarak, kuzeydoğudan kuzeybatıya kadar olan çeyrek daire içerisinde görebilirsiniz.</a:t>
            </a:r>
          </a:p>
        </p:txBody>
      </p:sp>
      <p:pic>
        <p:nvPicPr>
          <p:cNvPr id="50179" name="Picture 8" descr="011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352550"/>
            <a:ext cx="6575425" cy="456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79388" y="6021388"/>
            <a:ext cx="878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Ağustos ayında geceyarısı kuzey gökyüzünün görünümü… Büyükayı takımyıldızını Kuzeybatı – Kuzey yönünde görebilirsiniz.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9281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Büyükayı takımyıldızını bulduğumuza göre şimdi diğer takım-yıldızları keşfetmeye başlayabiliriz. </a:t>
            </a: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Büyük Ayı takımyıldızını oluşturan cezvenin ucundaki iki yıldıza (Dubhe ve Merak) dikkat edelim…</a:t>
            </a:r>
          </a:p>
        </p:txBody>
      </p:sp>
      <p:pic>
        <p:nvPicPr>
          <p:cNvPr id="51203" name="Picture 6" descr="013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44675"/>
            <a:ext cx="6657975" cy="473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92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 iki yıldızı birleştiren hayali çizgiyi 1 birim olarak kabul edelim…</a:t>
            </a:r>
          </a:p>
        </p:txBody>
      </p:sp>
      <p:pic>
        <p:nvPicPr>
          <p:cNvPr id="52227" name="Picture 8" descr="020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25538"/>
            <a:ext cx="7862887" cy="558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92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 bu hayali çizgiyi Dubhe’nin yönünde 5 birim uzatalım…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79388" y="620713"/>
            <a:ext cx="874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birim…</a:t>
            </a:r>
          </a:p>
        </p:txBody>
      </p:sp>
      <p:pic>
        <p:nvPicPr>
          <p:cNvPr id="53252" name="Picture 9" descr="021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25538"/>
            <a:ext cx="7862887" cy="558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92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 bu hayali çizgiyi Dubhe’nin yönünde 5 birim uzatalım…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79388" y="620713"/>
            <a:ext cx="874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 birim…</a:t>
            </a:r>
          </a:p>
        </p:txBody>
      </p:sp>
      <p:pic>
        <p:nvPicPr>
          <p:cNvPr id="54276" name="Picture 6" descr="022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25538"/>
            <a:ext cx="7862887" cy="558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92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 bu hayali çizgiyi Dubhe’nin yönünde 5 birim uzatalım…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79388" y="620713"/>
            <a:ext cx="874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 birim…</a:t>
            </a:r>
          </a:p>
        </p:txBody>
      </p:sp>
      <p:pic>
        <p:nvPicPr>
          <p:cNvPr id="55300" name="Picture 6" descr="023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25538"/>
            <a:ext cx="7862887" cy="558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92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 bu hayali çizgiyi Dubhe’nin yönünde 5 birim uzatalım…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9388" y="620713"/>
            <a:ext cx="874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 birim…</a:t>
            </a:r>
          </a:p>
        </p:txBody>
      </p:sp>
      <p:pic>
        <p:nvPicPr>
          <p:cNvPr id="56324" name="Picture 6" descr="024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25538"/>
            <a:ext cx="7862887" cy="558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92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 bu hayali çizgiyi Dubhe’nin yönünde 5 birim uzatalım…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9388" y="620713"/>
            <a:ext cx="874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 birim…</a:t>
            </a:r>
          </a:p>
        </p:txBody>
      </p:sp>
      <p:pic>
        <p:nvPicPr>
          <p:cNvPr id="57348" name="Picture 6" descr="025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25538"/>
            <a:ext cx="7862887" cy="558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92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Ulaştığımız yıldız Kutup Yıldızı’dır…</a:t>
            </a:r>
          </a:p>
        </p:txBody>
      </p:sp>
      <p:pic>
        <p:nvPicPr>
          <p:cNvPr id="58371" name="Picture 6" descr="026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125538"/>
            <a:ext cx="7862887" cy="558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7646987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Image:Polaris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862138"/>
            <a:ext cx="5688012" cy="426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5" descr="Image:2006-02-f-large-web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989138"/>
            <a:ext cx="3248025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6" descr="throbber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0" y="333375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7"/>
          <p:cNvSpPr>
            <a:spLocks noChangeArrowheads="1"/>
          </p:cNvSpPr>
          <p:nvPr/>
        </p:nvSpPr>
        <p:spPr bwMode="auto">
          <a:xfrm>
            <a:off x="1019175" y="495300"/>
            <a:ext cx="4848225" cy="7016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4000">
                <a:solidFill>
                  <a:srgbClr val="FFFF00"/>
                </a:solidFill>
                <a:latin typeface="Monotype Corsiva" panose="03010101010201010101" pitchFamily="66" charset="0"/>
              </a:rPr>
              <a:t>Polaris:</a:t>
            </a:r>
            <a:r>
              <a:rPr lang="tr-TR" altLang="tr-TR">
                <a:solidFill>
                  <a:srgbClr val="FFFF00"/>
                </a:solidFill>
              </a:rPr>
              <a:t> </a:t>
            </a:r>
            <a:r>
              <a:rPr lang="tr-TR" altLang="tr-TR" sz="3600">
                <a:solidFill>
                  <a:srgbClr val="FFFF00"/>
                </a:solidFill>
                <a:latin typeface="Monotype Corsiva" panose="03010101010201010101" pitchFamily="66" charset="0"/>
              </a:rPr>
              <a:t>Cepheidler: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7950" y="1268413"/>
            <a:ext cx="8820150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Kutup Yıldızı çok özel bir yıldızdır. Yılın 365 günü ve 24 saat boyunca gökyüzünde aynı noktada durur ve asla hareket etmez. </a:t>
            </a: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Kutup Yıldızının sabit olarak durduğu bu nokta bize kuzey yönünü göstermektedir.</a:t>
            </a: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 özelliğinden dolayı Kutup Yıldızı yüzlerce yıl boyunca denizciler tarafından yön bulmak için kullanılmıştır.</a:t>
            </a: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Pusulanın bulunmasıyla Kutup Yıldızı’nın pabucu dama atılmış gibi gözükse hiçbir pusula kuzey yönünü Kutup Yıldızı kadar doğru gösteremez.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07950" y="260350"/>
            <a:ext cx="8928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Kutup Yıldızı’nın verdiği bilgiler bununla sınırlı değildir. Bir gözlem yeri için Kutup Yıldızı’nın ufuktan yüksekliğini ölçerseniz, o gözlem yerinin enlemini elde edersiniz. Örneğin Ankara’da bu yükseklik 40</a:t>
            </a:r>
            <a:r>
              <a:rPr lang="en-US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º</a:t>
            </a: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dir.</a:t>
            </a:r>
            <a:endParaRPr lang="en-US" sz="2000" b="1" i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2467" name="Picture 6" descr="038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773238"/>
            <a:ext cx="6654800" cy="472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7950" y="1773238"/>
            <a:ext cx="882015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Kutup Yıldızı’nın ufuktan yüksekliğini ölçmek için basitçe ellerinizi kullanabilirsiniz. Kolunuzu gergin tutarak ileriye uzatın ve elinizi yumruk yapın. İşte yumruğunuz gökyüzünde 10</a:t>
            </a:r>
            <a:r>
              <a:rPr lang="en-US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º</a:t>
            </a: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lik bir açısal uzaklığı göstermektedir.</a:t>
            </a: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Daha küçük açısal uzaklıkları ölçmek içinse başparmağınızı kullanabilirsiniz. Kolunuzu tam gergin tutarak ileriye uzattığınızda başparmağınız gökyüzünde 1</a:t>
            </a:r>
            <a:r>
              <a:rPr lang="en-US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º</a:t>
            </a: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lik bir açısal uzaklığa denk gelmektedir.</a:t>
            </a:r>
            <a:endParaRPr lang="en-US" sz="2400" b="1" i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928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Tüm gece boyunca Kutup Yıldızı’nı gözlerseniz, o hiç hareket etmezken, diğer tüm yıldızların onun etrafında döndüğünü görürsünüz.</a:t>
            </a:r>
          </a:p>
        </p:txBody>
      </p:sp>
      <p:pic>
        <p:nvPicPr>
          <p:cNvPr id="65539" name="Picture 3" descr="027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773238"/>
            <a:ext cx="6654800" cy="472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0" y="1268413"/>
            <a:ext cx="892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Saat 22.00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90725" y="444500"/>
            <a:ext cx="6203950" cy="5410200"/>
            <a:chOff x="940" y="144"/>
            <a:chExt cx="3908" cy="3408"/>
          </a:xfrm>
        </p:grpSpPr>
        <p:sp>
          <p:nvSpPr>
            <p:cNvPr id="135171" name="Oval 3"/>
            <p:cNvSpPr>
              <a:spLocks noChangeArrowheads="1"/>
            </p:cNvSpPr>
            <p:nvPr/>
          </p:nvSpPr>
          <p:spPr bwMode="auto">
            <a:xfrm>
              <a:off x="940" y="288"/>
              <a:ext cx="3264" cy="3264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12157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11294" name="Text Box 4"/>
            <p:cNvSpPr txBox="1">
              <a:spLocks noChangeArrowheads="1"/>
            </p:cNvSpPr>
            <p:nvPr/>
          </p:nvSpPr>
          <p:spPr bwMode="auto">
            <a:xfrm>
              <a:off x="3552" y="144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</a:rPr>
                <a:t>Gök Küresi </a:t>
              </a:r>
              <a:endParaRPr lang="en-US" altLang="tr-TR" sz="2400">
                <a:solidFill>
                  <a:schemeClr val="bg1"/>
                </a:solidFill>
              </a:endParaRPr>
            </a:p>
          </p:txBody>
        </p:sp>
        <p:sp>
          <p:nvSpPr>
            <p:cNvPr id="11295" name="Line 5"/>
            <p:cNvSpPr>
              <a:spLocks noChangeShapeType="1"/>
            </p:cNvSpPr>
            <p:nvPr/>
          </p:nvSpPr>
          <p:spPr bwMode="auto">
            <a:xfrm flipH="1">
              <a:off x="3984" y="768"/>
              <a:ext cx="432" cy="288"/>
            </a:xfrm>
            <a:prstGeom prst="line">
              <a:avLst/>
            </a:prstGeom>
            <a:noFill/>
            <a:ln w="12700" cap="sq">
              <a:solidFill>
                <a:schemeClr val="tx2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044700" y="2806700"/>
            <a:ext cx="5943600" cy="2041525"/>
            <a:chOff x="960" y="1632"/>
            <a:chExt cx="3744" cy="1286"/>
          </a:xfrm>
        </p:grpSpPr>
        <p:sp>
          <p:nvSpPr>
            <p:cNvPr id="135175" name="Oval 7"/>
            <p:cNvSpPr>
              <a:spLocks noChangeArrowheads="1"/>
            </p:cNvSpPr>
            <p:nvPr/>
          </p:nvSpPr>
          <p:spPr bwMode="auto">
            <a:xfrm>
              <a:off x="960" y="1632"/>
              <a:ext cx="3216" cy="576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3019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11291" name="Text Box 8"/>
            <p:cNvSpPr txBox="1">
              <a:spLocks noChangeArrowheads="1"/>
            </p:cNvSpPr>
            <p:nvPr/>
          </p:nvSpPr>
          <p:spPr bwMode="auto">
            <a:xfrm>
              <a:off x="3456" y="2400"/>
              <a:ext cx="124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</a:rPr>
                <a:t>Gök</a:t>
              </a:r>
              <a:r>
                <a:rPr lang="en-US" altLang="tr-TR" sz="2400">
                  <a:solidFill>
                    <a:schemeClr val="bg1"/>
                  </a:solidFill>
                </a:rPr>
                <a:t> E</a:t>
              </a:r>
              <a:r>
                <a:rPr lang="tr-TR" altLang="tr-TR" sz="2400">
                  <a:solidFill>
                    <a:schemeClr val="bg1"/>
                  </a:solidFill>
                </a:rPr>
                <a:t>kv</a:t>
              </a:r>
              <a:r>
                <a:rPr lang="en-US" altLang="tr-TR" sz="2400">
                  <a:solidFill>
                    <a:schemeClr val="bg1"/>
                  </a:solidFill>
                </a:rPr>
                <a:t>ator</a:t>
              </a:r>
              <a:r>
                <a:rPr lang="tr-TR" altLang="tr-TR" sz="2400">
                  <a:solidFill>
                    <a:schemeClr val="bg1"/>
                  </a:solidFill>
                </a:rPr>
                <a:t>u</a:t>
              </a:r>
              <a:endParaRPr lang="en-US" altLang="tr-TR" sz="2400">
                <a:solidFill>
                  <a:schemeClr val="bg1"/>
                </a:solidFill>
              </a:endParaRPr>
            </a:p>
          </p:txBody>
        </p:sp>
        <p:sp>
          <p:nvSpPr>
            <p:cNvPr id="11292" name="Line 9"/>
            <p:cNvSpPr>
              <a:spLocks noChangeShapeType="1"/>
            </p:cNvSpPr>
            <p:nvPr/>
          </p:nvSpPr>
          <p:spPr bwMode="auto">
            <a:xfrm flipH="1" flipV="1">
              <a:off x="3504" y="2160"/>
              <a:ext cx="192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135178" name="Picture 10" descr="rotglo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2897188"/>
            <a:ext cx="857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041775" y="215900"/>
            <a:ext cx="1143000" cy="6110288"/>
            <a:chOff x="2218" y="0"/>
            <a:chExt cx="720" cy="3849"/>
          </a:xfrm>
        </p:grpSpPr>
        <p:sp>
          <p:nvSpPr>
            <p:cNvPr id="11286" name="Line 12"/>
            <p:cNvSpPr>
              <a:spLocks noChangeShapeType="1"/>
            </p:cNvSpPr>
            <p:nvPr/>
          </p:nvSpPr>
          <p:spPr bwMode="auto">
            <a:xfrm>
              <a:off x="2564" y="240"/>
              <a:ext cx="0" cy="144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87" name="Line 13"/>
            <p:cNvSpPr>
              <a:spLocks noChangeShapeType="1"/>
            </p:cNvSpPr>
            <p:nvPr/>
          </p:nvSpPr>
          <p:spPr bwMode="auto">
            <a:xfrm>
              <a:off x="2572" y="2256"/>
              <a:ext cx="0" cy="144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88" name="Text Box 14"/>
            <p:cNvSpPr txBox="1">
              <a:spLocks noChangeArrowheads="1"/>
            </p:cNvSpPr>
            <p:nvPr/>
          </p:nvSpPr>
          <p:spPr bwMode="auto">
            <a:xfrm>
              <a:off x="2218" y="3561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tr-TR" altLang="tr-TR" sz="1200"/>
                <a:t>Güney Gök Kutbu</a:t>
              </a:r>
              <a:endParaRPr lang="en-US" altLang="tr-TR" sz="1200"/>
            </a:p>
          </p:txBody>
        </p:sp>
        <p:sp>
          <p:nvSpPr>
            <p:cNvPr id="11289" name="Text Box 15"/>
            <p:cNvSpPr txBox="1">
              <a:spLocks noChangeArrowheads="1"/>
            </p:cNvSpPr>
            <p:nvPr/>
          </p:nvSpPr>
          <p:spPr bwMode="auto">
            <a:xfrm>
              <a:off x="2226" y="0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tr-TR" altLang="tr-TR" sz="1200"/>
                <a:t>Kuzey Gök Kutbu</a:t>
              </a:r>
              <a:endParaRPr lang="en-US" altLang="tr-TR" sz="1200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15900" y="2044700"/>
            <a:ext cx="6934200" cy="2516188"/>
            <a:chOff x="96" y="1152"/>
            <a:chExt cx="3932" cy="1531"/>
          </a:xfrm>
        </p:grpSpPr>
        <p:grpSp>
          <p:nvGrpSpPr>
            <p:cNvPr id="11281" name="Group 17"/>
            <p:cNvGrpSpPr>
              <a:grpSpLocks/>
            </p:cNvGrpSpPr>
            <p:nvPr/>
          </p:nvGrpSpPr>
          <p:grpSpPr bwMode="auto">
            <a:xfrm>
              <a:off x="96" y="1485"/>
              <a:ext cx="3932" cy="1198"/>
              <a:chOff x="96" y="1485"/>
              <a:chExt cx="3932" cy="1198"/>
            </a:xfrm>
          </p:grpSpPr>
          <p:sp>
            <p:nvSpPr>
              <p:cNvPr id="11283" name="Oval 18"/>
              <p:cNvSpPr>
                <a:spLocks noChangeArrowheads="1"/>
              </p:cNvSpPr>
              <p:nvPr/>
            </p:nvSpPr>
            <p:spPr bwMode="auto">
              <a:xfrm rot="-1469416">
                <a:off x="1124" y="1485"/>
                <a:ext cx="2904" cy="864"/>
              </a:xfrm>
              <a:prstGeom prst="ellipse">
                <a:avLst/>
              </a:prstGeom>
              <a:noFill/>
              <a:ln w="12700" cap="sq">
                <a:solidFill>
                  <a:srgbClr val="FF00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1284" name="Text Box 19"/>
              <p:cNvSpPr txBox="1">
                <a:spLocks noChangeArrowheads="1"/>
              </p:cNvSpPr>
              <p:nvPr/>
            </p:nvSpPr>
            <p:spPr bwMode="auto">
              <a:xfrm>
                <a:off x="96" y="2256"/>
                <a:ext cx="912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tr-TR" altLang="tr-TR" sz="2000" b="1">
                    <a:solidFill>
                      <a:srgbClr val="FF33CC"/>
                    </a:solidFill>
                  </a:rPr>
                  <a:t>Ufuk Düzlemi</a:t>
                </a:r>
                <a:endParaRPr lang="en-US" altLang="tr-TR" sz="2000" b="1">
                  <a:solidFill>
                    <a:srgbClr val="FF33CC"/>
                  </a:solidFill>
                </a:endParaRPr>
              </a:p>
            </p:txBody>
          </p:sp>
          <p:sp>
            <p:nvSpPr>
              <p:cNvPr id="11285" name="Line 20"/>
              <p:cNvSpPr>
                <a:spLocks noChangeShapeType="1"/>
              </p:cNvSpPr>
              <p:nvPr/>
            </p:nvSpPr>
            <p:spPr bwMode="auto">
              <a:xfrm flipV="1">
                <a:off x="912" y="2304"/>
                <a:ext cx="384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1282" name="Oval 21"/>
            <p:cNvSpPr>
              <a:spLocks noChangeArrowheads="1"/>
            </p:cNvSpPr>
            <p:nvPr/>
          </p:nvSpPr>
          <p:spPr bwMode="auto">
            <a:xfrm>
              <a:off x="3600" y="1152"/>
              <a:ext cx="96" cy="96"/>
            </a:xfrm>
            <a:prstGeom prst="ellipse">
              <a:avLst/>
            </a:prstGeom>
            <a:solidFill>
              <a:srgbClr val="FFFF66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135190" name="Line 22"/>
          <p:cNvSpPr>
            <a:spLocks noChangeShapeType="1"/>
          </p:cNvSpPr>
          <p:nvPr/>
        </p:nvSpPr>
        <p:spPr bwMode="auto">
          <a:xfrm rot="482240">
            <a:off x="2806700" y="1435100"/>
            <a:ext cx="3581400" cy="3505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5191" name="Text Box 23"/>
          <p:cNvSpPr txBox="1">
            <a:spLocks noChangeArrowheads="1"/>
          </p:cNvSpPr>
          <p:nvPr/>
        </p:nvSpPr>
        <p:spPr bwMode="auto">
          <a:xfrm>
            <a:off x="2197100" y="5969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</a:rPr>
              <a:t>Zenit</a:t>
            </a:r>
            <a:endParaRPr lang="en-US" altLang="tr-TR" sz="2400">
              <a:latin typeface="Times New Roman" panose="02020603050405020304" pitchFamily="18" charset="0"/>
            </a:endParaRPr>
          </a:p>
        </p:txBody>
      </p:sp>
      <p:sp>
        <p:nvSpPr>
          <p:cNvPr id="135192" name="Text Box 24"/>
          <p:cNvSpPr txBox="1">
            <a:spLocks noChangeArrowheads="1"/>
          </p:cNvSpPr>
          <p:nvPr/>
        </p:nvSpPr>
        <p:spPr bwMode="auto">
          <a:xfrm>
            <a:off x="6159500" y="53975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</a:rPr>
              <a:t>Nadir</a:t>
            </a:r>
            <a:endParaRPr lang="en-US" altLang="tr-TR" sz="2400">
              <a:latin typeface="Times New Roman" panose="02020603050405020304" pitchFamily="18" charset="0"/>
            </a:endParaRPr>
          </a:p>
        </p:txBody>
      </p:sp>
      <p:sp>
        <p:nvSpPr>
          <p:cNvPr id="135193" name="Text Box 25"/>
          <p:cNvSpPr txBox="1">
            <a:spLocks noChangeArrowheads="1"/>
          </p:cNvSpPr>
          <p:nvPr/>
        </p:nvSpPr>
        <p:spPr bwMode="auto">
          <a:xfrm>
            <a:off x="3797300" y="25019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Times New Roman" panose="02020603050405020304" pitchFamily="18" charset="0"/>
              </a:rPr>
              <a:t>Batı</a:t>
            </a:r>
            <a:endParaRPr lang="en-US" altLang="tr-TR">
              <a:latin typeface="Times New Roman" panose="02020603050405020304" pitchFamily="18" charset="0"/>
            </a:endParaRPr>
          </a:p>
        </p:txBody>
      </p:sp>
      <p:sp>
        <p:nvSpPr>
          <p:cNvPr id="135194" name="Text Box 26"/>
          <p:cNvSpPr txBox="1">
            <a:spLocks noChangeArrowheads="1"/>
          </p:cNvSpPr>
          <p:nvPr/>
        </p:nvSpPr>
        <p:spPr bwMode="auto">
          <a:xfrm>
            <a:off x="5397500" y="36449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Times New Roman" panose="02020603050405020304" pitchFamily="18" charset="0"/>
              </a:rPr>
              <a:t>Doğu</a:t>
            </a:r>
            <a:endParaRPr lang="en-US" altLang="tr-TR">
              <a:latin typeface="Times New Roman" panose="02020603050405020304" pitchFamily="18" charset="0"/>
            </a:endParaRPr>
          </a:p>
        </p:txBody>
      </p:sp>
      <p:sp>
        <p:nvSpPr>
          <p:cNvPr id="135195" name="Text Box 27"/>
          <p:cNvSpPr txBox="1">
            <a:spLocks noChangeArrowheads="1"/>
          </p:cNvSpPr>
          <p:nvPr/>
        </p:nvSpPr>
        <p:spPr bwMode="auto">
          <a:xfrm>
            <a:off x="1358900" y="45593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</a:rPr>
              <a:t>Güney</a:t>
            </a:r>
            <a:endParaRPr lang="en-US" altLang="tr-TR" sz="2400">
              <a:latin typeface="Times New Roman" panose="02020603050405020304" pitchFamily="18" charset="0"/>
            </a:endParaRPr>
          </a:p>
        </p:txBody>
      </p:sp>
      <p:sp>
        <p:nvSpPr>
          <p:cNvPr id="135196" name="Line 28"/>
          <p:cNvSpPr>
            <a:spLocks noChangeShapeType="1"/>
          </p:cNvSpPr>
          <p:nvPr/>
        </p:nvSpPr>
        <p:spPr bwMode="auto">
          <a:xfrm flipV="1">
            <a:off x="2273300" y="2197100"/>
            <a:ext cx="4572000" cy="2286000"/>
          </a:xfrm>
          <a:prstGeom prst="line">
            <a:avLst/>
          </a:prstGeom>
          <a:noFill/>
          <a:ln w="9525">
            <a:solidFill>
              <a:srgbClr val="FF33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5197" name="Text Box 29"/>
          <p:cNvSpPr txBox="1">
            <a:spLocks noChangeArrowheads="1"/>
          </p:cNvSpPr>
          <p:nvPr/>
        </p:nvSpPr>
        <p:spPr bwMode="auto">
          <a:xfrm>
            <a:off x="6997700" y="19685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</a:rPr>
              <a:t>Kuzey</a:t>
            </a:r>
            <a:endParaRPr lang="en-US" altLang="tr-TR" sz="2400">
              <a:latin typeface="Times New Roman" panose="02020603050405020304" pitchFamily="18" charset="0"/>
            </a:endParaRPr>
          </a:p>
        </p:txBody>
      </p:sp>
      <p:sp>
        <p:nvSpPr>
          <p:cNvPr id="135198" name="Line 30"/>
          <p:cNvSpPr>
            <a:spLocks noChangeShapeType="1"/>
          </p:cNvSpPr>
          <p:nvPr/>
        </p:nvSpPr>
        <p:spPr bwMode="auto">
          <a:xfrm flipH="1" flipV="1">
            <a:off x="3035300" y="1130300"/>
            <a:ext cx="1371600" cy="1828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5199" name="Oval 31"/>
          <p:cNvSpPr>
            <a:spLocks noChangeArrowheads="1"/>
          </p:cNvSpPr>
          <p:nvPr/>
        </p:nvSpPr>
        <p:spPr bwMode="auto">
          <a:xfrm>
            <a:off x="4330700" y="29591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13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90" grpId="0" animBg="1"/>
      <p:bldP spid="135191" grpId="0" autoUpdateAnimBg="0"/>
      <p:bldP spid="135192" grpId="0" autoUpdateAnimBg="0"/>
      <p:bldP spid="135193" grpId="0" autoUpdateAnimBg="0"/>
      <p:bldP spid="135194" grpId="0" autoUpdateAnimBg="0"/>
      <p:bldP spid="135195" grpId="0" autoUpdateAnimBg="0"/>
      <p:bldP spid="135196" grpId="0" animBg="1"/>
      <p:bldP spid="135197" grpId="0" autoUpdateAnimBg="0"/>
      <p:bldP spid="135198" grpId="0" animBg="1"/>
      <p:bldP spid="1351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2780928"/>
            <a:ext cx="4292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TAKIMYILDIZLAR</a:t>
            </a:r>
            <a:endParaRPr lang="tr-TR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6407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Eski çağ astronomları gökyüzündeki yıldızların oluşturduğu şekilleri </a:t>
            </a: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çeşitli hayvanlara</a:t>
            </a: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(örneğin kuşlara, balıklara, aslana vb) benzeterek yıldız gruplarına bu şekillere uygun isimler vermeye başlamışlardır.</a:t>
            </a:r>
          </a:p>
        </p:txBody>
      </p:sp>
      <p:pic>
        <p:nvPicPr>
          <p:cNvPr id="39939" name="Picture 8" descr="004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060575"/>
            <a:ext cx="5254625" cy="4446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580063" y="3213100"/>
            <a:ext cx="33845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Örneğin, yandaki şekilde görülen yıldızları eski çağ astronomlarının hangi hayvana benzettiklerini tahmin edelim…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6407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Eski çağ astronomları gökyüzündeki yıldızların oluşturduğu şekilleri çeşitli hayvanlara (örneğin kuşlara, balıklara, aslana vb) benzeterek yıldız gruplarına bu şekillere uygun isimler vermeye başlamışlardır.</a:t>
            </a:r>
          </a:p>
        </p:txBody>
      </p:sp>
      <p:pic>
        <p:nvPicPr>
          <p:cNvPr id="40963" name="Picture 8" descr="008"/>
          <p:cNvPicPr>
            <a:picLocks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060575"/>
            <a:ext cx="5254625" cy="4449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580063" y="3213100"/>
            <a:ext cx="3384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Yıldızları, aralarına koya-cağımız çizgilerle birleş-tirerek biraz daha ipucu verelim…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6407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Eski çağ astronomları gökyüzündeki yıldızların oluşturduğu şekilleri çeşitli hayvanlara (örneğin kuşlara, balıklara, aslana vb) benzeterek yıldız gruplarına bu şekillere uygun isimler vermeye başlamışlardır.</a:t>
            </a:r>
          </a:p>
        </p:txBody>
      </p:sp>
      <p:pic>
        <p:nvPicPr>
          <p:cNvPr id="41987" name="Picture 5" descr="006"/>
          <p:cNvPicPr>
            <a:picLocks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060575"/>
            <a:ext cx="5254625" cy="444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580063" y="2781300"/>
            <a:ext cx="33845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Büyükayı takımyıldızı…</a:t>
            </a: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endParaRPr lang="tr-TR" sz="20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Çoğu kişi tarafından bir cezveye veya kepçeye benzetilen bu yıldız grubu eski çağ astronomları tarafından bir ayıya benzetilmiş…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7137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Takımyıldızlar aslında gerçek bir takım değildirler.</a:t>
            </a: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Yalnızca bakış doğrultumuza göre gökyüzünde aynı doğrultuda yeraldıkları için sanki birbirlerine yakınmış gibi gözüken yıldızlardan oluşan topluluklarıdır.</a:t>
            </a:r>
          </a:p>
        </p:txBody>
      </p:sp>
      <p:pic>
        <p:nvPicPr>
          <p:cNvPr id="43011" name="Picture 6" descr="039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16113"/>
            <a:ext cx="4981575" cy="3371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894263" y="2924175"/>
            <a:ext cx="4249737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Bir takımyıldız içerisindeki yıldızlar aslında birbirlerinden çok uzak olabilirler. </a:t>
            </a:r>
          </a:p>
          <a:p>
            <a:pPr algn="ctr">
              <a:spcBef>
                <a:spcPct val="50000"/>
              </a:spcBef>
              <a:buSzPct val="200000"/>
              <a:buFont typeface="Comic Sans MS" pitchFamily="66" charset="0"/>
              <a:buNone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Örneğin Büyükayı takımyıldızının iki üyesi </a:t>
            </a: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Merak ve Phecda arasındaki uzaklık 100 trilyon km’den fazladır</a:t>
            </a: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79388" y="620713"/>
            <a:ext cx="8713787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Takımyıldızlar</a:t>
            </a: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eski insanların mitolojik öykülerine ilham vermenin yanısıra çok önemli bir özelliğe daha sahipti.</a:t>
            </a: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Takımyıldızların </a:t>
            </a: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gökyüzünde görülme zamanları, mevsimlerin başlangıç ve bitişlerini, dolayısıyla da yağışlı ve kurak dönemlerin gelişini haber veriyordu</a:t>
            </a: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Örneğin Eski Mısırlılar</a:t>
            </a: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takvimlerini Büyük Köpek takımyıldızındaki </a:t>
            </a: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Sirius</a:t>
            </a:r>
            <a:r>
              <a:rPr lang="tr-TR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yıldızına göre ayarlamışlardı. Bunun nedeni belki de Sirius’un Mısırlılar için çok önemli olan bir özelliğiydi.</a:t>
            </a:r>
          </a:p>
          <a:p>
            <a:pPr algn="just">
              <a:spcBef>
                <a:spcPct val="50000"/>
              </a:spcBef>
              <a:buSzPct val="200000"/>
              <a:buFont typeface="Comic Sans MS" pitchFamily="66" charset="0"/>
              <a:buChar char="●"/>
              <a:defRPr/>
            </a:pPr>
            <a:r>
              <a:rPr lang="tr-TR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Gökyüzünün en parlak yıldızı olan Sirius’un sabaha karşı doğu ufkunda görülmeye başlaması ile birlikte Nil  nehrinin de taşma sezonu başlıyordu.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955</TotalTime>
  <Words>710</Words>
  <Application>Microsoft Office PowerPoint</Application>
  <PresentationFormat>On-screen Show (4:3)</PresentationFormat>
  <Paragraphs>84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Tahoma</vt:lpstr>
      <vt:lpstr>Arial</vt:lpstr>
      <vt:lpstr>Wingdings</vt:lpstr>
      <vt:lpstr>Calibri</vt:lpstr>
      <vt:lpstr>Times New Roman</vt:lpstr>
      <vt:lpstr>Lucida Sans</vt:lpstr>
      <vt:lpstr>Arial Black</vt:lpstr>
      <vt:lpstr>Comic Sans MS</vt:lpstr>
      <vt:lpstr>Monotype Corsiva</vt:lpstr>
      <vt:lpstr>Wingdings 2</vt:lpstr>
      <vt:lpstr>Symbol</vt:lpstr>
      <vt:lpstr>Textured</vt:lpstr>
      <vt:lpstr>İşğ , ,i-üü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tolga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astro214</dc:creator>
  <cp:lastModifiedBy>unicorn</cp:lastModifiedBy>
  <cp:revision>103</cp:revision>
  <dcterms:created xsi:type="dcterms:W3CDTF">2007-07-07T11:09:53Z</dcterms:created>
  <dcterms:modified xsi:type="dcterms:W3CDTF">2018-04-01T09:41:00Z</dcterms:modified>
</cp:coreProperties>
</file>