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notesMasterIdLst>
    <p:notesMasterId r:id="rId26"/>
  </p:notesMasterIdLst>
  <p:sldIdLst>
    <p:sldId id="313" r:id="rId2"/>
    <p:sldId id="317" r:id="rId3"/>
    <p:sldId id="343" r:id="rId4"/>
    <p:sldId id="350" r:id="rId5"/>
    <p:sldId id="258" r:id="rId6"/>
    <p:sldId id="259" r:id="rId7"/>
    <p:sldId id="260" r:id="rId8"/>
    <p:sldId id="261" r:id="rId9"/>
    <p:sldId id="291" r:id="rId10"/>
    <p:sldId id="265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80" r:id="rId20"/>
    <p:sldId id="421" r:id="rId21"/>
    <p:sldId id="275" r:id="rId22"/>
    <p:sldId id="289" r:id="rId23"/>
    <p:sldId id="290" r:id="rId24"/>
    <p:sldId id="276" r:id="rId25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9A7A"/>
    <a:srgbClr val="A49E92"/>
    <a:srgbClr val="66FFFF"/>
    <a:srgbClr val="FF9933"/>
    <a:srgbClr val="FFFF00"/>
    <a:srgbClr val="000064"/>
    <a:srgbClr val="CC66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74" y="5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4EAA5-47B4-43A8-A253-517EBFCA65D6}" type="datetimeFigureOut">
              <a:rPr lang="tr-TR" smtClean="0"/>
              <a:t>1.4.2018</a:t>
            </a:fld>
            <a:endParaRPr lang="tr-T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EAE1D-0A54-4DDE-A51C-18F14E53EC5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1534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Stellarum programı ile hazırlandı</a:t>
            </a:r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3000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69471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1075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33478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231637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5020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5974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86565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50656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41083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7973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9734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56799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r-TR" dirty="0" smtClean="0"/>
              <a:t>Stellarum programı ile hazırlandı</a:t>
            </a:r>
          </a:p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CEAE1D-0A54-4DDE-A51C-18F14E53EC50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40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Click to edit Master title style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BE0C16-166C-42C0-833B-5E1250B8D140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83218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A50816-DCBD-4604-9BE9-1ED88646FCA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95903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028D90-CC07-449C-8CC6-FA7EB2219D8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674064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/>
          </p:nvPr>
        </p:nvSpPr>
        <p:spPr>
          <a:xfrm>
            <a:off x="457200" y="381000"/>
            <a:ext cx="8229600" cy="57150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A12FF73-E2E6-42C5-A7BC-B48FCC27BE2B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24447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41148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8B7861-C9E0-4441-9C6B-6F6E9E2BDD2A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3784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478F62-B58C-4A3A-975B-E156D23A949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63439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30F1E6-ED4A-45E6-BE9C-C77CF4157FE6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86285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4B3D6F7-26E7-4E76-BCBD-E3CFCC83EE11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26134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CF15E-3BF2-4612-B900-2D6B40C23DEF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6653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D931BBD-B279-461D-995F-7CA6A3F6B6E9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08832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F918FE4-988D-4B1E-BD20-3A6B73B7545C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847005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A3393C-1E0D-4ADB-85EC-01733F3BA63E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3166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C3AF6A-1F49-429D-8734-B8874D2B9B7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59977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title style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</a:p>
        </p:txBody>
      </p:sp>
      <p:sp>
        <p:nvSpPr>
          <p:cNvPr id="942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42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</a:lstStyle>
          <a:p>
            <a:fld id="{9915032D-B379-4F24-A8B4-13C2110E9CCC}" type="slidenum">
              <a:rPr lang="tr-TR" altLang="tr-TR"/>
              <a:pPr/>
              <a:t>‹#›</a:t>
            </a:fld>
            <a:endParaRPr lang="tr-TR" altLang="tr-TR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://upload.wikimedia.org/wikipedia/en/d/d6/PolarisB.jpg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gif"/><Relationship Id="rId5" Type="http://schemas.openxmlformats.org/officeDocument/2006/relationships/image" Target="../media/image18.jpeg"/><Relationship Id="rId4" Type="http://schemas.openxmlformats.org/officeDocument/2006/relationships/hyperlink" Target="http://upload.wikimedia.org/wikipedia/en/8/81/2006-02-f-large-web.jpg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ctrTitle" sz="quarter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İşğ</a:t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</a:t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,i-üü</a:t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/>
            </a:r>
            <a:br>
              <a:rPr lang="tr-TR" sz="40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tr-TR" sz="4000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sz="quarter" idx="1"/>
          </p:nvPr>
        </p:nvSpPr>
        <p:spPr>
          <a:xfrm>
            <a:off x="1115616" y="1676400"/>
            <a:ext cx="6400800" cy="1752600"/>
          </a:xfrm>
        </p:spPr>
        <p:txBody>
          <a:bodyPr/>
          <a:lstStyle/>
          <a:p>
            <a:pPr eaLnBrk="1" hangingPunct="1">
              <a:defRPr/>
            </a:pPr>
            <a:r>
              <a:rPr lang="tr-TR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Çıplak Göz ile Gökyüzü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179388" y="188913"/>
            <a:ext cx="87852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endParaRPr lang="tr-TR" sz="2000" b="1" i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48131" name="Picture 3" descr="010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31913" y="1557338"/>
            <a:ext cx="6696075" cy="472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878522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Büyükayı takımyıldızını daha da kolay bulmak için hangi yöne bakacağımızı bilmek faydalı olacaktır.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78522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Büyükayı takımyıldızı gökyüzünün daima kuzey tarafında yer alır. Büyükayı’yı mevsime ve saate bağlı olarak, kuzeydoğudan kuzeybatıya kadar olan çeyrek daire içerisinde görebilirsiniz.</a:t>
            </a:r>
          </a:p>
        </p:txBody>
      </p:sp>
      <p:pic>
        <p:nvPicPr>
          <p:cNvPr id="50179" name="Picture 8" descr="011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16013" y="1352550"/>
            <a:ext cx="6575425" cy="45624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179388" y="6021388"/>
            <a:ext cx="87852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Ağustos ayında geceyarısı kuzey gökyüzünün görünümü… Büyükayı takımyıldızını Kuzeybatı – Kuzey yönünde görebilirsiniz.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Büyükayı takımyıldızını bulduğumuza göre şimdi diğer takım-yıldızları keşfetmeye başlayabiliriz. 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Büyük Ayı takımyıldızını oluşturan cezvenin ucundaki iki yıldıza (Dubhe ve Merak) dikkat edelim…</a:t>
            </a:r>
          </a:p>
        </p:txBody>
      </p:sp>
      <p:pic>
        <p:nvPicPr>
          <p:cNvPr id="51203" name="Picture 6" descr="013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844675"/>
            <a:ext cx="6657975" cy="473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Bu iki yıldızı birleştiren hayali çizgiyi 1 birim olarak kabul edelim…</a:t>
            </a:r>
          </a:p>
        </p:txBody>
      </p:sp>
      <p:pic>
        <p:nvPicPr>
          <p:cNvPr id="52227" name="Picture 8" descr="020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 bu hayali çizgiyi Dubhe’nin yönünde 5 birim uzatalım…</a:t>
            </a:r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179388" y="620713"/>
            <a:ext cx="874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1 birim…</a:t>
            </a:r>
          </a:p>
        </p:txBody>
      </p:sp>
      <p:pic>
        <p:nvPicPr>
          <p:cNvPr id="53252" name="Picture 9" descr="021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 bu hayali çizgiyi Dubhe’nin yönünde 5 birim uzatalım…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179388" y="620713"/>
            <a:ext cx="874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2 birim…</a:t>
            </a:r>
          </a:p>
        </p:txBody>
      </p:sp>
      <p:pic>
        <p:nvPicPr>
          <p:cNvPr id="54276" name="Picture 6" descr="022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 bu hayali çizgiyi Dubhe’nin yönünde 5 birim uzatalım…</a:t>
            </a:r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179388" y="620713"/>
            <a:ext cx="874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3 birim…</a:t>
            </a:r>
          </a:p>
        </p:txBody>
      </p:sp>
      <p:pic>
        <p:nvPicPr>
          <p:cNvPr id="55300" name="Picture 6" descr="023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 bu hayali çizgiyi Dubhe’nin yönünde 5 birim uzatalım…</a:t>
            </a:r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179388" y="620713"/>
            <a:ext cx="874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4 birim…</a:t>
            </a:r>
          </a:p>
        </p:txBody>
      </p:sp>
      <p:pic>
        <p:nvPicPr>
          <p:cNvPr id="56324" name="Picture 6" descr="024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ve bu hayali çizgiyi Dubhe’nin yönünde 5 birim uzatalım…</a:t>
            </a:r>
          </a:p>
        </p:txBody>
      </p:sp>
      <p:sp>
        <p:nvSpPr>
          <p:cNvPr id="24579" name="Text Box 3"/>
          <p:cNvSpPr txBox="1">
            <a:spLocks noChangeArrowheads="1"/>
          </p:cNvSpPr>
          <p:nvPr/>
        </p:nvSpPr>
        <p:spPr bwMode="auto">
          <a:xfrm>
            <a:off x="179388" y="620713"/>
            <a:ext cx="87487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5 birim…</a:t>
            </a:r>
          </a:p>
        </p:txBody>
      </p:sp>
      <p:pic>
        <p:nvPicPr>
          <p:cNvPr id="57348" name="Picture 6" descr="025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Ulaştığımız yıldız Kutup Yıldızı’dır…</a:t>
            </a:r>
          </a:p>
        </p:txBody>
      </p:sp>
      <p:pic>
        <p:nvPicPr>
          <p:cNvPr id="58371" name="Picture 6" descr="026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188" y="1125538"/>
            <a:ext cx="7862887" cy="558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untitle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549275"/>
            <a:ext cx="7646987" cy="575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4" descr="Image:PolarisB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13" y="1862138"/>
            <a:ext cx="5688012" cy="426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5" name="Picture 5" descr="Image:2006-02-f-large-web.jpg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963" y="1989138"/>
            <a:ext cx="3248025" cy="405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396" name="Picture 6" descr="throbber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150" y="333375"/>
            <a:ext cx="9525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7" name="Rectangle 7"/>
          <p:cNvSpPr>
            <a:spLocks noChangeArrowheads="1"/>
          </p:cNvSpPr>
          <p:nvPr/>
        </p:nvSpPr>
        <p:spPr bwMode="auto">
          <a:xfrm>
            <a:off x="1019175" y="495300"/>
            <a:ext cx="4848225" cy="701675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tr-TR" altLang="tr-TR" sz="4000">
                <a:solidFill>
                  <a:srgbClr val="FFFF00"/>
                </a:solidFill>
                <a:latin typeface="Monotype Corsiva" panose="03010101010201010101" pitchFamily="66" charset="0"/>
              </a:rPr>
              <a:t>Polaris:</a:t>
            </a:r>
            <a:r>
              <a:rPr lang="tr-TR" altLang="tr-TR">
                <a:solidFill>
                  <a:srgbClr val="FFFF00"/>
                </a:solidFill>
              </a:rPr>
              <a:t> </a:t>
            </a:r>
            <a:r>
              <a:rPr lang="tr-TR" altLang="tr-TR" sz="3600">
                <a:solidFill>
                  <a:srgbClr val="FFFF00"/>
                </a:solidFill>
                <a:latin typeface="Monotype Corsiva" panose="03010101010201010101" pitchFamily="66" charset="0"/>
              </a:rPr>
              <a:t>Cepheidler: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107950" y="1268413"/>
            <a:ext cx="8820150" cy="429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Kutup Yıldızı çok özel bir yıldızdır. Yılın 365 günü ve 24 saat boyunca gökyüzünde aynı noktada durur ve asla hareket etmez. 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Kutup Yıldızının sabit olarak durduğu bu nokta bize kuzey yönünü göstermektedir.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Bu özelliğinden dolayı Kutup Yıldızı yüzlerce yıl boyunca denizciler tarafından yön bulmak için kullanılmıştır.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Pusulanın bulunmasıyla Kutup Yıldızı’nın pabucu dama atılmış gibi gözükse hiçbir pusula kuzey yönünü Kutup Yıldızı kadar doğru gösteremez.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07950" y="260350"/>
            <a:ext cx="89281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Kutup Yıldızı’nın verdiği bilgiler bununla sınırlı değildir. Bir gözlem yeri için Kutup Yıldızı’nın ufuktan yüksekliğini ölçerseniz, o gözlem yerinin enlemini elde edersiniz. Örneğin Ankara’da bu yükseklik 40</a:t>
            </a:r>
            <a:r>
              <a:rPr lang="en-US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º</a:t>
            </a: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dir.</a:t>
            </a:r>
            <a:endParaRPr lang="en-US" sz="2000" b="1" i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62467" name="Picture 6" descr="038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773238"/>
            <a:ext cx="6654800" cy="472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07950" y="1773238"/>
            <a:ext cx="8820150" cy="3195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Kutup Yıldızı’nın ufuktan yüksekliğini ölçmek için basitçe ellerinizi kullanabilirsiniz. Kolunuzu gergin tutarak ileriye uzatın ve elinizi yumruk yapın. İşte yumruğunuz gökyüzünde 10</a:t>
            </a:r>
            <a:r>
              <a:rPr lang="en-US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º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lik bir açısal uzaklığı göstermektedir.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Daha küçük açısal uzaklıkları ölçmek içinse başparmağınızı kullanabilirsiniz. Kolunuzu tam gergin tutarak ileriye uzattığınızda başparmağınız gökyüzünde 1</a:t>
            </a:r>
            <a:r>
              <a:rPr lang="en-US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º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lik bir açısal uzaklığa denk gelmektedir.</a:t>
            </a:r>
            <a:endParaRPr lang="en-US" sz="2400" b="1" i="1">
              <a:solidFill>
                <a:srgbClr val="0000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9281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0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Tüm gece boyunca Kutup Yıldızı’nı gözlerseniz, o hiç hareket etmezken, diğer tüm yıldızların onun etrafında döndüğünü görürsünüz.</a:t>
            </a:r>
          </a:p>
        </p:txBody>
      </p:sp>
      <p:pic>
        <p:nvPicPr>
          <p:cNvPr id="65539" name="Picture 3" descr="027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773238"/>
            <a:ext cx="6654800" cy="47291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0" y="1268413"/>
            <a:ext cx="892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Saat 22.00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990725" y="444500"/>
            <a:ext cx="6203950" cy="5410200"/>
            <a:chOff x="940" y="144"/>
            <a:chExt cx="3908" cy="3408"/>
          </a:xfrm>
        </p:grpSpPr>
        <p:sp>
          <p:nvSpPr>
            <p:cNvPr id="135171" name="Oval 3"/>
            <p:cNvSpPr>
              <a:spLocks noChangeArrowheads="1"/>
            </p:cNvSpPr>
            <p:nvPr/>
          </p:nvSpPr>
          <p:spPr bwMode="auto">
            <a:xfrm>
              <a:off x="940" y="288"/>
              <a:ext cx="3264" cy="3264"/>
            </a:xfrm>
            <a:prstGeom prst="ellipse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hlink">
                    <a:gamma/>
                    <a:shade val="12157"/>
                    <a:invGamma/>
                  </a:schemeClr>
                </a:gs>
              </a:gsLst>
              <a:path path="rect">
                <a:fillToRect r="100000" b="100000"/>
              </a:path>
            </a:gradFill>
            <a:ln w="12700" cap="sq">
              <a:noFill/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11294" name="Text Box 4"/>
            <p:cNvSpPr txBox="1">
              <a:spLocks noChangeArrowheads="1"/>
            </p:cNvSpPr>
            <p:nvPr/>
          </p:nvSpPr>
          <p:spPr bwMode="auto">
            <a:xfrm>
              <a:off x="3552" y="144"/>
              <a:ext cx="1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altLang="tr-TR" sz="2400">
                  <a:solidFill>
                    <a:schemeClr val="bg1"/>
                  </a:solidFill>
                </a:rPr>
                <a:t>Gök Küresi </a:t>
              </a:r>
              <a:endParaRPr lang="en-US" altLang="tr-TR" sz="2400">
                <a:solidFill>
                  <a:schemeClr val="bg1"/>
                </a:solidFill>
              </a:endParaRPr>
            </a:p>
          </p:txBody>
        </p:sp>
        <p:sp>
          <p:nvSpPr>
            <p:cNvPr id="11295" name="Line 5"/>
            <p:cNvSpPr>
              <a:spLocks noChangeShapeType="1"/>
            </p:cNvSpPr>
            <p:nvPr/>
          </p:nvSpPr>
          <p:spPr bwMode="auto">
            <a:xfrm flipH="1">
              <a:off x="3984" y="768"/>
              <a:ext cx="432" cy="288"/>
            </a:xfrm>
            <a:prstGeom prst="line">
              <a:avLst/>
            </a:prstGeom>
            <a:noFill/>
            <a:ln w="12700" cap="sq">
              <a:solidFill>
                <a:schemeClr val="tx2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044700" y="2806700"/>
            <a:ext cx="5943600" cy="2041525"/>
            <a:chOff x="960" y="1632"/>
            <a:chExt cx="3744" cy="1286"/>
          </a:xfrm>
        </p:grpSpPr>
        <p:sp>
          <p:nvSpPr>
            <p:cNvPr id="135175" name="Oval 7"/>
            <p:cNvSpPr>
              <a:spLocks noChangeArrowheads="1"/>
            </p:cNvSpPr>
            <p:nvPr/>
          </p:nvSpPr>
          <p:spPr bwMode="auto">
            <a:xfrm>
              <a:off x="960" y="1632"/>
              <a:ext cx="3216" cy="576"/>
            </a:xfrm>
            <a:prstGeom prst="ellipse">
              <a:avLst/>
            </a:prstGeom>
            <a:gradFill rotWithShape="0">
              <a:gsLst>
                <a:gs pos="0">
                  <a:schemeClr val="hlink">
                    <a:gamma/>
                    <a:shade val="30196"/>
                    <a:invGamma/>
                  </a:schemeClr>
                </a:gs>
                <a:gs pos="100000">
                  <a:schemeClr val="hlink"/>
                </a:gs>
              </a:gsLst>
              <a:lin ang="5400000" scaled="1"/>
            </a:gradFill>
            <a:ln w="127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11291" name="Text Box 8"/>
            <p:cNvSpPr txBox="1">
              <a:spLocks noChangeArrowheads="1"/>
            </p:cNvSpPr>
            <p:nvPr/>
          </p:nvSpPr>
          <p:spPr bwMode="auto">
            <a:xfrm>
              <a:off x="3456" y="2400"/>
              <a:ext cx="1248" cy="5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altLang="tr-TR" sz="2400">
                  <a:solidFill>
                    <a:schemeClr val="bg1"/>
                  </a:solidFill>
                </a:rPr>
                <a:t>Gök</a:t>
              </a:r>
              <a:r>
                <a:rPr lang="en-US" altLang="tr-TR" sz="2400">
                  <a:solidFill>
                    <a:schemeClr val="bg1"/>
                  </a:solidFill>
                </a:rPr>
                <a:t> E</a:t>
              </a:r>
              <a:r>
                <a:rPr lang="tr-TR" altLang="tr-TR" sz="2400">
                  <a:solidFill>
                    <a:schemeClr val="bg1"/>
                  </a:solidFill>
                </a:rPr>
                <a:t>kv</a:t>
              </a:r>
              <a:r>
                <a:rPr lang="en-US" altLang="tr-TR" sz="2400">
                  <a:solidFill>
                    <a:schemeClr val="bg1"/>
                  </a:solidFill>
                </a:rPr>
                <a:t>ator</a:t>
              </a:r>
              <a:r>
                <a:rPr lang="tr-TR" altLang="tr-TR" sz="2400">
                  <a:solidFill>
                    <a:schemeClr val="bg1"/>
                  </a:solidFill>
                </a:rPr>
                <a:t>u</a:t>
              </a:r>
              <a:endParaRPr lang="en-US" altLang="tr-TR" sz="2400">
                <a:solidFill>
                  <a:schemeClr val="bg1"/>
                </a:solidFill>
              </a:endParaRPr>
            </a:p>
          </p:txBody>
        </p:sp>
        <p:sp>
          <p:nvSpPr>
            <p:cNvPr id="11292" name="Line 9"/>
            <p:cNvSpPr>
              <a:spLocks noChangeShapeType="1"/>
            </p:cNvSpPr>
            <p:nvPr/>
          </p:nvSpPr>
          <p:spPr bwMode="auto">
            <a:xfrm flipH="1" flipV="1">
              <a:off x="3504" y="2160"/>
              <a:ext cx="192" cy="384"/>
            </a:xfrm>
            <a:prstGeom prst="line">
              <a:avLst/>
            </a:prstGeom>
            <a:noFill/>
            <a:ln w="12700" cap="sq">
              <a:solidFill>
                <a:schemeClr val="tx1"/>
              </a:solidFill>
              <a:round/>
              <a:headEnd type="none" w="sm" len="sm"/>
              <a:tailEnd type="triangle" w="lg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</p:grpSp>
      <p:pic>
        <p:nvPicPr>
          <p:cNvPr id="135178" name="Picture 10" descr="rotglo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60838" y="2897188"/>
            <a:ext cx="8572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4041775" y="215900"/>
            <a:ext cx="1143000" cy="6110288"/>
            <a:chOff x="2218" y="0"/>
            <a:chExt cx="720" cy="3849"/>
          </a:xfrm>
        </p:grpSpPr>
        <p:sp>
          <p:nvSpPr>
            <p:cNvPr id="11286" name="Line 12"/>
            <p:cNvSpPr>
              <a:spLocks noChangeShapeType="1"/>
            </p:cNvSpPr>
            <p:nvPr/>
          </p:nvSpPr>
          <p:spPr bwMode="auto">
            <a:xfrm>
              <a:off x="2564" y="240"/>
              <a:ext cx="0" cy="144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87" name="Line 13"/>
            <p:cNvSpPr>
              <a:spLocks noChangeShapeType="1"/>
            </p:cNvSpPr>
            <p:nvPr/>
          </p:nvSpPr>
          <p:spPr bwMode="auto">
            <a:xfrm>
              <a:off x="2572" y="2256"/>
              <a:ext cx="0" cy="1440"/>
            </a:xfrm>
            <a:prstGeom prst="line">
              <a:avLst/>
            </a:prstGeom>
            <a:noFill/>
            <a:ln w="12700" cap="rnd">
              <a:solidFill>
                <a:schemeClr val="tx1"/>
              </a:solidFill>
              <a:prstDash val="sysDot"/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11288" name="Text Box 14"/>
            <p:cNvSpPr txBox="1">
              <a:spLocks noChangeArrowheads="1"/>
            </p:cNvSpPr>
            <p:nvPr/>
          </p:nvSpPr>
          <p:spPr bwMode="auto">
            <a:xfrm>
              <a:off x="2218" y="3561"/>
              <a:ext cx="72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altLang="tr-TR" sz="1200"/>
                <a:t>Güney Gök Kutbu</a:t>
              </a:r>
              <a:endParaRPr lang="en-US" altLang="tr-TR" sz="1200"/>
            </a:p>
          </p:txBody>
        </p:sp>
        <p:sp>
          <p:nvSpPr>
            <p:cNvPr id="11289" name="Text Box 15"/>
            <p:cNvSpPr txBox="1">
              <a:spLocks noChangeArrowheads="1"/>
            </p:cNvSpPr>
            <p:nvPr/>
          </p:nvSpPr>
          <p:spPr bwMode="auto">
            <a:xfrm>
              <a:off x="2226" y="0"/>
              <a:ext cx="6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rgbClr val="000000"/>
                  </a:solidFill>
                  <a:miter lim="800000"/>
                  <a:headEnd type="none" w="sm" len="sm"/>
                  <a:tailEnd type="none" w="sm" len="sm"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tr-TR" altLang="tr-TR" sz="1200"/>
                <a:t>Kuzey Gök Kutbu</a:t>
              </a:r>
              <a:endParaRPr lang="en-US" altLang="tr-TR" sz="1200"/>
            </a:p>
          </p:txBody>
        </p:sp>
      </p:grpSp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215900" y="2044700"/>
            <a:ext cx="6934200" cy="2516188"/>
            <a:chOff x="96" y="1152"/>
            <a:chExt cx="3932" cy="1531"/>
          </a:xfrm>
        </p:grpSpPr>
        <p:grpSp>
          <p:nvGrpSpPr>
            <p:cNvPr id="11281" name="Group 17"/>
            <p:cNvGrpSpPr>
              <a:grpSpLocks/>
            </p:cNvGrpSpPr>
            <p:nvPr/>
          </p:nvGrpSpPr>
          <p:grpSpPr bwMode="auto">
            <a:xfrm>
              <a:off x="96" y="1485"/>
              <a:ext cx="3932" cy="1198"/>
              <a:chOff x="96" y="1485"/>
              <a:chExt cx="3932" cy="1198"/>
            </a:xfrm>
          </p:grpSpPr>
          <p:sp>
            <p:nvSpPr>
              <p:cNvPr id="11283" name="Oval 18"/>
              <p:cNvSpPr>
                <a:spLocks noChangeArrowheads="1"/>
              </p:cNvSpPr>
              <p:nvPr/>
            </p:nvSpPr>
            <p:spPr bwMode="auto">
              <a:xfrm rot="-1469416">
                <a:off x="1124" y="1485"/>
                <a:ext cx="2904" cy="864"/>
              </a:xfrm>
              <a:prstGeom prst="ellipse">
                <a:avLst/>
              </a:prstGeom>
              <a:noFill/>
              <a:ln w="12700" cap="sq">
                <a:solidFill>
                  <a:srgbClr val="FF00FF"/>
                </a:solidFill>
                <a:round/>
                <a:headEnd type="none" w="sm" len="sm"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eaLnBrk="1" hangingPunct="1"/>
                <a:endParaRPr lang="tr-TR" altLang="tr-TR"/>
              </a:p>
            </p:txBody>
          </p:sp>
          <p:sp>
            <p:nvSpPr>
              <p:cNvPr id="11284" name="Text Box 19"/>
              <p:cNvSpPr txBox="1">
                <a:spLocks noChangeArrowheads="1"/>
              </p:cNvSpPr>
              <p:nvPr/>
            </p:nvSpPr>
            <p:spPr bwMode="auto">
              <a:xfrm>
                <a:off x="96" y="2256"/>
                <a:ext cx="912" cy="4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rgbClr val="000000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anose="020B0604030504040204" pitchFamily="34" charset="0"/>
                  </a:defRPr>
                </a:lvl9pPr>
              </a:lstStyle>
              <a:p>
                <a:pPr algn="ctr">
                  <a:spcBef>
                    <a:spcPct val="50000"/>
                  </a:spcBef>
                </a:pPr>
                <a:r>
                  <a:rPr lang="tr-TR" altLang="tr-TR" sz="2000" b="1">
                    <a:solidFill>
                      <a:srgbClr val="FF33CC"/>
                    </a:solidFill>
                  </a:rPr>
                  <a:t>Ufuk Düzlemi</a:t>
                </a:r>
                <a:endParaRPr lang="en-US" altLang="tr-TR" sz="2000" b="1">
                  <a:solidFill>
                    <a:srgbClr val="FF33CC"/>
                  </a:solidFill>
                </a:endParaRPr>
              </a:p>
            </p:txBody>
          </p:sp>
          <p:sp>
            <p:nvSpPr>
              <p:cNvPr id="11285" name="Line 20"/>
              <p:cNvSpPr>
                <a:spLocks noChangeShapeType="1"/>
              </p:cNvSpPr>
              <p:nvPr/>
            </p:nvSpPr>
            <p:spPr bwMode="auto">
              <a:xfrm flipV="1">
                <a:off x="912" y="2304"/>
                <a:ext cx="384" cy="96"/>
              </a:xfrm>
              <a:prstGeom prst="line">
                <a:avLst/>
              </a:prstGeom>
              <a:noFill/>
              <a:ln w="12700" cap="sq">
                <a:solidFill>
                  <a:schemeClr val="tx1"/>
                </a:solidFill>
                <a:round/>
                <a:headEnd type="none" w="sm" len="sm"/>
                <a:tailEnd type="triangle" w="lg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tr-TR"/>
              </a:p>
            </p:txBody>
          </p:sp>
        </p:grpSp>
        <p:sp>
          <p:nvSpPr>
            <p:cNvPr id="11282" name="Oval 21"/>
            <p:cNvSpPr>
              <a:spLocks noChangeArrowheads="1"/>
            </p:cNvSpPr>
            <p:nvPr/>
          </p:nvSpPr>
          <p:spPr bwMode="auto">
            <a:xfrm>
              <a:off x="3600" y="1152"/>
              <a:ext cx="96" cy="96"/>
            </a:xfrm>
            <a:prstGeom prst="ellipse">
              <a:avLst/>
            </a:prstGeom>
            <a:solidFill>
              <a:srgbClr val="FFFF66"/>
            </a:solidFill>
            <a:ln w="12700" cap="sq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anose="020B0604030504040204" pitchFamily="34" charset="0"/>
                </a:defRPr>
              </a:lvl9pPr>
            </a:lstStyle>
            <a:p>
              <a:pPr eaLnBrk="1" hangingPunct="1"/>
              <a:endParaRPr lang="tr-TR" altLang="tr-TR"/>
            </a:p>
          </p:txBody>
        </p:sp>
      </p:grpSp>
      <p:sp>
        <p:nvSpPr>
          <p:cNvPr id="135190" name="Line 22"/>
          <p:cNvSpPr>
            <a:spLocks noChangeShapeType="1"/>
          </p:cNvSpPr>
          <p:nvPr/>
        </p:nvSpPr>
        <p:spPr bwMode="auto">
          <a:xfrm rot="482240">
            <a:off x="2806700" y="1435100"/>
            <a:ext cx="3581400" cy="3505200"/>
          </a:xfrm>
          <a:prstGeom prst="line">
            <a:avLst/>
          </a:prstGeom>
          <a:noFill/>
          <a:ln w="9525">
            <a:solidFill>
              <a:srgbClr val="FF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5191" name="Text Box 23"/>
          <p:cNvSpPr txBox="1">
            <a:spLocks noChangeArrowheads="1"/>
          </p:cNvSpPr>
          <p:nvPr/>
        </p:nvSpPr>
        <p:spPr bwMode="auto">
          <a:xfrm>
            <a:off x="2197100" y="596900"/>
            <a:ext cx="914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Zenit</a:t>
            </a:r>
            <a:endParaRPr lang="en-US" altLang="tr-TR" sz="2400">
              <a:latin typeface="Times New Roman" panose="02020603050405020304" pitchFamily="18" charset="0"/>
            </a:endParaRPr>
          </a:p>
        </p:txBody>
      </p:sp>
      <p:sp>
        <p:nvSpPr>
          <p:cNvPr id="135192" name="Text Box 24"/>
          <p:cNvSpPr txBox="1">
            <a:spLocks noChangeArrowheads="1"/>
          </p:cNvSpPr>
          <p:nvPr/>
        </p:nvSpPr>
        <p:spPr bwMode="auto">
          <a:xfrm>
            <a:off x="6159500" y="53975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Nadir</a:t>
            </a:r>
            <a:endParaRPr lang="en-US" altLang="tr-TR" sz="2400">
              <a:latin typeface="Times New Roman" panose="02020603050405020304" pitchFamily="18" charset="0"/>
            </a:endParaRPr>
          </a:p>
        </p:txBody>
      </p:sp>
      <p:sp>
        <p:nvSpPr>
          <p:cNvPr id="135193" name="Text Box 25"/>
          <p:cNvSpPr txBox="1">
            <a:spLocks noChangeArrowheads="1"/>
          </p:cNvSpPr>
          <p:nvPr/>
        </p:nvSpPr>
        <p:spPr bwMode="auto">
          <a:xfrm>
            <a:off x="3797300" y="2501900"/>
            <a:ext cx="990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Times New Roman" panose="02020603050405020304" pitchFamily="18" charset="0"/>
              </a:rPr>
              <a:t>Batı</a:t>
            </a:r>
            <a:endParaRPr lang="en-US" altLang="tr-TR">
              <a:latin typeface="Times New Roman" panose="02020603050405020304" pitchFamily="18" charset="0"/>
            </a:endParaRPr>
          </a:p>
        </p:txBody>
      </p:sp>
      <p:sp>
        <p:nvSpPr>
          <p:cNvPr id="135194" name="Text Box 26"/>
          <p:cNvSpPr txBox="1">
            <a:spLocks noChangeArrowheads="1"/>
          </p:cNvSpPr>
          <p:nvPr/>
        </p:nvSpPr>
        <p:spPr bwMode="auto">
          <a:xfrm>
            <a:off x="5397500" y="3644900"/>
            <a:ext cx="762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>
                <a:latin typeface="Times New Roman" panose="02020603050405020304" pitchFamily="18" charset="0"/>
              </a:rPr>
              <a:t>Doğu</a:t>
            </a:r>
            <a:endParaRPr lang="en-US" altLang="tr-TR">
              <a:latin typeface="Times New Roman" panose="02020603050405020304" pitchFamily="18" charset="0"/>
            </a:endParaRPr>
          </a:p>
        </p:txBody>
      </p:sp>
      <p:sp>
        <p:nvSpPr>
          <p:cNvPr id="135195" name="Text Box 27"/>
          <p:cNvSpPr txBox="1">
            <a:spLocks noChangeArrowheads="1"/>
          </p:cNvSpPr>
          <p:nvPr/>
        </p:nvSpPr>
        <p:spPr bwMode="auto">
          <a:xfrm>
            <a:off x="1358900" y="4559300"/>
            <a:ext cx="152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Güney</a:t>
            </a:r>
            <a:endParaRPr lang="en-US" altLang="tr-TR" sz="2400">
              <a:latin typeface="Times New Roman" panose="02020603050405020304" pitchFamily="18" charset="0"/>
            </a:endParaRPr>
          </a:p>
        </p:txBody>
      </p:sp>
      <p:sp>
        <p:nvSpPr>
          <p:cNvPr id="135196" name="Line 28"/>
          <p:cNvSpPr>
            <a:spLocks noChangeShapeType="1"/>
          </p:cNvSpPr>
          <p:nvPr/>
        </p:nvSpPr>
        <p:spPr bwMode="auto">
          <a:xfrm flipV="1">
            <a:off x="2273300" y="2197100"/>
            <a:ext cx="4572000" cy="2286000"/>
          </a:xfrm>
          <a:prstGeom prst="line">
            <a:avLst/>
          </a:prstGeom>
          <a:noFill/>
          <a:ln w="9525">
            <a:solidFill>
              <a:srgbClr val="FF33CC"/>
            </a:solidFill>
            <a:prstDash val="sysDot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5197" name="Text Box 29"/>
          <p:cNvSpPr txBox="1">
            <a:spLocks noChangeArrowheads="1"/>
          </p:cNvSpPr>
          <p:nvPr/>
        </p:nvSpPr>
        <p:spPr bwMode="auto">
          <a:xfrm>
            <a:off x="6997700" y="1968500"/>
            <a:ext cx="1600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tr-TR" altLang="tr-TR" sz="2400">
                <a:latin typeface="Times New Roman" panose="02020603050405020304" pitchFamily="18" charset="0"/>
              </a:rPr>
              <a:t>Kuzey</a:t>
            </a:r>
            <a:endParaRPr lang="en-US" altLang="tr-TR" sz="2400">
              <a:latin typeface="Times New Roman" panose="02020603050405020304" pitchFamily="18" charset="0"/>
            </a:endParaRPr>
          </a:p>
        </p:txBody>
      </p:sp>
      <p:sp>
        <p:nvSpPr>
          <p:cNvPr id="135198" name="Line 30"/>
          <p:cNvSpPr>
            <a:spLocks noChangeShapeType="1"/>
          </p:cNvSpPr>
          <p:nvPr/>
        </p:nvSpPr>
        <p:spPr bwMode="auto">
          <a:xfrm flipH="1" flipV="1">
            <a:off x="3035300" y="1130300"/>
            <a:ext cx="1371600" cy="182880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35199" name="Oval 31"/>
          <p:cNvSpPr>
            <a:spLocks noChangeArrowheads="1"/>
          </p:cNvSpPr>
          <p:nvPr/>
        </p:nvSpPr>
        <p:spPr bwMode="auto">
          <a:xfrm>
            <a:off x="4330700" y="2959100"/>
            <a:ext cx="152400" cy="762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tr-TR" altLang="tr-T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5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35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33" dur="500"/>
                                        <p:tgtEl>
                                          <p:spTgt spid="135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3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3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35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35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135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135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135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9" dur="500"/>
                                        <p:tgtEl>
                                          <p:spTgt spid="135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190" grpId="0" animBg="1"/>
      <p:bldP spid="135191" grpId="0" autoUpdateAnimBg="0"/>
      <p:bldP spid="135192" grpId="0" autoUpdateAnimBg="0"/>
      <p:bldP spid="135193" grpId="0" autoUpdateAnimBg="0"/>
      <p:bldP spid="135194" grpId="0" autoUpdateAnimBg="0"/>
      <p:bldP spid="135195" grpId="0" autoUpdateAnimBg="0"/>
      <p:bldP spid="135196" grpId="0" animBg="1"/>
      <p:bldP spid="135197" grpId="0" autoUpdateAnimBg="0"/>
      <p:bldP spid="135198" grpId="0" animBg="1"/>
      <p:bldP spid="1351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411760" y="2780928"/>
            <a:ext cx="429234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sz="24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TAKIMYILDIZLAR</a:t>
            </a:r>
            <a:endParaRPr lang="tr-TR" sz="2400" b="1" dirty="0">
              <a:effectLst>
                <a:outerShdw blurRad="38100" dist="38100" dir="2700000" algn="tl">
                  <a:srgbClr val="000000"/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79388" y="260350"/>
            <a:ext cx="86407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Eski çağ astronomları gökyüzündeki yıldızların oluşturduğu şekilleri </a:t>
            </a: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çeşitli hayvanlara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(örneğin kuşlara, balıklara, aslana vb) benzeterek yıldız gruplarına bu şekillere uygun isimler vermeye başlamışlardır.</a:t>
            </a:r>
          </a:p>
        </p:txBody>
      </p:sp>
      <p:pic>
        <p:nvPicPr>
          <p:cNvPr id="39939" name="Picture 8" descr="004"/>
          <p:cNvPicPr>
            <a:picLocks noChangeAspect="1"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060575"/>
            <a:ext cx="5254625" cy="44465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5580063" y="3213100"/>
            <a:ext cx="3384550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Örneğin, yandaki şekilde görülen yıldızları eski çağ astronomlarının hangi hayvana benzettiklerini tahmin edelim…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179388" y="260350"/>
            <a:ext cx="86407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Eski çağ astronomları gökyüzündeki yıldızların oluşturduğu şekilleri çeşitli hayvanlara (örneğin kuşlara, balıklara, aslana vb) benzeterek yıldız gruplarına bu şekillere uygun isimler vermeye başlamışlardır.</a:t>
            </a:r>
          </a:p>
        </p:txBody>
      </p:sp>
      <p:pic>
        <p:nvPicPr>
          <p:cNvPr id="40963" name="Picture 8" descr="008"/>
          <p:cNvPicPr>
            <a:picLocks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060575"/>
            <a:ext cx="5254625" cy="44497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5580063" y="3213100"/>
            <a:ext cx="338455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Yıldızları, aralarına koya-cağımız çizgilerle birleş-tirerek biraz daha ipucu verelim…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179388" y="260350"/>
            <a:ext cx="8640762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Eski çağ astronomları gökyüzündeki yıldızların oluşturduğu şekilleri çeşitli hayvanlara (örneğin kuşlara, balıklara, aslana vb) benzeterek yıldız gruplarına bu şekillere uygun isimler vermeye başlamışlardır.</a:t>
            </a:r>
          </a:p>
        </p:txBody>
      </p:sp>
      <p:pic>
        <p:nvPicPr>
          <p:cNvPr id="41987" name="Picture 5" descr="006"/>
          <p:cNvPicPr>
            <a:picLocks noChangeArrowheads="1"/>
          </p:cNvPicPr>
          <p:nvPr>
            <p:ph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060575"/>
            <a:ext cx="5254625" cy="44481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5580063" y="2781300"/>
            <a:ext cx="3384550" cy="283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Büyükayı takımyıldızı…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endParaRPr lang="tr-TR" sz="2000" b="1" i="1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0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Çoğu kişi tarafından bir cezveye veya kepçeye benzetilen bu yıldız grubu eski çağ astronomları tarafından bir ayıya benzetilmiş…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107950" y="188913"/>
            <a:ext cx="871378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Takımyıldızlar aslında gerçek bir takım değildirler.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Yalnızca bakış doğrultumuza göre gökyüzünde aynı doğrultuda yeraldıkları için sanki birbirlerine yakınmış gibi gözüken yıldızlardan oluşan topluluklarıdır.</a:t>
            </a:r>
          </a:p>
        </p:txBody>
      </p:sp>
      <p:pic>
        <p:nvPicPr>
          <p:cNvPr id="43011" name="Picture 6" descr="039"/>
          <p:cNvPicPr>
            <a:picLocks noChangeAspect="1" noChangeArrowheads="1"/>
          </p:cNvPicPr>
          <p:nvPr>
            <p:ph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1916113"/>
            <a:ext cx="4981575" cy="33718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4894263" y="2924175"/>
            <a:ext cx="4249737" cy="356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Bir takımyıldız içerisindeki yıldızlar aslında birbirlerinden çok uzak olabilirler. </a:t>
            </a:r>
          </a:p>
          <a:p>
            <a:pPr algn="ctr">
              <a:spcBef>
                <a:spcPct val="50000"/>
              </a:spcBef>
              <a:buSzPct val="200000"/>
              <a:buFont typeface="Comic Sans MS" pitchFamily="66" charset="0"/>
              <a:buNone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Örneğin Büyükayı takımyıldızının iki üyesi </a:t>
            </a: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Merak ve Phecda arasındaki uzaklık 100 trilyon km’den fazladır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79388" y="620713"/>
            <a:ext cx="8713787" cy="538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Takımyıldızlar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eski insanların mitolojik öykülerine ilham vermenin yanısıra çok önemli bir özelliğe daha sahipti.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Takımyıldızların </a:t>
            </a: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gökyüzünde görülme zamanları, mevsimlerin başlangıç ve bitişlerini, dolayısıyla da yağışlı ve kurak dönemlerin gelişini haber veriyordu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.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Örneğin Eski Mısırlılar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, takvimlerini Büyük Köpek takımyıldızındaki </a:t>
            </a: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Sirius</a:t>
            </a:r>
            <a:r>
              <a:rPr lang="tr-TR" sz="2400" b="1" i="1">
                <a:solidFill>
                  <a:srgbClr val="0000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yıldızına göre ayarlamışlardı. Bunun nedeni belki de Sirius’un Mısırlılar için çok önemli olan bir özelliğiydi.</a:t>
            </a:r>
          </a:p>
          <a:p>
            <a:pPr algn="just">
              <a:spcBef>
                <a:spcPct val="50000"/>
              </a:spcBef>
              <a:buSzPct val="200000"/>
              <a:buFont typeface="Comic Sans MS" pitchFamily="66" charset="0"/>
              <a:buChar char="●"/>
              <a:defRPr/>
            </a:pPr>
            <a:r>
              <a:rPr lang="tr-TR" sz="2400" b="1" i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 Gökyüzünün en parlak yıldızı olan Sirius’un sabaha karşı doğu ufkunda görülmeye başlaması ile birlikte Nil  nehrinin de taşma sezonu başlıyordu.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955</TotalTime>
  <Words>710</Words>
  <Application>Microsoft Office PowerPoint</Application>
  <PresentationFormat>On-screen Show (4:3)</PresentationFormat>
  <Paragraphs>84</Paragraphs>
  <Slides>24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6" baseType="lpstr">
      <vt:lpstr>Tahoma</vt:lpstr>
      <vt:lpstr>Arial</vt:lpstr>
      <vt:lpstr>Wingdings</vt:lpstr>
      <vt:lpstr>Calibri</vt:lpstr>
      <vt:lpstr>Times New Roman</vt:lpstr>
      <vt:lpstr>Lucida Sans</vt:lpstr>
      <vt:lpstr>Arial Black</vt:lpstr>
      <vt:lpstr>Comic Sans MS</vt:lpstr>
      <vt:lpstr>Monotype Corsiva</vt:lpstr>
      <vt:lpstr>Wingdings 2</vt:lpstr>
      <vt:lpstr>Symbol</vt:lpstr>
      <vt:lpstr>Textured</vt:lpstr>
      <vt:lpstr>İşğ , ,i-üü                         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tolga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astro214</dc:creator>
  <cp:lastModifiedBy>unicorn</cp:lastModifiedBy>
  <cp:revision>103</cp:revision>
  <dcterms:created xsi:type="dcterms:W3CDTF">2007-07-07T11:09:53Z</dcterms:created>
  <dcterms:modified xsi:type="dcterms:W3CDTF">2018-04-01T09:41:00Z</dcterms:modified>
</cp:coreProperties>
</file>