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17"/>
  </p:notesMasterIdLst>
  <p:sldIdLst>
    <p:sldId id="328" r:id="rId5"/>
    <p:sldId id="264" r:id="rId6"/>
    <p:sldId id="336" r:id="rId7"/>
    <p:sldId id="337" r:id="rId8"/>
    <p:sldId id="338" r:id="rId9"/>
    <p:sldId id="339" r:id="rId10"/>
    <p:sldId id="341" r:id="rId11"/>
    <p:sldId id="342" r:id="rId12"/>
    <p:sldId id="344" r:id="rId13"/>
    <p:sldId id="345" r:id="rId14"/>
    <p:sldId id="346" r:id="rId15"/>
    <p:sldId id="29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Hakimin Hukuk Yaratması ve Takdir Yetkisi" id="{90C35E13-BD36-42CE-95B6-3FE8F06E12D2}">
          <p14:sldIdLst>
            <p14:sldId id="328"/>
            <p14:sldId id="264"/>
            <p14:sldId id="336"/>
            <p14:sldId id="337"/>
            <p14:sldId id="338"/>
            <p14:sldId id="339"/>
            <p14:sldId id="341"/>
            <p14:sldId id="342"/>
            <p14:sldId id="344"/>
            <p14:sldId id="345"/>
            <p14:sldId id="346"/>
            <p14:sldId id="29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C90E6B-64E9-4AD7-B3CB-2652D9C75C81}" v="1" dt="2020-05-27T14:30:25.2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73" autoAdjust="0"/>
  </p:normalViewPr>
  <p:slideViewPr>
    <p:cSldViewPr>
      <p:cViewPr varScale="1">
        <p:scale>
          <a:sx n="86" d="100"/>
          <a:sy n="86" d="100"/>
        </p:scale>
        <p:origin x="1382"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5/27/2020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tıklayın</a:t>
            </a:r>
            <a:endParaRPr lang="en-US" dirty="0"/>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tr-TR"/>
              <a:t>Asıl başlık stilini düzenlemek için tıklayın</a:t>
            </a:r>
            <a:endParaRPr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a:p>
        </p:txBody>
      </p:sp>
      <p:sp>
        <p:nvSpPr>
          <p:cNvPr id="15" name="Date Placeholder 14"/>
          <p:cNvSpPr>
            <a:spLocks noGrp="1"/>
          </p:cNvSpPr>
          <p:nvPr>
            <p:ph type="dt" sz="half" idx="10"/>
          </p:nvPr>
        </p:nvSpPr>
        <p:spPr/>
        <p:txBody>
          <a:bodyPr/>
          <a:lstStyle/>
          <a:p>
            <a:fld id="{DCFA480D-CB17-4C49-BB2A-C7514E1C7CEA}" type="datetimeFigureOut">
              <a:rPr lang="en-US" smtClean="0"/>
              <a:pPr/>
              <a:t>5/27/2020</a:t>
            </a:fld>
            <a:endParaRPr lang="en-US"/>
          </a:p>
        </p:txBody>
      </p:sp>
      <p:sp>
        <p:nvSpPr>
          <p:cNvPr id="16" name="Slide Number Placeholder 15"/>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CFA480D-CB17-4C49-BB2A-C7514E1C7CEA}"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CFA480D-CB17-4C49-BB2A-C7514E1C7CEA}"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4" name="Date Placeholder 13"/>
          <p:cNvSpPr>
            <a:spLocks noGrp="1"/>
          </p:cNvSpPr>
          <p:nvPr>
            <p:ph type="dt" sz="half" idx="14"/>
          </p:nvPr>
        </p:nvSpPr>
        <p:spPr/>
        <p:txBody>
          <a:bodyPr/>
          <a:lstStyle/>
          <a:p>
            <a:fld id="{DCFA480D-CB17-4C49-BB2A-C7514E1C7CEA}" type="datetimeFigureOut">
              <a:rPr lang="en-US" smtClean="0"/>
              <a:pPr/>
              <a:t>5/27/2020</a:t>
            </a:fld>
            <a:endParaRPr lang="en-US"/>
          </a:p>
        </p:txBody>
      </p:sp>
      <p:sp>
        <p:nvSpPr>
          <p:cNvPr id="15" name="Slide Number Placeholder 14"/>
          <p:cNvSpPr>
            <a:spLocks noGrp="1"/>
          </p:cNvSpPr>
          <p:nvPr>
            <p:ph type="sldNum" sz="quarter" idx="15"/>
          </p:nvPr>
        </p:nvSpPr>
        <p:spPr/>
        <p:txBody>
          <a:bodyPr/>
          <a:lstStyle>
            <a:lvl1pPr algn="ctr">
              <a:defRPr/>
            </a:lvl1pPr>
          </a:lstStyle>
          <a:p>
            <a:pPr algn="ctr"/>
            <a:fld id="{CEAB1635-7AB6-4A02-8F63-2344453D2D84}" type="slidenum">
              <a:rPr lang="en-US" smtClean="0"/>
              <a:pPr algn="ctr"/>
              <a:t>‹#›</a:t>
            </a:fld>
            <a:endParaRPr lang="en-US" dirty="0"/>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lang="tr-TR"/>
              <a:t>Asıl başlık stilini düzenlemek için tıklayın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5800" y="4958864"/>
            <a:ext cx="79248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tıklayın</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Content Placeholder 10"/>
          <p:cNvSpPr>
            <a:spLocks noGrp="1"/>
          </p:cNvSpPr>
          <p:nvPr>
            <p:ph sz="half" idx="1"/>
          </p:nvPr>
        </p:nvSpPr>
        <p:spPr>
          <a:xfrm>
            <a:off x="457200" y="1524000"/>
            <a:ext cx="4059936" cy="45720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12"/>
          <p:cNvSpPr>
            <a:spLocks noGrp="1"/>
          </p:cNvSpPr>
          <p:nvPr>
            <p:ph sz="half" idx="2"/>
          </p:nvPr>
        </p:nvSpPr>
        <p:spPr>
          <a:xfrm>
            <a:off x="4648200" y="1524000"/>
            <a:ext cx="4059936" cy="45720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tıklayın</a:t>
            </a:r>
          </a:p>
        </p:txBody>
      </p:sp>
      <p:sp>
        <p:nvSpPr>
          <p:cNvPr id="32" name="Content Placeholder 31"/>
          <p:cNvSpPr>
            <a:spLocks noGrp="1"/>
          </p:cNvSpPr>
          <p:nvPr>
            <p:ph sz="half" idx="2"/>
          </p:nvPr>
        </p:nvSpPr>
        <p:spPr>
          <a:xfrm>
            <a:off x="457200" y="2201896"/>
            <a:ext cx="4038600" cy="391363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34" name="Content Placeholder 33"/>
          <p:cNvSpPr>
            <a:spLocks noGrp="1"/>
          </p:cNvSpPr>
          <p:nvPr>
            <p:ph sz="quarter" idx="4"/>
          </p:nvPr>
        </p:nvSpPr>
        <p:spPr>
          <a:xfrm>
            <a:off x="4649788" y="2201896"/>
            <a:ext cx="4038600" cy="391363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tr-TR"/>
              <a:t>Asıl başlık stilini düzenlemek için tıklayın</a:t>
            </a:r>
            <a:endParaRPr lang="en-US" dirty="0"/>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tıklayın</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tr-TR"/>
              <a:t>Asıl başlık stilini düzenlemek için tıklayın</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tr-TR"/>
              <a:t>Asıl metin stillerini düzenlemek için tıklayın</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tr-TR"/>
              <a:t>Asıl başlık stilini düzenlemek için tıklayın</a:t>
            </a:r>
            <a:endParaRPr lang="en-US" dirty="0"/>
          </a:p>
        </p:txBody>
      </p:sp>
      <p:sp>
        <p:nvSpPr>
          <p:cNvPr id="8" name="Date Placeholder 7"/>
          <p:cNvSpPr>
            <a:spLocks noGrp="1"/>
          </p:cNvSpPr>
          <p:nvPr>
            <p:ph type="dt" sz="half" idx="14"/>
          </p:nvPr>
        </p:nvSpPr>
        <p:spPr/>
        <p:txBody>
          <a:bodyPr/>
          <a:lstStyle/>
          <a:p>
            <a:fld id="{DCFA480D-CB17-4C49-BB2A-C7514E1C7CEA}" type="datetimeFigureOut">
              <a:rPr lang="en-US" smtClean="0"/>
              <a:pPr/>
              <a:t>5/27/2020</a:t>
            </a:fld>
            <a:endParaRPr lang="en-US"/>
          </a:p>
        </p:txBody>
      </p:sp>
      <p:sp>
        <p:nvSpPr>
          <p:cNvPr id="9" name="Slide Number Placeholder 8"/>
          <p:cNvSpPr>
            <a:spLocks noGrp="1"/>
          </p:cNvSpPr>
          <p:nvPr>
            <p:ph type="sldNum" sz="quarter" idx="15"/>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lang="tr-TR"/>
              <a:t>Resim eklemek için simgeye tıklayın</a:t>
            </a:r>
            <a:endParaRPr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tr-TR"/>
              <a:t>Asıl metin stillerini düzenlemek için tıklayın</a:t>
            </a:r>
          </a:p>
        </p:txBody>
      </p:sp>
      <p:sp>
        <p:nvSpPr>
          <p:cNvPr id="8" name="Date Placeholder 7"/>
          <p:cNvSpPr>
            <a:spLocks noGrp="1"/>
          </p:cNvSpPr>
          <p:nvPr>
            <p:ph type="dt" sz="half" idx="10"/>
          </p:nvPr>
        </p:nvSpPr>
        <p:spPr/>
        <p:txBody>
          <a:bodyPr/>
          <a:lstStyle/>
          <a:p>
            <a:fld id="{DCFA480D-CB17-4C49-BB2A-C7514E1C7CEA}" type="datetimeFigureOut">
              <a:rPr lang="en-US" smtClean="0"/>
              <a:pPr/>
              <a:t>5/27/2020</a:t>
            </a:fld>
            <a:endParaRPr lang="en-US"/>
          </a:p>
        </p:txBody>
      </p:sp>
      <p:sp>
        <p:nvSpPr>
          <p:cNvPr id="9" name="Slide Number Placeholder 8"/>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a:defRPr sz="1200">
                <a:solidFill>
                  <a:schemeClr val="tx2"/>
                </a:solidFill>
              </a:defRPr>
            </a:lvl1pPr>
          </a:lstStyle>
          <a:p>
            <a:fld id="{DCFA480D-CB17-4C49-BB2A-C7514E1C7CEA}" type="datetimeFigureOut">
              <a:rPr lang="en-US" smtClean="0"/>
              <a:pPr/>
              <a:t>5/27/2020</a:t>
            </a:fld>
            <a:endParaRPr lang="en-US" sz="1200" dirty="0">
              <a:solidFill>
                <a:schemeClr val="tx2"/>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a:defRPr sz="1200">
                <a:solidFill>
                  <a:schemeClr val="tx2"/>
                </a:solidFill>
              </a:defRPr>
            </a:lvl1pPr>
          </a:lstStyle>
          <a:p>
            <a:pPr algn="r"/>
            <a:endParaRPr lang="en-US" sz="1200" dirty="0">
              <a:solidFill>
                <a:schemeClr val="tx2"/>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lgn="ctr"/>
            <a:fld id="{CEAB1635-7AB6-4A02-8F63-2344453D2D84}" type="slidenum">
              <a:rPr lang="en-US" smtClean="0"/>
              <a:pPr algn="ctr"/>
              <a:t>‹#›</a:t>
            </a:fld>
            <a:endParaRPr lang="en-US" sz="1600" baseline="0" dirty="0">
              <a:solidFill>
                <a:schemeClr val="tx2"/>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tr-TR"/>
              <a:t>Asıl başlık stilini düzenlemek için tıklayın</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lang="en-US" sz="4200" b="0" kern="1200" spc="-100" baseline="0" dirty="0">
          <a:ln w="3200">
            <a:solidFill>
              <a:schemeClr val="bg2">
                <a:shade val="75000"/>
                <a:alpha val="25000"/>
              </a:schemeClr>
            </a:solidFill>
            <a:prstDash val="solid"/>
            <a:round/>
          </a:ln>
          <a:solidFill>
            <a:srgbClr val="F9F9F9"/>
          </a:solidFill>
          <a:effectLst>
            <a:outerShdw blurRad="50800" dist="38100" dir="2700000" algn="tl" rotWithShape="0">
              <a:prstClr val="black">
                <a:alpha val="40000"/>
              </a:prstClr>
            </a:out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a:extLst>
              <a:ext uri="{FF2B5EF4-FFF2-40B4-BE49-F238E27FC236}">
                <a16:creationId xmlns:a16="http://schemas.microsoft.com/office/drawing/2014/main" id="{2065D22A-AFCC-4EFF-BCBF-869AD0893999}"/>
              </a:ext>
            </a:extLst>
          </p:cNvPr>
          <p:cNvSpPr>
            <a:spLocks noGrp="1"/>
          </p:cNvSpPr>
          <p:nvPr>
            <p:ph type="subTitle" idx="1"/>
          </p:nvPr>
        </p:nvSpPr>
        <p:spPr/>
        <p:txBody>
          <a:bodyPr/>
          <a:lstStyle/>
          <a:p>
            <a:r>
              <a:rPr lang="tr-TR" dirty="0"/>
              <a:t>Şafak PARLAK BÖRÜ</a:t>
            </a:r>
          </a:p>
        </p:txBody>
      </p:sp>
      <p:sp>
        <p:nvSpPr>
          <p:cNvPr id="3" name="Başlık 2">
            <a:extLst>
              <a:ext uri="{FF2B5EF4-FFF2-40B4-BE49-F238E27FC236}">
                <a16:creationId xmlns:a16="http://schemas.microsoft.com/office/drawing/2014/main" id="{D89AE16F-38EE-4BA1-ADA2-A876C4860D75}"/>
              </a:ext>
            </a:extLst>
          </p:cNvPr>
          <p:cNvSpPr>
            <a:spLocks noGrp="1"/>
          </p:cNvSpPr>
          <p:nvPr>
            <p:ph type="ctrTitle"/>
          </p:nvPr>
        </p:nvSpPr>
        <p:spPr/>
        <p:txBody>
          <a:bodyPr/>
          <a:lstStyle/>
          <a:p>
            <a:r>
              <a:rPr lang="tr-TR" dirty="0"/>
              <a:t>Hukuk Başlangıcı</a:t>
            </a:r>
          </a:p>
        </p:txBody>
      </p:sp>
    </p:spTree>
    <p:extLst>
      <p:ext uri="{BB962C8B-B14F-4D97-AF65-F5344CB8AC3E}">
        <p14:creationId xmlns:p14="http://schemas.microsoft.com/office/powerpoint/2010/main" val="1902957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6ED3EEC8-DD15-4E97-9C58-586353B236DF}"/>
              </a:ext>
            </a:extLst>
          </p:cNvPr>
          <p:cNvSpPr>
            <a:spLocks noGrp="1"/>
          </p:cNvSpPr>
          <p:nvPr>
            <p:ph idx="1"/>
          </p:nvPr>
        </p:nvSpPr>
        <p:spPr/>
        <p:txBody>
          <a:bodyPr>
            <a:normAutofit fontScale="92500" lnSpcReduction="20000"/>
          </a:bodyPr>
          <a:lstStyle/>
          <a:p>
            <a:pPr marL="0" indent="0">
              <a:buNone/>
            </a:pPr>
            <a:r>
              <a:rPr lang="tr-TR" dirty="0"/>
              <a:t>HÂKİME TAKDİR YETKİSİ VERİLİP VERİLMEDİĞİ NASIL ANLAŞILIR?</a:t>
            </a:r>
          </a:p>
          <a:p>
            <a:pPr marL="514350" indent="-514350">
              <a:buFont typeface="+mj-lt"/>
              <a:buAutoNum type="arabicPeriod"/>
            </a:pPr>
            <a:r>
              <a:rPr lang="tr-TR" dirty="0"/>
              <a:t>Açıkça Verilmesi: </a:t>
            </a:r>
            <a:r>
              <a:rPr lang="tr-TR" i="1" dirty="0">
                <a:solidFill>
                  <a:schemeClr val="tx2"/>
                </a:solidFill>
              </a:rPr>
              <a:t>TMK m. 284/(1): Hâkim maddî olguları </a:t>
            </a:r>
            <a:r>
              <a:rPr lang="tr-TR" i="1" dirty="0" err="1">
                <a:solidFill>
                  <a:schemeClr val="tx2"/>
                </a:solidFill>
              </a:rPr>
              <a:t>re'sen</a:t>
            </a:r>
            <a:r>
              <a:rPr lang="tr-TR" i="1" dirty="0">
                <a:solidFill>
                  <a:schemeClr val="tx2"/>
                </a:solidFill>
              </a:rPr>
              <a:t> araştırır ve </a:t>
            </a:r>
            <a:r>
              <a:rPr lang="tr-TR" i="1" dirty="0">
                <a:solidFill>
                  <a:schemeClr val="tx2">
                    <a:lumMod val="75000"/>
                  </a:schemeClr>
                </a:solidFill>
              </a:rPr>
              <a:t>kanıtları serbestçe takdir eder</a:t>
            </a:r>
            <a:r>
              <a:rPr lang="tr-TR" i="1" dirty="0">
                <a:solidFill>
                  <a:schemeClr val="tx2"/>
                </a:solidFill>
              </a:rPr>
              <a:t>. </a:t>
            </a:r>
            <a:r>
              <a:rPr lang="tr-TR" sz="2200" i="1" dirty="0">
                <a:solidFill>
                  <a:schemeClr val="tx2"/>
                </a:solidFill>
              </a:rPr>
              <a:t>( TMK m. 50/I, 52/II, 757/II; TBK m. 182/III)</a:t>
            </a:r>
          </a:p>
          <a:p>
            <a:pPr marL="514350" indent="-514350">
              <a:buFont typeface="+mj-lt"/>
              <a:buAutoNum type="arabicPeriod"/>
            </a:pPr>
            <a:r>
              <a:rPr lang="tr-TR" dirty="0"/>
              <a:t>Kuralın İfadesinden: </a:t>
            </a:r>
            <a:r>
              <a:rPr lang="tr-TR" i="1" dirty="0">
                <a:solidFill>
                  <a:schemeClr val="tx2"/>
                </a:solidFill>
              </a:rPr>
              <a:t>TMK m. 236/II: Zina veya hayata kast nedeniyle boşanma hâlinde hâkim, kusurlu eşin artık değerdeki pay oranının </a:t>
            </a:r>
            <a:r>
              <a:rPr lang="tr-TR" i="1" dirty="0">
                <a:solidFill>
                  <a:schemeClr val="tx2">
                    <a:lumMod val="75000"/>
                  </a:schemeClr>
                </a:solidFill>
              </a:rPr>
              <a:t>hakkaniyete uygun olarak </a:t>
            </a:r>
            <a:r>
              <a:rPr lang="tr-TR" i="1" dirty="0">
                <a:solidFill>
                  <a:schemeClr val="tx2"/>
                </a:solidFill>
              </a:rPr>
              <a:t>azaltılmasına veya kaldırılmasına karar verebilir. </a:t>
            </a:r>
            <a:r>
              <a:rPr lang="tr-TR" sz="2200" i="1" dirty="0">
                <a:solidFill>
                  <a:schemeClr val="tx2"/>
                </a:solidFill>
              </a:rPr>
              <a:t>( TMK m. 174, 175, 369/I, 413/II, 746/III, 758/II; TBK m. 64/III, 166/II)</a:t>
            </a:r>
          </a:p>
          <a:p>
            <a:pPr marL="514350" indent="-514350">
              <a:buFont typeface="+mj-lt"/>
              <a:buAutoNum type="arabicPeriod"/>
            </a:pPr>
            <a:r>
              <a:rPr lang="tr-TR" dirty="0"/>
              <a:t>Kuralın Yazılış Biçiminden: </a:t>
            </a:r>
            <a:r>
              <a:rPr lang="tr-TR" i="1" dirty="0">
                <a:solidFill>
                  <a:schemeClr val="tx2"/>
                </a:solidFill>
              </a:rPr>
              <a:t>TMK m. 124/II: Ancak, hâkim olağanüstü durumlarda ve pek önemli bir sebeple </a:t>
            </a:r>
            <a:r>
              <a:rPr lang="tr-TR" i="1" dirty="0" err="1">
                <a:solidFill>
                  <a:schemeClr val="tx2"/>
                </a:solidFill>
              </a:rPr>
              <a:t>onaltı</a:t>
            </a:r>
            <a:r>
              <a:rPr lang="tr-TR" i="1" dirty="0">
                <a:solidFill>
                  <a:schemeClr val="tx2"/>
                </a:solidFill>
              </a:rPr>
              <a:t> yaşını doldurmuş olan erkek veya kadının evlenmesine </a:t>
            </a:r>
            <a:r>
              <a:rPr lang="tr-TR" i="1" dirty="0">
                <a:solidFill>
                  <a:schemeClr val="tx2">
                    <a:lumMod val="75000"/>
                  </a:schemeClr>
                </a:solidFill>
              </a:rPr>
              <a:t>izin verebilir</a:t>
            </a:r>
            <a:r>
              <a:rPr lang="tr-TR" i="1" dirty="0">
                <a:solidFill>
                  <a:schemeClr val="tx2"/>
                </a:solidFill>
              </a:rPr>
              <a:t>. </a:t>
            </a:r>
            <a:r>
              <a:rPr lang="tr-TR" sz="2200" i="1" dirty="0">
                <a:solidFill>
                  <a:schemeClr val="tx2"/>
                </a:solidFill>
              </a:rPr>
              <a:t>(TMK m. 12, 32, 176, 180, 384/I)</a:t>
            </a:r>
          </a:p>
        </p:txBody>
      </p:sp>
      <p:sp>
        <p:nvSpPr>
          <p:cNvPr id="3" name="Başlık 2">
            <a:extLst>
              <a:ext uri="{FF2B5EF4-FFF2-40B4-BE49-F238E27FC236}">
                <a16:creationId xmlns:a16="http://schemas.microsoft.com/office/drawing/2014/main" id="{E1D05965-FAC7-4254-98D6-0AEE59D1BB53}"/>
              </a:ext>
            </a:extLst>
          </p:cNvPr>
          <p:cNvSpPr>
            <a:spLocks noGrp="1"/>
          </p:cNvSpPr>
          <p:nvPr>
            <p:ph type="title"/>
          </p:nvPr>
        </p:nvSpPr>
        <p:spPr/>
        <p:txBody>
          <a:bodyPr/>
          <a:lstStyle/>
          <a:p>
            <a:r>
              <a:rPr lang="tr-TR" dirty="0"/>
              <a:t>HÂKİMİN TAKDİR YETKİSİ</a:t>
            </a:r>
          </a:p>
        </p:txBody>
      </p:sp>
    </p:spTree>
    <p:extLst>
      <p:ext uri="{BB962C8B-B14F-4D97-AF65-F5344CB8AC3E}">
        <p14:creationId xmlns:p14="http://schemas.microsoft.com/office/powerpoint/2010/main" val="1109696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4426B0B5-F2E8-4981-9E6F-29A3E03E72C2}"/>
              </a:ext>
            </a:extLst>
          </p:cNvPr>
          <p:cNvSpPr>
            <a:spLocks noGrp="1"/>
          </p:cNvSpPr>
          <p:nvPr>
            <p:ph idx="1"/>
          </p:nvPr>
        </p:nvSpPr>
        <p:spPr/>
        <p:txBody>
          <a:bodyPr/>
          <a:lstStyle/>
          <a:p>
            <a:pPr marL="0" indent="0">
              <a:buNone/>
            </a:pPr>
            <a:r>
              <a:rPr lang="tr-TR" dirty="0"/>
              <a:t>TAKDİR YETKİSİNİN KULLANILMASININ ŞARTLARI</a:t>
            </a:r>
          </a:p>
          <a:p>
            <a:pPr marL="0" indent="0">
              <a:buNone/>
            </a:pPr>
            <a:endParaRPr lang="tr-TR" dirty="0"/>
          </a:p>
          <a:p>
            <a:pPr marL="514350" indent="-514350">
              <a:buFont typeface="+mj-lt"/>
              <a:buAutoNum type="arabicPeriod"/>
            </a:pPr>
            <a:r>
              <a:rPr lang="tr-TR" dirty="0"/>
              <a:t>Kanunda takdir yetkisi tanınmış olmalıdır.</a:t>
            </a:r>
          </a:p>
          <a:p>
            <a:pPr marL="514350" indent="-514350">
              <a:buFont typeface="+mj-lt"/>
              <a:buAutoNum type="arabicPeriod"/>
            </a:pPr>
            <a:endParaRPr lang="tr-TR" dirty="0"/>
          </a:p>
          <a:p>
            <a:pPr marL="514350" indent="-514350">
              <a:buFont typeface="+mj-lt"/>
              <a:buAutoNum type="arabicPeriod"/>
            </a:pPr>
            <a:r>
              <a:rPr lang="tr-TR" dirty="0"/>
              <a:t>Kanunun çizdiği sınır içerisinde kalmalıdır.</a:t>
            </a:r>
          </a:p>
          <a:p>
            <a:pPr marL="365760" lvl="1" indent="0">
              <a:buNone/>
            </a:pPr>
            <a:r>
              <a:rPr lang="tr-TR" dirty="0"/>
              <a:t>Takdir yetkisinin olay için mi, olayın unsurları için mi, hukukî sonuçlar için mi verildiği tespit edilmelidir.</a:t>
            </a:r>
          </a:p>
          <a:p>
            <a:pPr marL="365760" lvl="1" indent="0">
              <a:buNone/>
            </a:pPr>
            <a:endParaRPr lang="tr-TR" dirty="0"/>
          </a:p>
          <a:p>
            <a:pPr marL="514350" indent="-514350">
              <a:buFont typeface="+mj-lt"/>
              <a:buAutoNum type="arabicPeriod"/>
            </a:pPr>
            <a:r>
              <a:rPr lang="tr-TR" dirty="0"/>
              <a:t>Hukuka ve hakkaniyete uygun olarak kullanılmalıdır.</a:t>
            </a:r>
          </a:p>
          <a:p>
            <a:pPr marL="365760" lvl="1" indent="0">
              <a:buNone/>
            </a:pPr>
            <a:r>
              <a:rPr lang="tr-TR" dirty="0"/>
              <a:t>Hâkimlerin keyfiliğine yol açılmamalıdır.</a:t>
            </a:r>
          </a:p>
        </p:txBody>
      </p:sp>
      <p:sp>
        <p:nvSpPr>
          <p:cNvPr id="3" name="Başlık 2">
            <a:extLst>
              <a:ext uri="{FF2B5EF4-FFF2-40B4-BE49-F238E27FC236}">
                <a16:creationId xmlns:a16="http://schemas.microsoft.com/office/drawing/2014/main" id="{9C213373-1781-4766-917E-FC6BEBDEC6AE}"/>
              </a:ext>
            </a:extLst>
          </p:cNvPr>
          <p:cNvSpPr>
            <a:spLocks noGrp="1"/>
          </p:cNvSpPr>
          <p:nvPr>
            <p:ph type="title"/>
          </p:nvPr>
        </p:nvSpPr>
        <p:spPr/>
        <p:txBody>
          <a:bodyPr/>
          <a:lstStyle/>
          <a:p>
            <a:r>
              <a:rPr lang="tr-TR" dirty="0"/>
              <a:t>HÂKİMİN TAKDİR YETKİSİ</a:t>
            </a:r>
          </a:p>
        </p:txBody>
      </p:sp>
    </p:spTree>
    <p:extLst>
      <p:ext uri="{BB962C8B-B14F-4D97-AF65-F5344CB8AC3E}">
        <p14:creationId xmlns:p14="http://schemas.microsoft.com/office/powerpoint/2010/main" val="1128804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id="{15BBC8CF-6E76-4E01-817A-98858CAB8D84}"/>
              </a:ext>
            </a:extLst>
          </p:cNvPr>
          <p:cNvGraphicFramePr>
            <a:graphicFrameLocks noGrp="1"/>
          </p:cNvGraphicFramePr>
          <p:nvPr/>
        </p:nvGraphicFramePr>
        <p:xfrm>
          <a:off x="431540" y="1988840"/>
          <a:ext cx="8280920" cy="2176016"/>
        </p:xfrm>
        <a:graphic>
          <a:graphicData uri="http://schemas.openxmlformats.org/drawingml/2006/table">
            <a:tbl>
              <a:tblPr firstRow="1" bandRow="1">
                <a:tableStyleId>{5C22544A-7EE6-4342-B048-85BDC9FD1C3A}</a:tableStyleId>
              </a:tblPr>
              <a:tblGrid>
                <a:gridCol w="4140460">
                  <a:extLst>
                    <a:ext uri="{9D8B030D-6E8A-4147-A177-3AD203B41FA5}">
                      <a16:colId xmlns:a16="http://schemas.microsoft.com/office/drawing/2014/main" val="157599229"/>
                    </a:ext>
                  </a:extLst>
                </a:gridCol>
                <a:gridCol w="4140460">
                  <a:extLst>
                    <a:ext uri="{9D8B030D-6E8A-4147-A177-3AD203B41FA5}">
                      <a16:colId xmlns:a16="http://schemas.microsoft.com/office/drawing/2014/main" val="2033499195"/>
                    </a:ext>
                  </a:extLst>
                </a:gridCol>
              </a:tblGrid>
              <a:tr h="1088008">
                <a:tc>
                  <a:txBody>
                    <a:bodyPr/>
                    <a:lstStyle/>
                    <a:p>
                      <a:endParaRPr lang="tr-TR" dirty="0"/>
                    </a:p>
                    <a:p>
                      <a:r>
                        <a:rPr lang="tr-TR" dirty="0"/>
                        <a:t>HÂKİMİN HUKUK YARATMASI</a:t>
                      </a:r>
                    </a:p>
                  </a:txBody>
                  <a:tcPr/>
                </a:tc>
                <a:tc>
                  <a:txBody>
                    <a:bodyPr/>
                    <a:lstStyle/>
                    <a:p>
                      <a:endParaRPr lang="tr-TR" dirty="0"/>
                    </a:p>
                    <a:p>
                      <a:r>
                        <a:rPr lang="tr-TR" dirty="0"/>
                        <a:t>KURAL DIŞI BOŞLUK</a:t>
                      </a:r>
                    </a:p>
                  </a:txBody>
                  <a:tcPr/>
                </a:tc>
                <a:extLst>
                  <a:ext uri="{0D108BD9-81ED-4DB2-BD59-A6C34878D82A}">
                    <a16:rowId xmlns:a16="http://schemas.microsoft.com/office/drawing/2014/main" val="3112700324"/>
                  </a:ext>
                </a:extLst>
              </a:tr>
              <a:tr h="1088008">
                <a:tc>
                  <a:txBody>
                    <a:bodyPr/>
                    <a:lstStyle/>
                    <a:p>
                      <a:endParaRPr lang="tr-TR" dirty="0"/>
                    </a:p>
                    <a:p>
                      <a:r>
                        <a:rPr lang="tr-TR" dirty="0"/>
                        <a:t>HÂKİMİN TAKDİR YETKİSİ </a:t>
                      </a:r>
                    </a:p>
                  </a:txBody>
                  <a:tcPr/>
                </a:tc>
                <a:tc>
                  <a:txBody>
                    <a:bodyPr/>
                    <a:lstStyle/>
                    <a:p>
                      <a:endParaRPr lang="tr-TR" dirty="0"/>
                    </a:p>
                    <a:p>
                      <a:r>
                        <a:rPr lang="tr-TR" dirty="0"/>
                        <a:t>KURAL İÇİ BOŞLUK</a:t>
                      </a:r>
                    </a:p>
                  </a:txBody>
                  <a:tcPr/>
                </a:tc>
                <a:extLst>
                  <a:ext uri="{0D108BD9-81ED-4DB2-BD59-A6C34878D82A}">
                    <a16:rowId xmlns:a16="http://schemas.microsoft.com/office/drawing/2014/main" val="1791124412"/>
                  </a:ext>
                </a:extLst>
              </a:tr>
            </a:tbl>
          </a:graphicData>
        </a:graphic>
      </p:graphicFrame>
    </p:spTree>
    <p:extLst>
      <p:ext uri="{BB962C8B-B14F-4D97-AF65-F5344CB8AC3E}">
        <p14:creationId xmlns:p14="http://schemas.microsoft.com/office/powerpoint/2010/main" val="186782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A93DF834-0CA2-4EDD-B7B8-0BFA1E6DADAF}"/>
              </a:ext>
            </a:extLst>
          </p:cNvPr>
          <p:cNvSpPr>
            <a:spLocks noGrp="1"/>
          </p:cNvSpPr>
          <p:nvPr>
            <p:ph idx="1"/>
          </p:nvPr>
        </p:nvSpPr>
        <p:spPr>
          <a:xfrm>
            <a:off x="457200" y="1524000"/>
            <a:ext cx="8229600" cy="4572000"/>
          </a:xfrm>
        </p:spPr>
        <p:txBody>
          <a:bodyPr>
            <a:normAutofit fontScale="92500" lnSpcReduction="10000"/>
          </a:bodyPr>
          <a:lstStyle/>
          <a:p>
            <a:pPr marL="0" indent="0">
              <a:buNone/>
            </a:pPr>
            <a:r>
              <a:rPr lang="tr-TR" dirty="0"/>
              <a:t>I. HÂKİMİN HUKUK YARATMASI</a:t>
            </a:r>
          </a:p>
          <a:p>
            <a:pPr marL="365760" lvl="1" indent="0">
              <a:buNone/>
            </a:pPr>
            <a:r>
              <a:rPr lang="tr-TR" dirty="0"/>
              <a:t>A. Hâkimin Hukuk Yaratması Konusundaki Görüşler</a:t>
            </a:r>
          </a:p>
          <a:p>
            <a:pPr marL="365760" lvl="1" indent="0">
              <a:buNone/>
            </a:pPr>
            <a:r>
              <a:rPr lang="tr-TR" dirty="0"/>
              <a:t>B. Türk Medenî Kanununun Sistemi</a:t>
            </a:r>
          </a:p>
          <a:p>
            <a:pPr marL="365760" lvl="1" indent="0">
              <a:buNone/>
            </a:pPr>
            <a:r>
              <a:rPr lang="tr-TR" dirty="0"/>
              <a:t>C. Hukuk Yaratma Yetkisinin Gerekliliği</a:t>
            </a:r>
          </a:p>
          <a:p>
            <a:pPr marL="365760" lvl="1" indent="0">
              <a:buNone/>
            </a:pPr>
            <a:r>
              <a:rPr lang="tr-TR" dirty="0"/>
              <a:t>D. Hukuk Yaratmanın Şartı: Kanun Boşluğu</a:t>
            </a:r>
          </a:p>
          <a:p>
            <a:pPr marL="365760" lvl="1" indent="0">
              <a:buNone/>
            </a:pPr>
            <a:r>
              <a:rPr lang="tr-TR" dirty="0"/>
              <a:t>E. Kanun Boşluğu Çeşitleri</a:t>
            </a:r>
          </a:p>
          <a:p>
            <a:pPr marL="365760" lvl="1" indent="0">
              <a:buNone/>
            </a:pPr>
            <a:r>
              <a:rPr lang="tr-TR" dirty="0"/>
              <a:t>F. Hâkimin Hukuk Yaratırken Gözeteceği İlkeler</a:t>
            </a:r>
          </a:p>
          <a:p>
            <a:pPr marL="365760" lvl="1" indent="0">
              <a:buNone/>
            </a:pPr>
            <a:r>
              <a:rPr lang="tr-TR" dirty="0"/>
              <a:t>G. Hâkimin Koyduğu Kuralın Niteliği</a:t>
            </a:r>
          </a:p>
          <a:p>
            <a:pPr marL="365760" lvl="1" indent="0">
              <a:buNone/>
            </a:pPr>
            <a:r>
              <a:rPr lang="tr-TR" dirty="0"/>
              <a:t>H. Ceza Hukukunda Hâkim Hukuk Yaratamaz</a:t>
            </a:r>
          </a:p>
          <a:p>
            <a:pPr marL="0" indent="0">
              <a:buNone/>
            </a:pPr>
            <a:r>
              <a:rPr lang="tr-TR" dirty="0"/>
              <a:t>II. HÂKİMİN TAKDİR YETKİSİ</a:t>
            </a:r>
          </a:p>
          <a:p>
            <a:pPr marL="365760" lvl="1" indent="0">
              <a:buNone/>
            </a:pPr>
            <a:r>
              <a:rPr lang="tr-TR" dirty="0"/>
              <a:t>A. Çeşitleri</a:t>
            </a:r>
          </a:p>
          <a:p>
            <a:pPr marL="365760" lvl="1" indent="0">
              <a:buNone/>
            </a:pPr>
            <a:r>
              <a:rPr lang="tr-TR" dirty="0"/>
              <a:t>B. Hâkime Takdir Yetkisi Verilip Verilmediği Nasıl Anlaşılır?</a:t>
            </a:r>
          </a:p>
          <a:p>
            <a:pPr marL="365760" lvl="1" indent="0">
              <a:buNone/>
            </a:pPr>
            <a:r>
              <a:rPr lang="tr-TR" dirty="0"/>
              <a:t>C. Takdir Yetkisinin Kullanılmasının Şartları</a:t>
            </a:r>
          </a:p>
          <a:p>
            <a:endParaRPr lang="tr-TR" dirty="0"/>
          </a:p>
        </p:txBody>
      </p:sp>
      <p:sp>
        <p:nvSpPr>
          <p:cNvPr id="3" name="Başlık 2">
            <a:extLst>
              <a:ext uri="{FF2B5EF4-FFF2-40B4-BE49-F238E27FC236}">
                <a16:creationId xmlns:a16="http://schemas.microsoft.com/office/drawing/2014/main" id="{BAE7DDA1-25BB-4E3F-8FE3-7FBE63CBBD91}"/>
              </a:ext>
            </a:extLst>
          </p:cNvPr>
          <p:cNvSpPr>
            <a:spLocks noGrp="1"/>
          </p:cNvSpPr>
          <p:nvPr>
            <p:ph type="title"/>
          </p:nvPr>
        </p:nvSpPr>
        <p:spPr/>
        <p:txBody>
          <a:bodyPr>
            <a:normAutofit fontScale="90000"/>
          </a:bodyPr>
          <a:lstStyle/>
          <a:p>
            <a:r>
              <a:rPr lang="tr-TR" dirty="0"/>
              <a:t>HÂKİMİN HUKUK YARATMASI VE TAKDİR YETKİSİ</a:t>
            </a:r>
          </a:p>
        </p:txBody>
      </p:sp>
    </p:spTree>
    <p:extLst>
      <p:ext uri="{BB962C8B-B14F-4D97-AF65-F5344CB8AC3E}">
        <p14:creationId xmlns:p14="http://schemas.microsoft.com/office/powerpoint/2010/main" val="93477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749B4E7E-88FA-4A5A-BC9F-47C22C8661D1}"/>
              </a:ext>
            </a:extLst>
          </p:cNvPr>
          <p:cNvSpPr>
            <a:spLocks noGrp="1"/>
          </p:cNvSpPr>
          <p:nvPr>
            <p:ph idx="1"/>
          </p:nvPr>
        </p:nvSpPr>
        <p:spPr/>
        <p:txBody>
          <a:bodyPr/>
          <a:lstStyle/>
          <a:p>
            <a:pPr marL="0" indent="0">
              <a:buNone/>
            </a:pPr>
            <a:r>
              <a:rPr lang="tr-TR" dirty="0">
                <a:solidFill>
                  <a:schemeClr val="tx2"/>
                </a:solidFill>
              </a:rPr>
              <a:t>HÂKİMİN HUKUK YARATMASI KONUSUNDAKİ GÖRÜŞLER</a:t>
            </a:r>
          </a:p>
          <a:p>
            <a:pPr marL="514350" indent="-514350">
              <a:buFont typeface="+mj-lt"/>
              <a:buAutoNum type="arabicPeriod"/>
            </a:pPr>
            <a:r>
              <a:rPr lang="tr-TR" dirty="0"/>
              <a:t>Şerhçi Okul (19. yy. Fransa): Kanunda boşluk yoktur.</a:t>
            </a:r>
          </a:p>
          <a:p>
            <a:pPr marL="514350" indent="-514350">
              <a:buFont typeface="+mj-lt"/>
              <a:buAutoNum type="arabicPeriod"/>
            </a:pPr>
            <a:endParaRPr lang="tr-TR" dirty="0"/>
          </a:p>
          <a:p>
            <a:pPr marL="514350" indent="-514350">
              <a:buFont typeface="+mj-lt"/>
              <a:buAutoNum type="arabicPeriod"/>
            </a:pPr>
            <a:r>
              <a:rPr lang="tr-TR" dirty="0"/>
              <a:t>Kavramlar İçtihadı Okulu: (19. yy. Almanya): hâkim hukuk yaratamaz, yasamaya başvurmalıdır.</a:t>
            </a:r>
          </a:p>
          <a:p>
            <a:pPr marL="514350" indent="-514350">
              <a:buFont typeface="+mj-lt"/>
              <a:buAutoNum type="arabicPeriod"/>
            </a:pPr>
            <a:endParaRPr lang="tr-TR" dirty="0"/>
          </a:p>
          <a:p>
            <a:pPr marL="514350" indent="-514350">
              <a:buFont typeface="+mj-lt"/>
              <a:buAutoNum type="arabicPeriod"/>
            </a:pPr>
            <a:r>
              <a:rPr lang="tr-TR" dirty="0"/>
              <a:t>Serbest Hukuk Okulu: hâkim serbestçe kural koyabilir.</a:t>
            </a:r>
          </a:p>
          <a:p>
            <a:endParaRPr lang="tr-TR" dirty="0"/>
          </a:p>
        </p:txBody>
      </p:sp>
      <p:sp>
        <p:nvSpPr>
          <p:cNvPr id="3" name="Başlık 2">
            <a:extLst>
              <a:ext uri="{FF2B5EF4-FFF2-40B4-BE49-F238E27FC236}">
                <a16:creationId xmlns:a16="http://schemas.microsoft.com/office/drawing/2014/main" id="{3F9AB7EA-8E16-4543-9BBE-DFBEBAD04E2D}"/>
              </a:ext>
            </a:extLst>
          </p:cNvPr>
          <p:cNvSpPr>
            <a:spLocks noGrp="1"/>
          </p:cNvSpPr>
          <p:nvPr>
            <p:ph type="title"/>
          </p:nvPr>
        </p:nvSpPr>
        <p:spPr/>
        <p:txBody>
          <a:bodyPr>
            <a:normAutofit/>
          </a:bodyPr>
          <a:lstStyle/>
          <a:p>
            <a:r>
              <a:rPr lang="tr-TR" dirty="0"/>
              <a:t>HÂKİMİN HUKUK YARATMASI</a:t>
            </a:r>
          </a:p>
        </p:txBody>
      </p:sp>
    </p:spTree>
    <p:extLst>
      <p:ext uri="{BB962C8B-B14F-4D97-AF65-F5344CB8AC3E}">
        <p14:creationId xmlns:p14="http://schemas.microsoft.com/office/powerpoint/2010/main" val="827676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70473F1-2453-4E78-9468-45BC7209920F}"/>
              </a:ext>
            </a:extLst>
          </p:cNvPr>
          <p:cNvSpPr>
            <a:spLocks noGrp="1"/>
          </p:cNvSpPr>
          <p:nvPr>
            <p:ph idx="1"/>
          </p:nvPr>
        </p:nvSpPr>
        <p:spPr/>
        <p:txBody>
          <a:bodyPr/>
          <a:lstStyle/>
          <a:p>
            <a:pPr marL="0" indent="0">
              <a:buNone/>
            </a:pPr>
            <a:r>
              <a:rPr lang="tr-TR" dirty="0">
                <a:solidFill>
                  <a:schemeClr val="tx2"/>
                </a:solidFill>
              </a:rPr>
              <a:t>TÜRK MEDENÎ KANUNUNUN SİSTEMİ</a:t>
            </a:r>
          </a:p>
          <a:p>
            <a:pPr marL="0" indent="0">
              <a:buNone/>
            </a:pPr>
            <a:endParaRPr lang="tr-TR" dirty="0"/>
          </a:p>
          <a:p>
            <a:pPr marL="0" indent="0">
              <a:buNone/>
            </a:pPr>
            <a:r>
              <a:rPr lang="tr-TR" dirty="0"/>
              <a:t>«Kanun, sözüyle ve özüyle değindiği bütün konularda uygulanır. Kanunda uygulanabilir bir hüküm yoksa, hâkim, örf ve âdet hukukuna göre, bu da yoksa kendisi kanun koyucu olsaydı nasıl bir kural koyacak idiyse ona göre karar verir.»</a:t>
            </a:r>
          </a:p>
        </p:txBody>
      </p:sp>
      <p:sp>
        <p:nvSpPr>
          <p:cNvPr id="3" name="Başlık 2">
            <a:extLst>
              <a:ext uri="{FF2B5EF4-FFF2-40B4-BE49-F238E27FC236}">
                <a16:creationId xmlns:a16="http://schemas.microsoft.com/office/drawing/2014/main" id="{0CC0E935-4360-4B25-BA81-423157DD976D}"/>
              </a:ext>
            </a:extLst>
          </p:cNvPr>
          <p:cNvSpPr>
            <a:spLocks noGrp="1"/>
          </p:cNvSpPr>
          <p:nvPr>
            <p:ph type="title"/>
          </p:nvPr>
        </p:nvSpPr>
        <p:spPr/>
        <p:txBody>
          <a:bodyPr/>
          <a:lstStyle/>
          <a:p>
            <a:r>
              <a:rPr lang="tr-TR" dirty="0"/>
              <a:t>HÂKİMİN HUKUK YARATMASI</a:t>
            </a:r>
          </a:p>
        </p:txBody>
      </p:sp>
    </p:spTree>
    <p:extLst>
      <p:ext uri="{BB962C8B-B14F-4D97-AF65-F5344CB8AC3E}">
        <p14:creationId xmlns:p14="http://schemas.microsoft.com/office/powerpoint/2010/main" val="3319444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CA11B50F-13E2-4887-B638-ABF44154E91E}"/>
              </a:ext>
            </a:extLst>
          </p:cNvPr>
          <p:cNvSpPr>
            <a:spLocks noGrp="1"/>
          </p:cNvSpPr>
          <p:nvPr>
            <p:ph idx="1"/>
          </p:nvPr>
        </p:nvSpPr>
        <p:spPr/>
        <p:txBody>
          <a:bodyPr/>
          <a:lstStyle/>
          <a:p>
            <a:pPr marL="0" indent="0">
              <a:buNone/>
            </a:pPr>
            <a:r>
              <a:rPr lang="tr-TR" dirty="0">
                <a:solidFill>
                  <a:schemeClr val="tx2"/>
                </a:solidFill>
              </a:rPr>
              <a:t>HUKUK YARATMA YETKİSİNİN GEREKLİLİĞİ</a:t>
            </a:r>
          </a:p>
          <a:p>
            <a:pPr marL="0" indent="0">
              <a:buNone/>
            </a:pPr>
            <a:endParaRPr lang="tr-TR" dirty="0"/>
          </a:p>
          <a:p>
            <a:r>
              <a:rPr lang="tr-TR" dirty="0"/>
              <a:t>Kaçınılmazdır.</a:t>
            </a:r>
          </a:p>
          <a:p>
            <a:r>
              <a:rPr lang="tr-TR" dirty="0"/>
              <a:t>Bütün olaylar ve ilişkiler kanunda öngörülemez.</a:t>
            </a:r>
          </a:p>
          <a:p>
            <a:r>
              <a:rPr lang="tr-TR" dirty="0"/>
              <a:t>H</a:t>
            </a:r>
            <a:r>
              <a:rPr lang="tr-TR"/>
              <a:t>âkim</a:t>
            </a:r>
            <a:r>
              <a:rPr lang="tr-TR" dirty="0"/>
              <a:t>, önüne gelen davaya bakmak ve bir karar vermek zorundadır. Aksi halde HMK m. 46/(e) hükmüne göre tazminat davası kendisine rücu edilebilir. </a:t>
            </a:r>
          </a:p>
          <a:p>
            <a:r>
              <a:rPr lang="tr-TR" dirty="0"/>
              <a:t>Bu sebeple hukuk yaratmasına izin verilmiştir.</a:t>
            </a:r>
          </a:p>
        </p:txBody>
      </p:sp>
      <p:sp>
        <p:nvSpPr>
          <p:cNvPr id="3" name="Başlık 2">
            <a:extLst>
              <a:ext uri="{FF2B5EF4-FFF2-40B4-BE49-F238E27FC236}">
                <a16:creationId xmlns:a16="http://schemas.microsoft.com/office/drawing/2014/main" id="{23409B3D-4C6D-4697-9E21-1ECB57B73ABA}"/>
              </a:ext>
            </a:extLst>
          </p:cNvPr>
          <p:cNvSpPr>
            <a:spLocks noGrp="1"/>
          </p:cNvSpPr>
          <p:nvPr>
            <p:ph type="title"/>
          </p:nvPr>
        </p:nvSpPr>
        <p:spPr/>
        <p:txBody>
          <a:bodyPr/>
          <a:lstStyle/>
          <a:p>
            <a:r>
              <a:rPr lang="tr-TR" dirty="0"/>
              <a:t>HÂKİMİN HUKUK YARATMASI</a:t>
            </a:r>
          </a:p>
        </p:txBody>
      </p:sp>
    </p:spTree>
    <p:extLst>
      <p:ext uri="{BB962C8B-B14F-4D97-AF65-F5344CB8AC3E}">
        <p14:creationId xmlns:p14="http://schemas.microsoft.com/office/powerpoint/2010/main" val="3838629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B2176B2-2401-4157-A7B6-3282A922E023}"/>
              </a:ext>
            </a:extLst>
          </p:cNvPr>
          <p:cNvSpPr>
            <a:spLocks noGrp="1"/>
          </p:cNvSpPr>
          <p:nvPr>
            <p:ph idx="1"/>
          </p:nvPr>
        </p:nvSpPr>
        <p:spPr/>
        <p:txBody>
          <a:bodyPr/>
          <a:lstStyle/>
          <a:p>
            <a:pPr marL="0" indent="0">
              <a:buNone/>
            </a:pPr>
            <a:r>
              <a:rPr lang="tr-TR" dirty="0">
                <a:solidFill>
                  <a:schemeClr val="tx2"/>
                </a:solidFill>
              </a:rPr>
              <a:t>HUKUK YARATMANIN ŞARTI: KANUN BOŞLUĞU</a:t>
            </a:r>
            <a:endParaRPr lang="tr-TR" dirty="0"/>
          </a:p>
          <a:p>
            <a:pPr marL="514350" indent="-514350">
              <a:buFont typeface="+mj-lt"/>
              <a:buAutoNum type="arabicPeriod"/>
            </a:pPr>
            <a:r>
              <a:rPr lang="tr-TR" dirty="0"/>
              <a:t>Kural İçi Boşluk: Kanun koyucu tarafından özellikle bırakılmış boşluklardır. Bunların doldurulmasında takdir yetkisi kullanılır.</a:t>
            </a:r>
          </a:p>
          <a:p>
            <a:pPr marL="514350" indent="-514350">
              <a:buFont typeface="+mj-lt"/>
              <a:buAutoNum type="arabicPeriod"/>
            </a:pPr>
            <a:endParaRPr lang="tr-TR" dirty="0"/>
          </a:p>
          <a:p>
            <a:pPr marL="514350" indent="-514350">
              <a:buFont typeface="+mj-lt"/>
              <a:buAutoNum type="arabicPeriod"/>
            </a:pPr>
            <a:r>
              <a:rPr lang="tr-TR" dirty="0"/>
              <a:t>Kural Dışı Boşluk: Kanun koyucu tarafından düzenlenmesi gereken durumun, düzenlenmediği ihmal edildiği hallerde ortaya çıkan boşluklardır.</a:t>
            </a:r>
          </a:p>
          <a:p>
            <a:pPr marL="880110" lvl="1" indent="-514350">
              <a:buFont typeface="+mj-lt"/>
              <a:buAutoNum type="alphaLcParenR"/>
            </a:pPr>
            <a:r>
              <a:rPr lang="tr-TR" dirty="0"/>
              <a:t>Gerçek boşluk</a:t>
            </a:r>
          </a:p>
          <a:p>
            <a:pPr marL="880110" lvl="1" indent="-514350">
              <a:buFont typeface="+mj-lt"/>
              <a:buAutoNum type="alphaLcParenR"/>
            </a:pPr>
            <a:r>
              <a:rPr lang="tr-TR" dirty="0"/>
              <a:t>Gerçek olmayan boşluk</a:t>
            </a:r>
          </a:p>
        </p:txBody>
      </p:sp>
      <p:sp>
        <p:nvSpPr>
          <p:cNvPr id="3" name="Başlık 2">
            <a:extLst>
              <a:ext uri="{FF2B5EF4-FFF2-40B4-BE49-F238E27FC236}">
                <a16:creationId xmlns:a16="http://schemas.microsoft.com/office/drawing/2014/main" id="{BEEA4248-CB39-4672-AD37-36417C071E07}"/>
              </a:ext>
            </a:extLst>
          </p:cNvPr>
          <p:cNvSpPr>
            <a:spLocks noGrp="1"/>
          </p:cNvSpPr>
          <p:nvPr>
            <p:ph type="title"/>
          </p:nvPr>
        </p:nvSpPr>
        <p:spPr/>
        <p:txBody>
          <a:bodyPr/>
          <a:lstStyle/>
          <a:p>
            <a:r>
              <a:rPr lang="tr-TR" dirty="0"/>
              <a:t>HÂKİMİN HUKUK YARATMASI</a:t>
            </a:r>
          </a:p>
        </p:txBody>
      </p:sp>
    </p:spTree>
    <p:extLst>
      <p:ext uri="{BB962C8B-B14F-4D97-AF65-F5344CB8AC3E}">
        <p14:creationId xmlns:p14="http://schemas.microsoft.com/office/powerpoint/2010/main" val="604359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8D69074D-F7C9-437F-B4AA-4DC434B6B25F}"/>
              </a:ext>
            </a:extLst>
          </p:cNvPr>
          <p:cNvSpPr>
            <a:spLocks noGrp="1"/>
          </p:cNvSpPr>
          <p:nvPr>
            <p:ph idx="1"/>
          </p:nvPr>
        </p:nvSpPr>
        <p:spPr/>
        <p:txBody>
          <a:bodyPr>
            <a:normAutofit lnSpcReduction="10000"/>
          </a:bodyPr>
          <a:lstStyle/>
          <a:p>
            <a:pPr marL="0" indent="0">
              <a:buNone/>
            </a:pPr>
            <a:r>
              <a:rPr lang="tr-TR" dirty="0">
                <a:solidFill>
                  <a:schemeClr val="tx2"/>
                </a:solidFill>
              </a:rPr>
              <a:t>HÂKİMİN HUKUK YARATIRKEN GÖZETECEĞİ İLKELER</a:t>
            </a:r>
          </a:p>
          <a:p>
            <a:pPr marL="0" indent="0">
              <a:buNone/>
            </a:pPr>
            <a:endParaRPr lang="tr-TR" dirty="0"/>
          </a:p>
          <a:p>
            <a:r>
              <a:rPr lang="tr-TR" dirty="0"/>
              <a:t>Hâkim, somut durumu çözmeye yönelmemeli, somut durumu soyutlaştırmalı, genelleştirmeli ve çözümlenmemiş genel durumu düzenleyecek bir kural getirmelidir. Soyut ve genel olan bu kurala göre somut durumu çözüme bağlamalıdır.</a:t>
            </a:r>
          </a:p>
          <a:p>
            <a:r>
              <a:rPr lang="tr-TR" dirty="0"/>
              <a:t>Mevcut yazılı hukuk kurallarını göz önünde tutmalıdır.</a:t>
            </a:r>
          </a:p>
          <a:p>
            <a:r>
              <a:rPr lang="tr-TR" dirty="0"/>
              <a:t>Beklenen bir revizyon varsa buradaki kuralları da dikkate almalıdır.</a:t>
            </a:r>
          </a:p>
        </p:txBody>
      </p:sp>
      <p:sp>
        <p:nvSpPr>
          <p:cNvPr id="3" name="Başlık 2">
            <a:extLst>
              <a:ext uri="{FF2B5EF4-FFF2-40B4-BE49-F238E27FC236}">
                <a16:creationId xmlns:a16="http://schemas.microsoft.com/office/drawing/2014/main" id="{EF1A7C52-EEEE-4866-8E99-302F76A87661}"/>
              </a:ext>
            </a:extLst>
          </p:cNvPr>
          <p:cNvSpPr>
            <a:spLocks noGrp="1"/>
          </p:cNvSpPr>
          <p:nvPr>
            <p:ph type="title"/>
          </p:nvPr>
        </p:nvSpPr>
        <p:spPr/>
        <p:txBody>
          <a:bodyPr/>
          <a:lstStyle/>
          <a:p>
            <a:r>
              <a:rPr lang="tr-TR" dirty="0"/>
              <a:t>HÂKİMİN HUKUK YARATMASI</a:t>
            </a:r>
          </a:p>
        </p:txBody>
      </p:sp>
    </p:spTree>
    <p:extLst>
      <p:ext uri="{BB962C8B-B14F-4D97-AF65-F5344CB8AC3E}">
        <p14:creationId xmlns:p14="http://schemas.microsoft.com/office/powerpoint/2010/main" val="3887364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F7AF76CF-EB5A-4702-8E2F-257C4644CC82}"/>
              </a:ext>
            </a:extLst>
          </p:cNvPr>
          <p:cNvSpPr>
            <a:spLocks noGrp="1"/>
          </p:cNvSpPr>
          <p:nvPr>
            <p:ph idx="1"/>
          </p:nvPr>
        </p:nvSpPr>
        <p:spPr/>
        <p:txBody>
          <a:bodyPr>
            <a:normAutofit/>
          </a:bodyPr>
          <a:lstStyle/>
          <a:p>
            <a:pPr marL="0" indent="0">
              <a:buNone/>
            </a:pPr>
            <a:r>
              <a:rPr lang="tr-TR" dirty="0">
                <a:solidFill>
                  <a:schemeClr val="tx2"/>
                </a:solidFill>
              </a:rPr>
              <a:t>HÂKİMİN KOYDUĞU KURALIN NİTELİĞİ</a:t>
            </a:r>
          </a:p>
          <a:p>
            <a:r>
              <a:rPr lang="tr-TR" dirty="0"/>
              <a:t>Kanun niteliği taşımaz.</a:t>
            </a:r>
          </a:p>
          <a:p>
            <a:r>
              <a:rPr lang="tr-TR" dirty="0"/>
              <a:t>Kuvvetler ayrılığı ilkesine aykırı değildir.</a:t>
            </a:r>
          </a:p>
          <a:p>
            <a:r>
              <a:rPr lang="tr-TR" dirty="0"/>
              <a:t>Kural olarak bağlayıcı değildir.</a:t>
            </a:r>
          </a:p>
          <a:p>
            <a:r>
              <a:rPr lang="tr-TR" dirty="0"/>
              <a:t>Üst yargı denetimine tabi değildir.</a:t>
            </a:r>
          </a:p>
          <a:p>
            <a:endParaRPr lang="tr-TR" dirty="0"/>
          </a:p>
          <a:p>
            <a:pPr marL="0" indent="0">
              <a:buNone/>
            </a:pPr>
            <a:r>
              <a:rPr lang="tr-TR" dirty="0">
                <a:solidFill>
                  <a:schemeClr val="tx2"/>
                </a:solidFill>
              </a:rPr>
              <a:t>CEZA HUKUKUNDA HÂKİM HUKUK YARATAMAZ</a:t>
            </a:r>
          </a:p>
          <a:p>
            <a:pPr marL="0" indent="0">
              <a:buNone/>
            </a:pPr>
            <a:r>
              <a:rPr lang="tr-TR" i="1" dirty="0"/>
              <a:t>«Kanunsuz suç ve ceza olmaz.»</a:t>
            </a:r>
            <a:endParaRPr lang="tr-TR" dirty="0"/>
          </a:p>
          <a:p>
            <a:r>
              <a:rPr lang="tr-TR" dirty="0"/>
              <a:t>Ceza hukukunda boşluk yoktur.</a:t>
            </a:r>
          </a:p>
          <a:p>
            <a:endParaRPr lang="tr-TR" dirty="0"/>
          </a:p>
        </p:txBody>
      </p:sp>
      <p:sp>
        <p:nvSpPr>
          <p:cNvPr id="3" name="Başlık 2">
            <a:extLst>
              <a:ext uri="{FF2B5EF4-FFF2-40B4-BE49-F238E27FC236}">
                <a16:creationId xmlns:a16="http://schemas.microsoft.com/office/drawing/2014/main" id="{AF4B9E92-65E7-4F1B-BF42-CB074A5B0902}"/>
              </a:ext>
            </a:extLst>
          </p:cNvPr>
          <p:cNvSpPr>
            <a:spLocks noGrp="1"/>
          </p:cNvSpPr>
          <p:nvPr>
            <p:ph type="title"/>
          </p:nvPr>
        </p:nvSpPr>
        <p:spPr/>
        <p:txBody>
          <a:bodyPr/>
          <a:lstStyle/>
          <a:p>
            <a:r>
              <a:rPr lang="tr-TR" dirty="0"/>
              <a:t>HÂKİMİN HUKUK YARATMASI</a:t>
            </a:r>
          </a:p>
        </p:txBody>
      </p:sp>
    </p:spTree>
    <p:extLst>
      <p:ext uri="{BB962C8B-B14F-4D97-AF65-F5344CB8AC3E}">
        <p14:creationId xmlns:p14="http://schemas.microsoft.com/office/powerpoint/2010/main" val="2527118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373213DE-67B3-4708-B3A5-58C969593648}"/>
              </a:ext>
            </a:extLst>
          </p:cNvPr>
          <p:cNvSpPr>
            <a:spLocks noGrp="1"/>
          </p:cNvSpPr>
          <p:nvPr>
            <p:ph idx="1"/>
          </p:nvPr>
        </p:nvSpPr>
        <p:spPr/>
        <p:txBody>
          <a:bodyPr/>
          <a:lstStyle/>
          <a:p>
            <a:pPr marL="0" indent="0">
              <a:buNone/>
            </a:pPr>
            <a:r>
              <a:rPr lang="tr-TR" dirty="0">
                <a:solidFill>
                  <a:schemeClr val="tx2"/>
                </a:solidFill>
              </a:rPr>
              <a:t>Kanundaki genel soyut kurallar ile, somut durumlara daha uygun çözümler bulunması için hâkime takdir yetkisi tanınmıştır.</a:t>
            </a:r>
          </a:p>
          <a:p>
            <a:pPr marL="0" indent="0">
              <a:buNone/>
            </a:pPr>
            <a:r>
              <a:rPr lang="tr-TR" dirty="0"/>
              <a:t>ÇEŞİTLERİ</a:t>
            </a:r>
          </a:p>
          <a:p>
            <a:pPr marL="514350" indent="-514350">
              <a:buFont typeface="+mj-lt"/>
              <a:buAutoNum type="arabicPeriod"/>
            </a:pPr>
            <a:r>
              <a:rPr lang="tr-TR" dirty="0"/>
              <a:t>Şartlarda Takdir Yetkisi: Bir hükmün uygulanabilmesi için gerekli şartların oluşup oluşmadığının takdir edilmesidir.</a:t>
            </a:r>
          </a:p>
          <a:p>
            <a:pPr marL="514350" indent="-514350">
              <a:buFont typeface="+mj-lt"/>
              <a:buAutoNum type="arabicPeriod"/>
            </a:pPr>
            <a:r>
              <a:rPr lang="tr-TR" dirty="0"/>
              <a:t>Hükümde Takdir Yetkisi: Hükmün niteliği ve kapsamı konusundaki takdir yetkisidir.</a:t>
            </a:r>
          </a:p>
        </p:txBody>
      </p:sp>
      <p:sp>
        <p:nvSpPr>
          <p:cNvPr id="3" name="Başlık 2">
            <a:extLst>
              <a:ext uri="{FF2B5EF4-FFF2-40B4-BE49-F238E27FC236}">
                <a16:creationId xmlns:a16="http://schemas.microsoft.com/office/drawing/2014/main" id="{AF1E0C24-66BF-4E94-A920-469EFB6ABE69}"/>
              </a:ext>
            </a:extLst>
          </p:cNvPr>
          <p:cNvSpPr>
            <a:spLocks noGrp="1"/>
          </p:cNvSpPr>
          <p:nvPr>
            <p:ph type="title"/>
          </p:nvPr>
        </p:nvSpPr>
        <p:spPr/>
        <p:txBody>
          <a:bodyPr>
            <a:normAutofit/>
          </a:bodyPr>
          <a:lstStyle/>
          <a:p>
            <a:r>
              <a:rPr lang="tr-TR" dirty="0"/>
              <a:t>HÂKİMİN TAKDİR YETKİSİ</a:t>
            </a:r>
          </a:p>
        </p:txBody>
      </p:sp>
    </p:spTree>
    <p:extLst>
      <p:ext uri="{BB962C8B-B14F-4D97-AF65-F5344CB8AC3E}">
        <p14:creationId xmlns:p14="http://schemas.microsoft.com/office/powerpoint/2010/main" val="38326651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4586529-15C8-4FE4-A3C2-81E1A5ADBE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227E3FD-B4A2-4BFC-8C9C-D3BE9468D730}">
  <ds:schemaRefs>
    <ds:schemaRef ds:uri="http://schemas.microsoft.com/sharepoint/v3/contenttype/forms"/>
  </ds:schemaRefs>
</ds:datastoreItem>
</file>

<file path=customXml/itemProps3.xml><?xml version="1.0" encoding="utf-8"?>
<ds:datastoreItem xmlns:ds="http://schemas.openxmlformats.org/officeDocument/2006/customXml" ds:itemID="{AB831418-79E1-4F2B-B438-6B0769E7439E}">
  <ds:schemaRefs>
    <ds:schemaRef ds:uri="http://purl.org/dc/terms/"/>
    <ds:schemaRef ds:uri="560ef61b-03e2-46a8-aeae-79f8a710d1e9"/>
    <ds:schemaRef ds:uri="http://purl.org/dc/dcmitype/"/>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Dünya Günü sunusu</Template>
  <TotalTime>0</TotalTime>
  <Words>678</Words>
  <Application>Microsoft Office PowerPoint</Application>
  <PresentationFormat>Ekran Gösterisi (4:3)</PresentationFormat>
  <Paragraphs>85</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Calibri</vt:lpstr>
      <vt:lpstr>Constantia</vt:lpstr>
      <vt:lpstr>Wingdings 2</vt:lpstr>
      <vt:lpstr>Kağıt</vt:lpstr>
      <vt:lpstr>Hukuk Başlangıcı</vt:lpstr>
      <vt:lpstr>HÂKİMİN HUKUK YARATMASI VE TAKDİR YETKİSİ</vt:lpstr>
      <vt:lpstr>HÂKİMİN HUKUK YARATMASI</vt:lpstr>
      <vt:lpstr>HÂKİMİN HUKUK YARATMASI</vt:lpstr>
      <vt:lpstr>HÂKİMİN HUKUK YARATMASI</vt:lpstr>
      <vt:lpstr>HÂKİMİN HUKUK YARATMASI</vt:lpstr>
      <vt:lpstr>HÂKİMİN HUKUK YARATMASI</vt:lpstr>
      <vt:lpstr>HÂKİMİN HUKUK YARATMASI</vt:lpstr>
      <vt:lpstr>HÂKİMİN TAKDİR YETKİSİ</vt:lpstr>
      <vt:lpstr>HÂKİMİN TAKDİR YETKİSİ</vt:lpstr>
      <vt:lpstr>HÂKİMİN TAKDİR YETKİSİ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2020-04-02T12:10:36Z</dcterms:created>
  <dcterms:modified xsi:type="dcterms:W3CDTF">2020-05-27T14:30:26Z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TC102513359990</vt:lpwstr>
  </property>
  <property fmtid="{D5CDD505-2E9C-101B-9397-08002B2CF9AE}" pid="3" name="ContentTypeId">
    <vt:lpwstr>0x010100C6906DB4C1052743ACE33D6CA7F73AEA</vt:lpwstr>
  </property>
</Properties>
</file>