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56" r:id="rId3"/>
    <p:sldId id="257" r:id="rId4"/>
    <p:sldId id="281" r:id="rId5"/>
    <p:sldId id="280" r:id="rId6"/>
    <p:sldId id="279" r:id="rId7"/>
    <p:sldId id="278" r:id="rId8"/>
    <p:sldId id="277" r:id="rId9"/>
    <p:sldId id="273" r:id="rId10"/>
  </p:sldIdLst>
  <p:sldSz cx="12192000" cy="6858000"/>
  <p:notesSz cx="6797675" cy="9928225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1F7FD31C-18DE-4D2F-9914-A162679ED86F}" type="datetimeFigureOut">
              <a:rPr lang="tr-TR" smtClean="0"/>
              <a:t>5.11.2020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9629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5.11.2020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6748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5.11.2020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83786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5.11.2020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44287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5.11.2020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65680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5.11.2020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6890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5.11.2020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0489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1F7FD31C-18DE-4D2F-9914-A162679ED86F}" type="datetimeFigureOut">
              <a:rPr lang="tr-TR" smtClean="0"/>
              <a:t>5.11.2020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18783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1F7FD31C-18DE-4D2F-9914-A162679ED86F}" type="datetimeFigureOut">
              <a:rPr lang="tr-TR" smtClean="0"/>
              <a:t>5.11.2020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8309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5.11.2020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4033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5.11.2020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142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5.11.2020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1701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5.11.2020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1592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5.11.2020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0035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5.11.2020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60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5.11.2020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5057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5.11.2020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5633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1F7FD31C-18DE-4D2F-9914-A162679ED86F}" type="datetimeFigureOut">
              <a:rPr lang="tr-TR" smtClean="0"/>
              <a:t>5.11.2020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2187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2042617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/>
              <a:t>TASAVVUF II </a:t>
            </a:r>
            <a:br>
              <a:rPr lang="tr-TR" sz="4400" b="1" dirty="0"/>
            </a:br>
            <a:r>
              <a:rPr lang="tr-TR" sz="4400" b="1" dirty="0"/>
              <a:t>VII. </a:t>
            </a:r>
            <a:r>
              <a:rPr lang="tr-TR" sz="4400" b="1"/>
              <a:t>YARIYIL GÜZ DÖNEMİ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563318"/>
            <a:ext cx="8689976" cy="3591298"/>
          </a:xfrm>
        </p:spPr>
        <p:txBody>
          <a:bodyPr>
            <a:noAutofit/>
          </a:bodyPr>
          <a:lstStyle/>
          <a:p>
            <a:pPr algn="just"/>
            <a:endParaRPr lang="tr-TR" altLang="tr-TR" sz="2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tr-TR" altLang="tr-TR" sz="2900" b="1" cap="none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tr-TR" altLang="tr-TR" sz="2900" b="1" cap="none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DR. ÖĞR. ÜYESİ MEHMET YILDIZ</a:t>
            </a:r>
          </a:p>
          <a:p>
            <a:pPr algn="ctr"/>
            <a:r>
              <a:rPr lang="tr-TR" altLang="tr-TR" sz="2900" b="1" cap="none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(yildizm@ankara.edu.tr)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0696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25294" y="553915"/>
            <a:ext cx="9738714" cy="1723294"/>
          </a:xfrm>
        </p:spPr>
        <p:txBody>
          <a:bodyPr>
            <a:noAutofit/>
          </a:bodyPr>
          <a:lstStyle/>
          <a:p>
            <a:r>
              <a:rPr lang="tr-TR" altLang="tr-TR" sz="14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4. HAFTA </a:t>
            </a:r>
            <a:br>
              <a:rPr lang="tr-TR" altLang="tr-TR" sz="14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400" cap="none" dirty="0" smtClean="0"/>
              <a:t>- </a:t>
            </a:r>
            <a:r>
              <a:rPr lang="tr-TR" altLang="tr-TR" sz="14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</a:t>
            </a:r>
            <a:br>
              <a:rPr lang="tr-TR" altLang="tr-TR" sz="14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4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KAYNAKÇA</a:t>
            </a:r>
            <a:br>
              <a:rPr lang="tr-TR" altLang="tr-TR" sz="14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4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</a:t>
            </a:r>
            <a:r>
              <a:rPr lang="tr-TR" sz="1400" dirty="0"/>
              <a:t>Kadir </a:t>
            </a:r>
            <a:r>
              <a:rPr lang="tr-TR" sz="1400" dirty="0" err="1"/>
              <a:t>Özköse</a:t>
            </a:r>
            <a:r>
              <a:rPr lang="tr-TR" sz="1400" dirty="0"/>
              <a:t>, “Tasavvuf Kültüründe Bâtın ve </a:t>
            </a:r>
            <a:r>
              <a:rPr lang="tr-TR" sz="1400" dirty="0" err="1"/>
              <a:t>Bâtınî</a:t>
            </a:r>
            <a:r>
              <a:rPr lang="tr-TR" sz="1400" dirty="0"/>
              <a:t>/</a:t>
            </a:r>
            <a:r>
              <a:rPr lang="tr-TR" sz="1400" dirty="0" err="1"/>
              <a:t>Ledünnî</a:t>
            </a:r>
            <a:r>
              <a:rPr lang="tr-TR" sz="1400" dirty="0"/>
              <a:t> Bilgi Kavramlarının Referans Çerçevesi”, </a:t>
            </a:r>
            <a:r>
              <a:rPr lang="tr-TR" sz="1400" i="1" dirty="0" err="1"/>
              <a:t>Kur’ân’ın</a:t>
            </a:r>
            <a:r>
              <a:rPr lang="tr-TR" sz="1400" i="1" dirty="0"/>
              <a:t> </a:t>
            </a:r>
            <a:r>
              <a:rPr lang="tr-TR" sz="1400" i="1" dirty="0" err="1"/>
              <a:t>Bâtınî</a:t>
            </a:r>
            <a:r>
              <a:rPr lang="tr-TR" sz="1400" i="1" dirty="0"/>
              <a:t> ve </a:t>
            </a:r>
            <a:r>
              <a:rPr lang="tr-TR" sz="1400" i="1" dirty="0" err="1"/>
              <a:t>İşârî</a:t>
            </a:r>
            <a:r>
              <a:rPr lang="tr-TR" sz="1400" i="1" dirty="0"/>
              <a:t> Yorumu</a:t>
            </a:r>
            <a:r>
              <a:rPr lang="tr-TR" sz="1400" dirty="0"/>
              <a:t>, KURAMER, İst. 2018.</a:t>
            </a:r>
            <a:br>
              <a:rPr lang="tr-TR" sz="1400" dirty="0"/>
            </a:br>
            <a:r>
              <a:rPr lang="tr-TR" sz="1400" dirty="0" smtClean="0"/>
              <a:t>- M</a:t>
            </a:r>
            <a:r>
              <a:rPr lang="tr-TR" sz="1400" dirty="0"/>
              <a:t>. Erol Kılıç, “Padişah-ı Âlem Olmak Bir Kuru </a:t>
            </a:r>
            <a:r>
              <a:rPr lang="tr-TR" sz="1400" dirty="0" err="1"/>
              <a:t>Gavga</a:t>
            </a:r>
            <a:r>
              <a:rPr lang="tr-TR" sz="1400" dirty="0"/>
              <a:t> İmiş”, </a:t>
            </a:r>
            <a:r>
              <a:rPr lang="tr-TR" sz="1400" i="1" dirty="0" err="1"/>
              <a:t>Cogito</a:t>
            </a:r>
            <a:r>
              <a:rPr lang="tr-TR" sz="1400" dirty="0"/>
              <a:t>, Sayı: 46, Bahar 2006.</a:t>
            </a:r>
            <a:br>
              <a:rPr lang="tr-TR" sz="1400" dirty="0"/>
            </a:br>
            <a:r>
              <a:rPr lang="tr-TR" sz="1400" dirty="0" smtClean="0"/>
              <a:t>- </a:t>
            </a:r>
            <a:r>
              <a:rPr lang="tr-TR" sz="1400" dirty="0" err="1" smtClean="0"/>
              <a:t>Abdulhakim</a:t>
            </a:r>
            <a:r>
              <a:rPr lang="tr-TR" sz="1400" dirty="0" smtClean="0"/>
              <a:t> </a:t>
            </a:r>
            <a:r>
              <a:rPr lang="tr-TR" sz="1400" dirty="0"/>
              <a:t>Yüce, “el-</a:t>
            </a:r>
            <a:r>
              <a:rPr lang="tr-TR" sz="1400" dirty="0" err="1"/>
              <a:t>Lüma</a:t>
            </a:r>
            <a:r>
              <a:rPr lang="tr-TR" sz="1400" dirty="0"/>
              <a:t>’”, </a:t>
            </a:r>
            <a:r>
              <a:rPr lang="tr-TR" sz="1400" i="1" dirty="0"/>
              <a:t>Tasavvuf Klasikleri</a:t>
            </a:r>
            <a:r>
              <a:rPr lang="tr-TR" sz="1400" dirty="0"/>
              <a:t>, Ed. Ethem CEBECİOĞLU, Ank. 2010, ss.55-70</a:t>
            </a:r>
            <a:r>
              <a:rPr lang="tr-TR" sz="1400" dirty="0" smtClean="0"/>
              <a:t>.</a:t>
            </a:r>
            <a:r>
              <a:rPr lang="tr-TR" altLang="tr-TR" sz="14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tr-TR" altLang="tr-TR" sz="14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endParaRPr lang="tr-TR" sz="1400" i="1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54955" y="2769577"/>
            <a:ext cx="9879392" cy="2626881"/>
          </a:xfrm>
        </p:spPr>
        <p:txBody>
          <a:bodyPr>
            <a:norm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</a:pPr>
            <a:endParaRPr lang="tr-TR" altLang="tr-TR" sz="2400" b="1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</a:pPr>
            <a:r>
              <a:rPr lang="tr-TR" altLang="tr-TR" sz="24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ANA BAŞLIKLAR</a:t>
            </a: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5754688" algn="r"/>
              </a:tabLst>
            </a:pPr>
            <a:endParaRPr lang="tr-TR" altLang="tr-TR" sz="2400" b="1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091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Tasavvufta Zahir-Batın İlişkisi </a:t>
            </a:r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i="1" dirty="0"/>
              <a:t>“Bir ö</a:t>
            </a:r>
            <a:r>
              <a:rPr lang="tr-TR" dirty="0"/>
              <a:t>ğ</a:t>
            </a:r>
            <a:r>
              <a:rPr lang="tr-TR" i="1" dirty="0"/>
              <a:t>retiyi anlamak için o ö</a:t>
            </a:r>
            <a:r>
              <a:rPr lang="tr-TR" dirty="0"/>
              <a:t>ğ</a:t>
            </a:r>
            <a:r>
              <a:rPr lang="tr-TR" i="1" dirty="0"/>
              <a:t>retiyi kendi bakı</a:t>
            </a:r>
            <a:r>
              <a:rPr lang="tr-TR" dirty="0"/>
              <a:t>ş </a:t>
            </a:r>
            <a:r>
              <a:rPr lang="tr-TR" i="1" dirty="0"/>
              <a:t>açısına göre de</a:t>
            </a:r>
            <a:r>
              <a:rPr lang="tr-TR" dirty="0"/>
              <a:t>ğ</a:t>
            </a:r>
            <a:r>
              <a:rPr lang="tr-TR" i="1" dirty="0"/>
              <a:t>il, belki ö</a:t>
            </a:r>
            <a:r>
              <a:rPr lang="tr-TR" dirty="0"/>
              <a:t>ğ</a:t>
            </a:r>
            <a:r>
              <a:rPr lang="tr-TR" i="1" dirty="0"/>
              <a:t>reti sahibinin bakı</a:t>
            </a:r>
            <a:r>
              <a:rPr lang="tr-TR" dirty="0"/>
              <a:t>ş </a:t>
            </a:r>
            <a:r>
              <a:rPr lang="tr-TR" i="1" dirty="0"/>
              <a:t>açısına göre anlamak, onun kafasıyla dü</a:t>
            </a:r>
            <a:r>
              <a:rPr lang="tr-TR" dirty="0"/>
              <a:t>ş</a:t>
            </a:r>
            <a:r>
              <a:rPr lang="tr-TR" i="1" dirty="0"/>
              <a:t>ünmek, adeta ö</a:t>
            </a:r>
            <a:r>
              <a:rPr lang="tr-TR" dirty="0"/>
              <a:t>ğ</a:t>
            </a:r>
            <a:r>
              <a:rPr lang="tr-TR" i="1" dirty="0"/>
              <a:t>reti sahibini canlandırarak kendi varlığını unutmak, insaflı ve tarafsız olmak, sahibinden daha fazla anlamaya çalı</a:t>
            </a:r>
            <a:r>
              <a:rPr lang="tr-TR" dirty="0"/>
              <a:t>ş</a:t>
            </a:r>
            <a:r>
              <a:rPr lang="tr-TR" i="1" dirty="0"/>
              <a:t>mak, kelimelerden çok anlama nüfuz etmek gerekir.”</a:t>
            </a:r>
            <a:r>
              <a:rPr lang="tr-TR" dirty="0"/>
              <a:t> İsmail Hakkı İzmirli (İslam Felsefesi Tarihi, s. 15)</a:t>
            </a:r>
          </a:p>
          <a:p>
            <a:pPr algn="just"/>
            <a:r>
              <a:rPr lang="tr-TR" b="1" dirty="0" smtClean="0"/>
              <a:t>Zahir-bâtın</a:t>
            </a:r>
            <a:r>
              <a:rPr lang="tr-TR" dirty="0" smtClean="0"/>
              <a:t> </a:t>
            </a:r>
            <a:r>
              <a:rPr lang="tr-TR" dirty="0"/>
              <a:t>ayırımı sadece tasavvufla oluşmuş bir şey değildir. Bütün dinlerin mistik taraflarında var olan bir şeydir. </a:t>
            </a:r>
            <a:endParaRPr lang="tr-TR" dirty="0" smtClean="0"/>
          </a:p>
          <a:p>
            <a:pPr algn="just"/>
            <a:r>
              <a:rPr lang="tr-TR" b="1" dirty="0"/>
              <a:t>Batıda</a:t>
            </a:r>
            <a:r>
              <a:rPr lang="tr-TR" dirty="0"/>
              <a:t> iç, derunî mana karşılığında “</a:t>
            </a:r>
            <a:r>
              <a:rPr lang="tr-TR" b="1" dirty="0"/>
              <a:t>ezoterik</a:t>
            </a:r>
            <a:r>
              <a:rPr lang="tr-TR" dirty="0"/>
              <a:t>” kelimesi kullanılmaktadır. Bunun zıddı ise “</a:t>
            </a:r>
            <a:r>
              <a:rPr lang="tr-TR" b="1" dirty="0" err="1"/>
              <a:t>egzoterik</a:t>
            </a:r>
            <a:r>
              <a:rPr lang="tr-TR" dirty="0" err="1"/>
              <a:t>”tir</a:t>
            </a:r>
            <a:r>
              <a:rPr lang="tr-TR" dirty="0"/>
              <a:t>. Medeniyetimizdeki tam karşılığı “</a:t>
            </a:r>
            <a:r>
              <a:rPr lang="tr-TR" b="1" dirty="0" err="1"/>
              <a:t>zâhir-bâtın”</a:t>
            </a:r>
            <a:r>
              <a:rPr lang="tr-TR" dirty="0" err="1"/>
              <a:t>dır</a:t>
            </a:r>
            <a:r>
              <a:rPr lang="tr-TR" dirty="0"/>
              <a:t>. Bu kelimenin düşünsel kökleri dinler ve felsefe tarihlerinde </a:t>
            </a:r>
            <a:r>
              <a:rPr lang="tr-TR" b="1" dirty="0"/>
              <a:t>Pythagoras'ta, Platon'da, Yeni Platoncularda </a:t>
            </a:r>
            <a:r>
              <a:rPr lang="tr-TR" dirty="0"/>
              <a:t>bulmak mümkündür. Ezoterik düşünce Antik dönemden beri felsefe ve dinler tarihiyle at başı gitmektedir. </a:t>
            </a:r>
            <a:r>
              <a:rPr lang="tr-TR" b="1" dirty="0"/>
              <a:t>Esası şuna dayanır: </a:t>
            </a:r>
            <a:r>
              <a:rPr lang="tr-TR" dirty="0"/>
              <a:t>Yeryüzünde görülen, oluşa gelen her şey, her eylem ve her nesne aslında bir hakikatin, bir gerçekliğin dışavurumudur</a:t>
            </a:r>
            <a:r>
              <a:rPr lang="tr-TR" dirty="0" smtClean="0"/>
              <a:t>. </a:t>
            </a:r>
            <a:r>
              <a:rPr lang="ar-SA" dirty="0" smtClean="0"/>
              <a:t>الهم ارني حقيقة الاشياء كما هي</a:t>
            </a:r>
            <a:endParaRPr lang="tr-TR" dirty="0" smtClean="0"/>
          </a:p>
          <a:p>
            <a:pPr algn="just"/>
            <a:r>
              <a:rPr lang="tr-TR" b="1" dirty="0"/>
              <a:t>Pythagoras</a:t>
            </a:r>
            <a:r>
              <a:rPr lang="tr-TR" dirty="0"/>
              <a:t> olsun, </a:t>
            </a:r>
            <a:r>
              <a:rPr lang="tr-TR" b="1" dirty="0"/>
              <a:t>Platon</a:t>
            </a:r>
            <a:r>
              <a:rPr lang="tr-TR" dirty="0"/>
              <a:t> olsun, bugün modernler tarafından bir felsefi sistem kurucusu olarak anılan kimselere “</a:t>
            </a:r>
            <a:r>
              <a:rPr lang="tr-TR" b="1" dirty="0"/>
              <a:t>ezoterik felsefe</a:t>
            </a:r>
            <a:r>
              <a:rPr lang="tr-TR" dirty="0"/>
              <a:t>” zaviyesinden baktığımızda, </a:t>
            </a:r>
            <a:r>
              <a:rPr lang="tr-TR" b="1" dirty="0"/>
              <a:t>Mısır ve </a:t>
            </a:r>
            <a:r>
              <a:rPr lang="tr-TR" b="1" dirty="0" err="1"/>
              <a:t>Babilonya</a:t>
            </a:r>
            <a:r>
              <a:rPr lang="tr-TR" b="1" dirty="0"/>
              <a:t> </a:t>
            </a:r>
            <a:r>
              <a:rPr lang="tr-TR" dirty="0"/>
              <a:t>bilgeliğinin dini okullarında eğitim almış olduklarını görüyoruz</a:t>
            </a:r>
            <a:r>
              <a:rPr lang="tr-T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21165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Tasavvufta Zahir-Batın İlişkisi </a:t>
            </a:r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b="1" dirty="0"/>
              <a:t>Martin </a:t>
            </a:r>
            <a:r>
              <a:rPr lang="tr-TR" b="1" dirty="0" err="1"/>
              <a:t>Bernal</a:t>
            </a:r>
            <a:r>
              <a:rPr lang="tr-TR" dirty="0"/>
              <a:t> gibi bazı yazarlar antik Yunan felsefesinin köklerinin aslında Afrika’dan yani Mısır’dan geldiğine telmihte bulunmak üzere “</a:t>
            </a:r>
            <a:r>
              <a:rPr lang="tr-TR" b="1" dirty="0"/>
              <a:t>Kara </a:t>
            </a:r>
            <a:r>
              <a:rPr lang="tr-TR" b="1" dirty="0" err="1"/>
              <a:t>Atena</a:t>
            </a:r>
            <a:r>
              <a:rPr lang="tr-TR" dirty="0"/>
              <a:t>” isminde bir kitap kaleme almıştır. Aynı düşünce </a:t>
            </a:r>
            <a:r>
              <a:rPr lang="tr-TR" b="1" dirty="0"/>
              <a:t>Rene </a:t>
            </a:r>
            <a:r>
              <a:rPr lang="tr-TR" b="1" dirty="0" err="1"/>
              <a:t>Guenon’da</a:t>
            </a:r>
            <a:r>
              <a:rPr lang="tr-TR" b="1" dirty="0"/>
              <a:t> </a:t>
            </a:r>
            <a:r>
              <a:rPr lang="tr-TR" dirty="0"/>
              <a:t>da vardır. Ona göre Mısır bilgeliği antik Yunan’a geçince bir düşüş/</a:t>
            </a:r>
            <a:r>
              <a:rPr lang="tr-TR" dirty="0" err="1"/>
              <a:t>dekadans</a:t>
            </a:r>
            <a:r>
              <a:rPr lang="tr-TR" dirty="0"/>
              <a:t> yaşamıştır. </a:t>
            </a:r>
            <a:endParaRPr lang="tr-TR" sz="1400" dirty="0"/>
          </a:p>
          <a:p>
            <a:pPr algn="just"/>
            <a:r>
              <a:rPr lang="tr-TR" b="1" dirty="0" smtClean="0"/>
              <a:t>Pythagoras</a:t>
            </a:r>
            <a:r>
              <a:rPr lang="tr-TR" dirty="0" smtClean="0"/>
              <a:t> </a:t>
            </a:r>
            <a:r>
              <a:rPr lang="tr-TR" b="1" dirty="0"/>
              <a:t>yirmi üç yıl </a:t>
            </a:r>
            <a:r>
              <a:rPr lang="tr-TR" dirty="0"/>
              <a:t>Mısır'da eğitim görmüştür; o gördüğü eğitim bir </a:t>
            </a:r>
            <a:r>
              <a:rPr lang="tr-TR" b="1" dirty="0"/>
              <a:t>manastır, dergâh </a:t>
            </a:r>
            <a:r>
              <a:rPr lang="tr-TR" dirty="0"/>
              <a:t>eğitimidir. Burada salt bilgi değil </a:t>
            </a:r>
            <a:r>
              <a:rPr lang="tr-TR" b="1" dirty="0"/>
              <a:t>“usta-çırak” “şeyh-mürit ilişkisi”</a:t>
            </a:r>
            <a:r>
              <a:rPr lang="tr-TR" dirty="0"/>
              <a:t> söz konusudur. Bu eğitim sisteminde usta öğrencisini seçer ve onunla 24 saatini geçirirdi. Burada ilk olarak </a:t>
            </a:r>
            <a:r>
              <a:rPr lang="tr-TR" b="1" dirty="0" err="1"/>
              <a:t>himnoloji</a:t>
            </a:r>
            <a:r>
              <a:rPr lang="tr-TR" dirty="0"/>
              <a:t>, yani </a:t>
            </a:r>
            <a:r>
              <a:rPr lang="tr-TR" b="1" dirty="0"/>
              <a:t>tanrısal yakarışlar </a:t>
            </a:r>
            <a:r>
              <a:rPr lang="tr-TR" dirty="0"/>
              <a:t>ve </a:t>
            </a:r>
            <a:r>
              <a:rPr lang="tr-TR" b="1" dirty="0"/>
              <a:t>dualar</a:t>
            </a:r>
            <a:r>
              <a:rPr lang="tr-TR" dirty="0"/>
              <a:t> öğretilmekteydi. Özgün anlamıyla </a:t>
            </a:r>
            <a:r>
              <a:rPr lang="tr-TR" b="1" dirty="0"/>
              <a:t>ezoterik</a:t>
            </a:r>
            <a:r>
              <a:rPr lang="tr-TR" dirty="0"/>
              <a:t> felsefe </a:t>
            </a:r>
            <a:r>
              <a:rPr lang="tr-TR" b="1" dirty="0"/>
              <a:t>bir rehabilitasyon, bir tedavi, kişisel gelişim programıdır</a:t>
            </a:r>
            <a:r>
              <a:rPr lang="tr-TR" b="1" dirty="0" smtClean="0"/>
              <a:t>.</a:t>
            </a:r>
          </a:p>
          <a:p>
            <a:pPr algn="just"/>
            <a:r>
              <a:rPr lang="tr-TR" b="1" dirty="0"/>
              <a:t>Platon'un </a:t>
            </a:r>
            <a:r>
              <a:rPr lang="tr-TR" b="1" dirty="0" err="1"/>
              <a:t>Diyaloglar'ına</a:t>
            </a:r>
            <a:r>
              <a:rPr lang="tr-TR" dirty="0"/>
              <a:t> baktığımızda, sadece felsefi metinler olarak bilinen o metinlerin, aslında ezoterik nitelikler taşıdığını görüyoruz. Bu metinlerde, insanın kendini, kendi özünü tanımasının, yani “</a:t>
            </a:r>
            <a:r>
              <a:rPr lang="tr-TR" b="1" dirty="0"/>
              <a:t>Kendini tanı, Tanrı'yı </a:t>
            </a:r>
            <a:r>
              <a:rPr lang="tr-TR" b="1" dirty="0" smtClean="0"/>
              <a:t>tanırsın/Men </a:t>
            </a:r>
            <a:r>
              <a:rPr lang="tr-TR" b="1" dirty="0" err="1"/>
              <a:t>arefe</a:t>
            </a:r>
            <a:r>
              <a:rPr lang="tr-TR" b="1" dirty="0"/>
              <a:t> </a:t>
            </a:r>
            <a:r>
              <a:rPr lang="tr-TR" b="1" dirty="0" err="1"/>
              <a:t>nefsehu</a:t>
            </a:r>
            <a:r>
              <a:rPr lang="tr-TR" b="1" dirty="0"/>
              <a:t> </a:t>
            </a:r>
            <a:r>
              <a:rPr lang="tr-TR" b="1" dirty="0" err="1"/>
              <a:t>fekad</a:t>
            </a:r>
            <a:r>
              <a:rPr lang="tr-TR" b="1" dirty="0"/>
              <a:t> </a:t>
            </a:r>
            <a:r>
              <a:rPr lang="tr-TR" b="1" dirty="0" err="1"/>
              <a:t>rabbehu</a:t>
            </a:r>
            <a:r>
              <a:rPr lang="tr-TR" dirty="0"/>
              <a:t>” vecizesinin sırları öğretilmekteydi</a:t>
            </a:r>
            <a:r>
              <a:rPr lang="tr-TR" dirty="0" smtClean="0"/>
              <a:t>.</a:t>
            </a:r>
          </a:p>
          <a:p>
            <a:pPr algn="just"/>
            <a:r>
              <a:rPr lang="tr-TR" dirty="0"/>
              <a:t>Ezoterik düşüncede her şey bir </a:t>
            </a:r>
            <a:r>
              <a:rPr lang="tr-TR" b="1" dirty="0"/>
              <a:t>sembol/işaret/ayetten</a:t>
            </a:r>
            <a:r>
              <a:rPr lang="tr-TR" dirty="0"/>
              <a:t> ibarettir. Bundan dolayı </a:t>
            </a:r>
            <a:r>
              <a:rPr lang="tr-TR" dirty="0" err="1"/>
              <a:t>sufiler</a:t>
            </a:r>
            <a:r>
              <a:rPr lang="tr-TR" dirty="0"/>
              <a:t> ilimlerinin </a:t>
            </a:r>
            <a:r>
              <a:rPr lang="tr-TR" b="1" dirty="0"/>
              <a:t>işaret</a:t>
            </a:r>
            <a:r>
              <a:rPr lang="tr-TR" dirty="0"/>
              <a:t> olduğunu söylemektedirler. Yani hakikate, yani Allah’a götüren birer </a:t>
            </a:r>
            <a:r>
              <a:rPr lang="tr-TR" b="1" dirty="0"/>
              <a:t>ayet</a:t>
            </a:r>
            <a:r>
              <a:rPr lang="tr-TR" dirty="0"/>
              <a:t> olarak kabul etmektedirler. Bu semboller </a:t>
            </a:r>
            <a:r>
              <a:rPr lang="tr-TR" b="1" dirty="0"/>
              <a:t>dıştan başlar, içe doğru </a:t>
            </a:r>
            <a:r>
              <a:rPr lang="tr-TR" dirty="0"/>
              <a:t>derinleşir. Sadece dışardaki işaretler yetmez aynı zamanda </a:t>
            </a:r>
            <a:r>
              <a:rPr lang="tr-TR" b="1" dirty="0"/>
              <a:t>içe doğru </a:t>
            </a:r>
            <a:r>
              <a:rPr lang="tr-TR" dirty="0"/>
              <a:t>bir yolculuk yapılıp hakikat bulunmaya çalışılmalıdır. Buna </a:t>
            </a:r>
            <a:r>
              <a:rPr lang="tr-TR" b="1" dirty="0" err="1"/>
              <a:t>seyr</a:t>
            </a:r>
            <a:r>
              <a:rPr lang="tr-TR" b="1" dirty="0"/>
              <a:t> illallah </a:t>
            </a:r>
            <a:r>
              <a:rPr lang="tr-TR" dirty="0"/>
              <a:t>demektedirler. Yolculuk burada bitmez tekrar dışa döner. Buna da </a:t>
            </a:r>
            <a:r>
              <a:rPr lang="tr-TR" b="1" dirty="0" err="1"/>
              <a:t>seyr</a:t>
            </a:r>
            <a:r>
              <a:rPr lang="tr-TR" b="1" dirty="0"/>
              <a:t> </a:t>
            </a:r>
            <a:r>
              <a:rPr lang="tr-TR" b="1" dirty="0" err="1"/>
              <a:t>anillah</a:t>
            </a:r>
            <a:r>
              <a:rPr lang="tr-TR" b="1" dirty="0"/>
              <a:t> </a:t>
            </a:r>
            <a:r>
              <a:rPr lang="tr-TR" dirty="0"/>
              <a:t>demişlerdir. Bu şekilde </a:t>
            </a:r>
            <a:r>
              <a:rPr lang="tr-TR" b="1" dirty="0"/>
              <a:t>daire</a:t>
            </a:r>
            <a:r>
              <a:rPr lang="tr-TR" dirty="0"/>
              <a:t> tamamlanmış olur, insan </a:t>
            </a:r>
            <a:r>
              <a:rPr lang="tr-TR" b="1" dirty="0"/>
              <a:t>kemâline</a:t>
            </a:r>
            <a:r>
              <a:rPr lang="tr-TR" dirty="0"/>
              <a:t> ermiş olur. 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185243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Tasavvufta Zahir-Batın İlişkisi </a:t>
            </a:r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r>
              <a:rPr lang="tr-TR" dirty="0"/>
              <a:t>Tasavvufî düşüncede </a:t>
            </a:r>
            <a:r>
              <a:rPr lang="tr-TR" b="1" dirty="0"/>
              <a:t>zahir-batın</a:t>
            </a:r>
            <a:r>
              <a:rPr lang="tr-TR" dirty="0"/>
              <a:t> iç içe olup birbirlerinden ayrılmazlar. </a:t>
            </a:r>
            <a:r>
              <a:rPr lang="tr-TR" dirty="0" err="1"/>
              <a:t>Sufilere</a:t>
            </a:r>
            <a:r>
              <a:rPr lang="tr-TR" dirty="0"/>
              <a:t> göre her şeyi batından ibaret saymak </a:t>
            </a:r>
            <a:r>
              <a:rPr lang="tr-TR" b="1" dirty="0" err="1"/>
              <a:t>Batınilik</a:t>
            </a:r>
            <a:r>
              <a:rPr lang="tr-TR" dirty="0"/>
              <a:t> aynı şekilde her şeyi zahirden ibaret görmek </a:t>
            </a:r>
            <a:r>
              <a:rPr lang="tr-TR" b="1" dirty="0" err="1"/>
              <a:t>Haşvîliktir</a:t>
            </a:r>
            <a:r>
              <a:rPr lang="tr-TR" dirty="0"/>
              <a:t>. Bu iki yapı da </a:t>
            </a:r>
            <a:r>
              <a:rPr lang="tr-TR" dirty="0" err="1"/>
              <a:t>sufiler</a:t>
            </a:r>
            <a:r>
              <a:rPr lang="tr-TR" dirty="0"/>
              <a:t> tarafından ağır bir şekilde eleştirilmiştir. </a:t>
            </a:r>
            <a:endParaRPr lang="tr-TR" dirty="0" smtClean="0"/>
          </a:p>
          <a:p>
            <a:pPr algn="just"/>
            <a:r>
              <a:rPr lang="tr-TR" dirty="0"/>
              <a:t>İslâm’ın son ve tamam bir din olması onun </a:t>
            </a:r>
            <a:r>
              <a:rPr lang="tr-TR" b="1" dirty="0"/>
              <a:t>madde ile manayı</a:t>
            </a:r>
            <a:r>
              <a:rPr lang="tr-TR" dirty="0"/>
              <a:t>, </a:t>
            </a:r>
            <a:r>
              <a:rPr lang="tr-TR" b="1" dirty="0"/>
              <a:t>zahir ile batını</a:t>
            </a:r>
            <a:r>
              <a:rPr lang="tr-TR" dirty="0"/>
              <a:t> tam manasıyla birleştirmesindendir. Peygamber Efendimiz (sav) hem </a:t>
            </a:r>
            <a:r>
              <a:rPr lang="tr-TR" b="1" dirty="0"/>
              <a:t>mana</a:t>
            </a:r>
            <a:r>
              <a:rPr lang="tr-TR" dirty="0"/>
              <a:t> lideri iken aynı zamanda bir </a:t>
            </a:r>
            <a:r>
              <a:rPr lang="tr-TR" b="1" dirty="0"/>
              <a:t>kılıç</a:t>
            </a:r>
            <a:r>
              <a:rPr lang="tr-TR" dirty="0"/>
              <a:t> peygamberi olduğunu söylemektedir. </a:t>
            </a:r>
            <a:endParaRPr lang="tr-TR" dirty="0" smtClean="0"/>
          </a:p>
          <a:p>
            <a:pPr algn="just"/>
            <a:r>
              <a:rPr lang="tr-TR" dirty="0"/>
              <a:t>İslam kâmil bir din olduğu için </a:t>
            </a:r>
            <a:r>
              <a:rPr lang="tr-TR" b="1" dirty="0"/>
              <a:t>Yahudiliğin manevî </a:t>
            </a:r>
            <a:r>
              <a:rPr lang="tr-TR" dirty="0"/>
              <a:t>yönünü tamamlamak üzere gönderilen Hristiyanlık gibi bir dine ihtiyaç duymamıştır. Çünkü İslam’da </a:t>
            </a:r>
            <a:r>
              <a:rPr lang="tr-TR" b="1" dirty="0"/>
              <a:t>madde-mana bütünlüğü </a:t>
            </a:r>
            <a:r>
              <a:rPr lang="tr-TR" dirty="0"/>
              <a:t>söz konusudur. </a:t>
            </a:r>
            <a:r>
              <a:rPr lang="tr-TR" b="1" dirty="0"/>
              <a:t>Nübüvvet kolu/Velayet kolu. </a:t>
            </a:r>
            <a:r>
              <a:rPr lang="tr-TR" dirty="0"/>
              <a:t>Ama </a:t>
            </a:r>
            <a:r>
              <a:rPr lang="tr-TR" b="1" dirty="0"/>
              <a:t>Velayet</a:t>
            </a:r>
            <a:r>
              <a:rPr lang="tr-TR" dirty="0"/>
              <a:t> yönü daha üstündür. Bunun sebebi velayetin Hakk’a dönük yüz olmasıdır</a:t>
            </a:r>
            <a:r>
              <a:rPr lang="tr-TR" dirty="0" smtClean="0"/>
              <a:t>.</a:t>
            </a:r>
          </a:p>
          <a:p>
            <a:r>
              <a:rPr lang="tr-TR" dirty="0" err="1"/>
              <a:t>Sufiler</a:t>
            </a:r>
            <a:r>
              <a:rPr lang="tr-TR" dirty="0"/>
              <a:t> </a:t>
            </a:r>
            <a:r>
              <a:rPr lang="tr-TR" b="1" dirty="0"/>
              <a:t>zahir-batın</a:t>
            </a:r>
            <a:r>
              <a:rPr lang="tr-TR" dirty="0"/>
              <a:t> bütünlüğünü anlatmak için </a:t>
            </a:r>
            <a:r>
              <a:rPr lang="tr-TR" b="1" dirty="0"/>
              <a:t>afak-</a:t>
            </a:r>
            <a:r>
              <a:rPr lang="tr-TR" b="1" dirty="0" err="1"/>
              <a:t>enfüs</a:t>
            </a:r>
            <a:r>
              <a:rPr lang="tr-TR" dirty="0"/>
              <a:t> ayetini kullanmışlardır. (</a:t>
            </a:r>
            <a:r>
              <a:rPr lang="tr-TR" dirty="0" err="1"/>
              <a:t>Fussilet</a:t>
            </a:r>
            <a:r>
              <a:rPr lang="tr-TR" dirty="0"/>
              <a:t> 41/53</a:t>
            </a:r>
            <a:r>
              <a:rPr lang="tr-TR" dirty="0" smtClean="0"/>
              <a:t>) </a:t>
            </a:r>
            <a:r>
              <a:rPr lang="ar-SA" b="1" dirty="0"/>
              <a:t>سَنُرِيهِمْ آيَاتِنَا فِي الْآفَاقِ وَفِي أَنْفُسِهِمْ حَتَّى يَتَبَيَّنَ لَهُمْ أَنَّهُ الْحَقُّ أَوَلَمْ يَكْفِ بِرَبِّكَ أَنَّهُ عَلَى كُلِّ شَيْءٍ </a:t>
            </a:r>
            <a:r>
              <a:rPr lang="ar-SA" b="1" dirty="0" smtClean="0"/>
              <a:t>شَهِيدٌ</a:t>
            </a:r>
            <a:endParaRPr lang="tr-TR" dirty="0"/>
          </a:p>
          <a:p>
            <a:pPr algn="just"/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185386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Tasavvufta Zahir-Batın İlişkisi </a:t>
            </a:r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r>
              <a:rPr lang="tr-TR" dirty="0"/>
              <a:t>Allah’ın </a:t>
            </a:r>
            <a:r>
              <a:rPr lang="tr-TR" b="1" dirty="0"/>
              <a:t>zahir-batın</a:t>
            </a:r>
            <a:r>
              <a:rPr lang="tr-TR" dirty="0"/>
              <a:t> isimleri bulunmaktadır</a:t>
            </a:r>
            <a:r>
              <a:rPr lang="tr-TR" dirty="0" smtClean="0"/>
              <a:t>.</a:t>
            </a:r>
          </a:p>
          <a:p>
            <a:pPr algn="just"/>
            <a:r>
              <a:rPr lang="tr-TR" dirty="0"/>
              <a:t>Tasavvuf </a:t>
            </a:r>
            <a:r>
              <a:rPr lang="tr-TR" b="1" dirty="0"/>
              <a:t>zahiri</a:t>
            </a:r>
            <a:r>
              <a:rPr lang="tr-TR" dirty="0"/>
              <a:t> reddetmez, zahirin ötesinde </a:t>
            </a:r>
            <a:r>
              <a:rPr lang="tr-TR" b="1" dirty="0"/>
              <a:t>derin </a:t>
            </a:r>
            <a:r>
              <a:rPr lang="tr-TR" b="1" dirty="0" err="1"/>
              <a:t>batınî</a:t>
            </a:r>
            <a:r>
              <a:rPr lang="tr-TR" dirty="0"/>
              <a:t> manalar aramaya koyulur. </a:t>
            </a:r>
            <a:endParaRPr lang="tr-TR" dirty="0" smtClean="0"/>
          </a:p>
          <a:p>
            <a:pPr algn="just"/>
            <a:r>
              <a:rPr lang="tr-TR" b="1" dirty="0"/>
              <a:t>Zahir-batın</a:t>
            </a:r>
            <a:r>
              <a:rPr lang="tr-TR" dirty="0"/>
              <a:t> birbirlerinden ayrılmaz </a:t>
            </a:r>
            <a:r>
              <a:rPr lang="tr-TR" b="1" dirty="0"/>
              <a:t>bütünlerdir</a:t>
            </a:r>
            <a:r>
              <a:rPr lang="tr-TR" dirty="0"/>
              <a:t>. Birbirlerine </a:t>
            </a:r>
            <a:r>
              <a:rPr lang="tr-TR" b="1" dirty="0"/>
              <a:t>alternatif</a:t>
            </a:r>
            <a:r>
              <a:rPr lang="tr-TR" dirty="0"/>
              <a:t> değillerdir. </a:t>
            </a:r>
            <a:endParaRPr lang="tr-TR" dirty="0" smtClean="0"/>
          </a:p>
          <a:p>
            <a:pPr algn="just"/>
            <a:r>
              <a:rPr lang="tr-TR" dirty="0" err="1"/>
              <a:t>Batınsız</a:t>
            </a:r>
            <a:r>
              <a:rPr lang="tr-TR" dirty="0"/>
              <a:t> zahir </a:t>
            </a:r>
            <a:r>
              <a:rPr lang="tr-TR" b="1" dirty="0"/>
              <a:t>münafıklık</a:t>
            </a:r>
            <a:r>
              <a:rPr lang="tr-TR" dirty="0"/>
              <a:t>, </a:t>
            </a:r>
            <a:r>
              <a:rPr lang="tr-TR" dirty="0" err="1"/>
              <a:t>zahirsiz</a:t>
            </a:r>
            <a:r>
              <a:rPr lang="tr-TR" dirty="0"/>
              <a:t> batın </a:t>
            </a:r>
            <a:r>
              <a:rPr lang="tr-TR" b="1" dirty="0" err="1"/>
              <a:t>zındıklıktır</a:t>
            </a:r>
            <a:r>
              <a:rPr lang="tr-TR" dirty="0" smtClean="0"/>
              <a:t>. Zahire aykırı düşen her bâtın </a:t>
            </a:r>
            <a:r>
              <a:rPr lang="tr-TR" b="1" dirty="0" smtClean="0"/>
              <a:t>bâtıldır</a:t>
            </a:r>
            <a:r>
              <a:rPr lang="tr-TR" dirty="0" smtClean="0"/>
              <a:t>.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1834609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u="sng" dirty="0" err="1"/>
              <a:t>Serrâc</a:t>
            </a:r>
            <a:r>
              <a:rPr lang="tr-TR" b="1" u="sng" dirty="0"/>
              <a:t> (v. 378/988</a:t>
            </a:r>
            <a:r>
              <a:rPr lang="tr-TR" b="1" u="sng" dirty="0" smtClean="0"/>
              <a:t>):</a:t>
            </a:r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r>
              <a:rPr lang="tr-TR" dirty="0"/>
              <a:t>Özellikle hicri </a:t>
            </a:r>
            <a:r>
              <a:rPr lang="tr-TR" dirty="0" smtClean="0"/>
              <a:t>III. </a:t>
            </a:r>
            <a:r>
              <a:rPr lang="tr-TR" dirty="0"/>
              <a:t>yy da tasavvufta birtakım fikrî değişiklikler meydana gelmeye başlamıştır. Dolayısıyla bu dönemde </a:t>
            </a:r>
            <a:r>
              <a:rPr lang="tr-TR" b="1" dirty="0" err="1"/>
              <a:t>sufilerle</a:t>
            </a:r>
            <a:r>
              <a:rPr lang="tr-TR" b="1" dirty="0"/>
              <a:t> fıkıhçıların fikrî çatışmalarının başlangıç</a:t>
            </a:r>
            <a:r>
              <a:rPr lang="tr-TR" dirty="0"/>
              <a:t> dönemidir. </a:t>
            </a:r>
          </a:p>
          <a:p>
            <a:pPr algn="just"/>
            <a:r>
              <a:rPr lang="tr-TR" dirty="0"/>
              <a:t>Temel problem fıkıhçılar tarafından </a:t>
            </a:r>
            <a:r>
              <a:rPr lang="tr-TR" b="1" dirty="0"/>
              <a:t>hukukun, formun yüceltilmesi</a:t>
            </a:r>
            <a:r>
              <a:rPr lang="tr-TR" dirty="0"/>
              <a:t> ve neredeyse </a:t>
            </a:r>
            <a:r>
              <a:rPr lang="tr-TR" b="1" dirty="0"/>
              <a:t>din</a:t>
            </a:r>
            <a:r>
              <a:rPr lang="tr-TR" dirty="0"/>
              <a:t> haline gelmesi, </a:t>
            </a:r>
            <a:r>
              <a:rPr lang="tr-TR" dirty="0" err="1"/>
              <a:t>sufilerin</a:t>
            </a:r>
            <a:r>
              <a:rPr lang="tr-TR" dirty="0"/>
              <a:t> de buna itiraz etmeleridir. Diğer taraftan fıkıhçılar da </a:t>
            </a:r>
            <a:r>
              <a:rPr lang="tr-TR" dirty="0" err="1"/>
              <a:t>sufilerin</a:t>
            </a:r>
            <a:r>
              <a:rPr lang="tr-TR" dirty="0"/>
              <a:t> din anlayışlarını beğenmemişler ve reddetmişlerdir. </a:t>
            </a:r>
            <a:endParaRPr lang="tr-TR" dirty="0" smtClean="0"/>
          </a:p>
          <a:p>
            <a:pPr algn="just"/>
            <a:r>
              <a:rPr lang="tr-TR" dirty="0"/>
              <a:t>Sonuçta büyük </a:t>
            </a:r>
            <a:r>
              <a:rPr lang="tr-TR" dirty="0" err="1"/>
              <a:t>sufiler</a:t>
            </a:r>
            <a:r>
              <a:rPr lang="tr-TR" dirty="0"/>
              <a:t> meydana gelen bu gerginlikleri sonlandırmak ve tasavvufu </a:t>
            </a:r>
            <a:r>
              <a:rPr lang="tr-TR" dirty="0" err="1"/>
              <a:t>islami</a:t>
            </a:r>
            <a:r>
              <a:rPr lang="tr-TR" dirty="0"/>
              <a:t> ilimlerin bünyesinde tesis etmek için daha çok </a:t>
            </a:r>
            <a:r>
              <a:rPr lang="tr-TR" b="1" dirty="0" err="1"/>
              <a:t>islami</a:t>
            </a:r>
            <a:r>
              <a:rPr lang="tr-TR" b="1" dirty="0"/>
              <a:t> ilimlerle</a:t>
            </a:r>
            <a:r>
              <a:rPr lang="tr-TR" dirty="0"/>
              <a:t> uğraşmışlar ve bu vesileyle eserler telif etmişlerdir. Bu gayeyle yazılan eserlerin başında </a:t>
            </a:r>
            <a:r>
              <a:rPr lang="tr-TR" dirty="0" err="1"/>
              <a:t>Serrac’ın</a:t>
            </a:r>
            <a:r>
              <a:rPr lang="tr-TR" dirty="0"/>
              <a:t> </a:t>
            </a:r>
            <a:r>
              <a:rPr lang="tr-TR" b="1" dirty="0" err="1"/>
              <a:t>Luma’ı</a:t>
            </a:r>
            <a:r>
              <a:rPr lang="tr-TR" dirty="0"/>
              <a:t> gelir. </a:t>
            </a:r>
            <a:endParaRPr lang="tr-TR" dirty="0" smtClean="0"/>
          </a:p>
          <a:p>
            <a:pPr algn="just"/>
            <a:r>
              <a:rPr lang="tr-TR" dirty="0" err="1"/>
              <a:t>Serrac’ın</a:t>
            </a:r>
            <a:r>
              <a:rPr lang="tr-TR" dirty="0"/>
              <a:t> hakkındaki bilgiler kısıtlıdır.</a:t>
            </a:r>
            <a:endParaRPr lang="en-US" dirty="0"/>
          </a:p>
          <a:p>
            <a:pPr algn="just"/>
            <a:r>
              <a:rPr lang="tr-TR" dirty="0"/>
              <a:t>İlginç bir şekilde </a:t>
            </a:r>
            <a:r>
              <a:rPr lang="tr-TR" dirty="0" err="1"/>
              <a:t>sufi</a:t>
            </a:r>
            <a:r>
              <a:rPr lang="tr-TR" dirty="0"/>
              <a:t> </a:t>
            </a:r>
            <a:r>
              <a:rPr lang="tr-TR" dirty="0" err="1"/>
              <a:t>tabakat</a:t>
            </a:r>
            <a:r>
              <a:rPr lang="tr-TR" dirty="0"/>
              <a:t> müellifleri eserlerinde </a:t>
            </a:r>
            <a:r>
              <a:rPr lang="tr-TR" b="1" dirty="0"/>
              <a:t>eser sahibi </a:t>
            </a:r>
            <a:r>
              <a:rPr lang="tr-TR" b="1" dirty="0" err="1"/>
              <a:t>sufilere</a:t>
            </a:r>
            <a:r>
              <a:rPr lang="tr-TR" dirty="0"/>
              <a:t> pek yer vermemişlerdir. </a:t>
            </a:r>
            <a:r>
              <a:rPr lang="tr-TR" b="1" dirty="0"/>
              <a:t>Künyesi</a:t>
            </a:r>
            <a:r>
              <a:rPr lang="tr-TR" dirty="0"/>
              <a:t> Ebu </a:t>
            </a:r>
            <a:r>
              <a:rPr lang="tr-TR" dirty="0" err="1"/>
              <a:t>Nasr</a:t>
            </a:r>
            <a:r>
              <a:rPr lang="tr-TR" dirty="0"/>
              <a:t>, </a:t>
            </a:r>
            <a:r>
              <a:rPr lang="tr-TR" b="1" dirty="0" err="1"/>
              <a:t>nisbesi</a:t>
            </a:r>
            <a:r>
              <a:rPr lang="tr-TR" dirty="0"/>
              <a:t> </a:t>
            </a:r>
            <a:r>
              <a:rPr lang="tr-TR" dirty="0" err="1"/>
              <a:t>Tusî</a:t>
            </a:r>
            <a:r>
              <a:rPr lang="tr-TR" dirty="0"/>
              <a:t>, </a:t>
            </a:r>
            <a:r>
              <a:rPr lang="tr-TR" b="1" dirty="0"/>
              <a:t>lakabı</a:t>
            </a:r>
            <a:r>
              <a:rPr lang="tr-TR" dirty="0"/>
              <a:t> </a:t>
            </a:r>
            <a:r>
              <a:rPr lang="tr-TR" dirty="0" err="1"/>
              <a:t>Tavusu’l-Fukarâ’dır</a:t>
            </a:r>
            <a:r>
              <a:rPr lang="tr-TR" dirty="0"/>
              <a:t>. </a:t>
            </a:r>
            <a:r>
              <a:rPr lang="tr-TR" b="1" dirty="0"/>
              <a:t>Zahitler</a:t>
            </a:r>
            <a:r>
              <a:rPr lang="tr-TR" dirty="0"/>
              <a:t> ailesinden gelmektedir. Tasavvuf ehlinin sözcüsü, </a:t>
            </a:r>
            <a:r>
              <a:rPr lang="tr-TR" b="1" dirty="0"/>
              <a:t>fütüvvetin</a:t>
            </a:r>
            <a:r>
              <a:rPr lang="tr-TR" dirty="0"/>
              <a:t> temsilcisi, </a:t>
            </a:r>
            <a:r>
              <a:rPr lang="tr-TR" b="1" dirty="0"/>
              <a:t>Şeyhlerin fakihi </a:t>
            </a:r>
            <a:r>
              <a:rPr lang="tr-TR" dirty="0"/>
              <a:t>olarak bilinmektedir. 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475210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u="sng" dirty="0" err="1"/>
              <a:t>Serrâc</a:t>
            </a:r>
            <a:r>
              <a:rPr lang="tr-TR" b="1" u="sng" dirty="0"/>
              <a:t> (v. 378/988</a:t>
            </a:r>
            <a:r>
              <a:rPr lang="tr-TR" b="1" u="sng" dirty="0" smtClean="0"/>
              <a:t>):</a:t>
            </a:r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r>
              <a:rPr lang="tr-TR" dirty="0" err="1"/>
              <a:t>Serrac</a:t>
            </a:r>
            <a:r>
              <a:rPr lang="tr-TR" dirty="0"/>
              <a:t> ve eserini ilim dünyasına tanıtan </a:t>
            </a:r>
            <a:r>
              <a:rPr lang="tr-TR" b="1" dirty="0" err="1"/>
              <a:t>Nicholson’dur</a:t>
            </a:r>
            <a:r>
              <a:rPr lang="tr-TR" dirty="0"/>
              <a:t>. </a:t>
            </a:r>
            <a:endParaRPr lang="tr-TR" dirty="0" smtClean="0"/>
          </a:p>
          <a:p>
            <a:pPr algn="just"/>
            <a:r>
              <a:rPr lang="tr-TR" dirty="0"/>
              <a:t>Bu eseri </a:t>
            </a:r>
            <a:r>
              <a:rPr lang="tr-TR" b="1" dirty="0"/>
              <a:t>yazmasının</a:t>
            </a:r>
            <a:r>
              <a:rPr lang="tr-TR" dirty="0"/>
              <a:t> </a:t>
            </a:r>
            <a:r>
              <a:rPr lang="tr-TR" b="1" dirty="0"/>
              <a:t>sebebi</a:t>
            </a:r>
            <a:r>
              <a:rPr lang="tr-TR" dirty="0"/>
              <a:t> tasavvuf hakkında kendi döneminde var olan </a:t>
            </a:r>
            <a:r>
              <a:rPr lang="tr-TR" b="1" dirty="0"/>
              <a:t>ifrat-tefrit </a:t>
            </a:r>
            <a:r>
              <a:rPr lang="tr-TR" dirty="0"/>
              <a:t>arası tavırlardır. </a:t>
            </a:r>
            <a:endParaRPr lang="tr-TR" dirty="0" smtClean="0"/>
          </a:p>
          <a:p>
            <a:pPr algn="just"/>
            <a:r>
              <a:rPr lang="tr-TR" dirty="0"/>
              <a:t>Eserini yazmadan önce neredeyse </a:t>
            </a:r>
            <a:r>
              <a:rPr lang="tr-TR" b="1" dirty="0"/>
              <a:t>bütün İslam âlemini dolaşmış</a:t>
            </a:r>
            <a:r>
              <a:rPr lang="tr-TR" dirty="0"/>
              <a:t> ve </a:t>
            </a:r>
            <a:r>
              <a:rPr lang="tr-TR" b="1" dirty="0"/>
              <a:t>150’den</a:t>
            </a:r>
            <a:r>
              <a:rPr lang="tr-TR" dirty="0"/>
              <a:t> fazla hocadan yararlanmıştır. </a:t>
            </a:r>
            <a:endParaRPr lang="tr-TR" dirty="0" smtClean="0"/>
          </a:p>
          <a:p>
            <a:pPr algn="just"/>
            <a:r>
              <a:rPr lang="tr-TR" dirty="0" err="1"/>
              <a:t>Serrac</a:t>
            </a:r>
            <a:r>
              <a:rPr lang="tr-TR" dirty="0"/>
              <a:t> diğer tasavvuf klasikleri gibi yayılmamış, değeri tam manasıyla </a:t>
            </a:r>
            <a:r>
              <a:rPr lang="tr-TR" b="1" dirty="0"/>
              <a:t>20.asrın sonuna kadar pek anlaşılamamıştır.</a:t>
            </a:r>
            <a:r>
              <a:rPr lang="tr-TR" dirty="0"/>
              <a:t> </a:t>
            </a:r>
            <a:r>
              <a:rPr lang="tr-TR" dirty="0" err="1"/>
              <a:t>Sülemi</a:t>
            </a:r>
            <a:r>
              <a:rPr lang="tr-TR" dirty="0"/>
              <a:t> üzerindeki tesiri barizdir. </a:t>
            </a:r>
            <a:endParaRPr lang="tr-TR" dirty="0" smtClean="0"/>
          </a:p>
          <a:p>
            <a:pPr algn="just"/>
            <a:r>
              <a:rPr lang="tr-TR" b="1" dirty="0"/>
              <a:t>Asıl tesiri tasavvuf ilmini diğer İslami ilimler gibi ama onlardan bağımsız bir ilim</a:t>
            </a:r>
            <a:r>
              <a:rPr lang="tr-TR" dirty="0"/>
              <a:t> olarak değerlendirip işlemesi, tarifini yapması, delillerini zikretmesi, sınırlarını çizmesi, konularını belirleyip tertip etmesi, adeta ona bağımsızlığını kazandırmasında ortaya çıkmaktadır. 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762780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9522618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İyon Toplantı Odası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1681</TotalTime>
  <Words>902</Words>
  <Application>Microsoft Office PowerPoint</Application>
  <PresentationFormat>Geniş ekran</PresentationFormat>
  <Paragraphs>40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Times New Roman</vt:lpstr>
      <vt:lpstr>Wingdings 3</vt:lpstr>
      <vt:lpstr>İyon Toplantı Odası</vt:lpstr>
      <vt:lpstr>TASAVVUF II  VII. YARIYIL GÜZ DÖNEMİ</vt:lpstr>
      <vt:lpstr>4. HAFTA  - - KAYNAKÇA - Kadir Özköse, “Tasavvuf Kültüründe Bâtın ve Bâtınî/Ledünnî Bilgi Kavramlarının Referans Çerçevesi”, Kur’ân’ın Bâtınî ve İşârî Yorumu, KURAMER, İst. 2018. - M. Erol Kılıç, “Padişah-ı Âlem Olmak Bir Kuru Gavga İmiş”, Cogito, Sayı: 46, Bahar 2006. - Abdulhakim Yüce, “el-Lüma’”, Tasavvuf Klasikleri, Ed. Ethem CEBECİOĞLU, Ank. 2010, ss.55-70. </vt:lpstr>
      <vt:lpstr>Tasavvufta Zahir-Batın İlişkisi </vt:lpstr>
      <vt:lpstr>Tasavvufta Zahir-Batın İlişkisi </vt:lpstr>
      <vt:lpstr>Tasavvufta Zahir-Batın İlişkisi </vt:lpstr>
      <vt:lpstr>Tasavvufta Zahir-Batın İlişkisi </vt:lpstr>
      <vt:lpstr>Serrâc (v. 378/988):</vt:lpstr>
      <vt:lpstr>Serrâc (v. 378/988):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 BİRİNCİ BÖLÜM - TASAVVUF VE TARİKATIN MAHİYETİNE DAİR SORULAR</dc:title>
  <dc:creator>ahmetcahit</dc:creator>
  <cp:lastModifiedBy>Microsoft</cp:lastModifiedBy>
  <cp:revision>131</cp:revision>
  <cp:lastPrinted>2019-02-25T11:11:47Z</cp:lastPrinted>
  <dcterms:created xsi:type="dcterms:W3CDTF">2017-02-20T05:50:03Z</dcterms:created>
  <dcterms:modified xsi:type="dcterms:W3CDTF">2020-11-05T08:32:28Z</dcterms:modified>
</cp:coreProperties>
</file>