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9" d="100"/>
          <a:sy n="79" d="100"/>
        </p:scale>
        <p:origin x="16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6D20C07-BA08-4AD4-9596-63D3EAD5C470}"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2A7601-B161-4AC5-8C81-9CA6B13B215A}" type="slidenum">
              <a:rPr lang="tr-TR" smtClean="0"/>
              <a:t>‹#›</a:t>
            </a:fld>
            <a:endParaRPr lang="tr-TR"/>
          </a:p>
        </p:txBody>
      </p:sp>
    </p:spTree>
    <p:extLst>
      <p:ext uri="{BB962C8B-B14F-4D97-AF65-F5344CB8AC3E}">
        <p14:creationId xmlns:p14="http://schemas.microsoft.com/office/powerpoint/2010/main" val="538493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6D20C07-BA08-4AD4-9596-63D3EAD5C470}"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2A7601-B161-4AC5-8C81-9CA6B13B215A}" type="slidenum">
              <a:rPr lang="tr-TR" smtClean="0"/>
              <a:t>‹#›</a:t>
            </a:fld>
            <a:endParaRPr lang="tr-TR"/>
          </a:p>
        </p:txBody>
      </p:sp>
    </p:spTree>
    <p:extLst>
      <p:ext uri="{BB962C8B-B14F-4D97-AF65-F5344CB8AC3E}">
        <p14:creationId xmlns:p14="http://schemas.microsoft.com/office/powerpoint/2010/main" val="4140071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6D20C07-BA08-4AD4-9596-63D3EAD5C470}"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2A7601-B161-4AC5-8C81-9CA6B13B215A}" type="slidenum">
              <a:rPr lang="tr-TR" smtClean="0"/>
              <a:t>‹#›</a:t>
            </a:fld>
            <a:endParaRPr lang="tr-TR"/>
          </a:p>
        </p:txBody>
      </p:sp>
    </p:spTree>
    <p:extLst>
      <p:ext uri="{BB962C8B-B14F-4D97-AF65-F5344CB8AC3E}">
        <p14:creationId xmlns:p14="http://schemas.microsoft.com/office/powerpoint/2010/main" val="1317324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6D20C07-BA08-4AD4-9596-63D3EAD5C470}"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2A7601-B161-4AC5-8C81-9CA6B13B215A}" type="slidenum">
              <a:rPr lang="tr-TR" smtClean="0"/>
              <a:t>‹#›</a:t>
            </a:fld>
            <a:endParaRPr lang="tr-TR"/>
          </a:p>
        </p:txBody>
      </p:sp>
    </p:spTree>
    <p:extLst>
      <p:ext uri="{BB962C8B-B14F-4D97-AF65-F5344CB8AC3E}">
        <p14:creationId xmlns:p14="http://schemas.microsoft.com/office/powerpoint/2010/main" val="1983748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6D20C07-BA08-4AD4-9596-63D3EAD5C470}"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2A7601-B161-4AC5-8C81-9CA6B13B215A}" type="slidenum">
              <a:rPr lang="tr-TR" smtClean="0"/>
              <a:t>‹#›</a:t>
            </a:fld>
            <a:endParaRPr lang="tr-TR"/>
          </a:p>
        </p:txBody>
      </p:sp>
    </p:spTree>
    <p:extLst>
      <p:ext uri="{BB962C8B-B14F-4D97-AF65-F5344CB8AC3E}">
        <p14:creationId xmlns:p14="http://schemas.microsoft.com/office/powerpoint/2010/main" val="3965085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6D20C07-BA08-4AD4-9596-63D3EAD5C470}"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2A7601-B161-4AC5-8C81-9CA6B13B215A}" type="slidenum">
              <a:rPr lang="tr-TR" smtClean="0"/>
              <a:t>‹#›</a:t>
            </a:fld>
            <a:endParaRPr lang="tr-TR"/>
          </a:p>
        </p:txBody>
      </p:sp>
    </p:spTree>
    <p:extLst>
      <p:ext uri="{BB962C8B-B14F-4D97-AF65-F5344CB8AC3E}">
        <p14:creationId xmlns:p14="http://schemas.microsoft.com/office/powerpoint/2010/main" val="3931000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6D20C07-BA08-4AD4-9596-63D3EAD5C470}" type="datetimeFigureOut">
              <a:rPr lang="tr-TR" smtClean="0"/>
              <a:t>27.08.2019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D2A7601-B161-4AC5-8C81-9CA6B13B215A}" type="slidenum">
              <a:rPr lang="tr-TR" smtClean="0"/>
              <a:t>‹#›</a:t>
            </a:fld>
            <a:endParaRPr lang="tr-TR"/>
          </a:p>
        </p:txBody>
      </p:sp>
    </p:spTree>
    <p:extLst>
      <p:ext uri="{BB962C8B-B14F-4D97-AF65-F5344CB8AC3E}">
        <p14:creationId xmlns:p14="http://schemas.microsoft.com/office/powerpoint/2010/main" val="2499124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6D20C07-BA08-4AD4-9596-63D3EAD5C470}" type="datetimeFigureOut">
              <a:rPr lang="tr-TR" smtClean="0"/>
              <a:t>27.08.2019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D2A7601-B161-4AC5-8C81-9CA6B13B215A}" type="slidenum">
              <a:rPr lang="tr-TR" smtClean="0"/>
              <a:t>‹#›</a:t>
            </a:fld>
            <a:endParaRPr lang="tr-TR"/>
          </a:p>
        </p:txBody>
      </p:sp>
    </p:spTree>
    <p:extLst>
      <p:ext uri="{BB962C8B-B14F-4D97-AF65-F5344CB8AC3E}">
        <p14:creationId xmlns:p14="http://schemas.microsoft.com/office/powerpoint/2010/main" val="40420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6D20C07-BA08-4AD4-9596-63D3EAD5C470}" type="datetimeFigureOut">
              <a:rPr lang="tr-TR" smtClean="0"/>
              <a:t>27.08.2019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D2A7601-B161-4AC5-8C81-9CA6B13B215A}" type="slidenum">
              <a:rPr lang="tr-TR" smtClean="0"/>
              <a:t>‹#›</a:t>
            </a:fld>
            <a:endParaRPr lang="tr-TR"/>
          </a:p>
        </p:txBody>
      </p:sp>
    </p:spTree>
    <p:extLst>
      <p:ext uri="{BB962C8B-B14F-4D97-AF65-F5344CB8AC3E}">
        <p14:creationId xmlns:p14="http://schemas.microsoft.com/office/powerpoint/2010/main" val="3498286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6D20C07-BA08-4AD4-9596-63D3EAD5C470}"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2A7601-B161-4AC5-8C81-9CA6B13B215A}" type="slidenum">
              <a:rPr lang="tr-TR" smtClean="0"/>
              <a:t>‹#›</a:t>
            </a:fld>
            <a:endParaRPr lang="tr-TR"/>
          </a:p>
        </p:txBody>
      </p:sp>
    </p:spTree>
    <p:extLst>
      <p:ext uri="{BB962C8B-B14F-4D97-AF65-F5344CB8AC3E}">
        <p14:creationId xmlns:p14="http://schemas.microsoft.com/office/powerpoint/2010/main" val="2066187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6D20C07-BA08-4AD4-9596-63D3EAD5C470}"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2A7601-B161-4AC5-8C81-9CA6B13B215A}" type="slidenum">
              <a:rPr lang="tr-TR" smtClean="0"/>
              <a:t>‹#›</a:t>
            </a:fld>
            <a:endParaRPr lang="tr-TR"/>
          </a:p>
        </p:txBody>
      </p:sp>
    </p:spTree>
    <p:extLst>
      <p:ext uri="{BB962C8B-B14F-4D97-AF65-F5344CB8AC3E}">
        <p14:creationId xmlns:p14="http://schemas.microsoft.com/office/powerpoint/2010/main" val="3825737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D20C07-BA08-4AD4-9596-63D3EAD5C470}" type="datetimeFigureOut">
              <a:rPr lang="tr-TR" smtClean="0"/>
              <a:t>27.08.2019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2A7601-B161-4AC5-8C81-9CA6B13B215A}" type="slidenum">
              <a:rPr lang="tr-TR" smtClean="0"/>
              <a:t>‹#›</a:t>
            </a:fld>
            <a:endParaRPr lang="tr-TR"/>
          </a:p>
        </p:txBody>
      </p:sp>
    </p:spTree>
    <p:extLst>
      <p:ext uri="{BB962C8B-B14F-4D97-AF65-F5344CB8AC3E}">
        <p14:creationId xmlns:p14="http://schemas.microsoft.com/office/powerpoint/2010/main" val="38001454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18821"/>
            <a:ext cx="10515600" cy="1325563"/>
          </a:xfrm>
        </p:spPr>
        <p:txBody>
          <a:bodyPr/>
          <a:lstStyle/>
          <a:p>
            <a:r>
              <a:rPr lang="tr-TR" b="1" dirty="0" smtClean="0"/>
              <a:t>Etik Kuralları </a:t>
            </a:r>
            <a:endParaRPr lang="tr-TR" b="1" dirty="0"/>
          </a:p>
        </p:txBody>
      </p:sp>
      <p:sp>
        <p:nvSpPr>
          <p:cNvPr id="3" name="İçerik Yer Tutucusu 2"/>
          <p:cNvSpPr>
            <a:spLocks noGrp="1"/>
          </p:cNvSpPr>
          <p:nvPr>
            <p:ph idx="1"/>
          </p:nvPr>
        </p:nvSpPr>
        <p:spPr/>
        <p:txBody>
          <a:bodyPr/>
          <a:lstStyle/>
          <a:p>
            <a:pPr marL="0" indent="0" algn="just">
              <a:buNone/>
            </a:pPr>
            <a:r>
              <a:rPr lang="tr-TR" dirty="0"/>
              <a:t> </a:t>
            </a:r>
            <a:r>
              <a:rPr lang="tr-TR" dirty="0" smtClean="0"/>
              <a:t>    M.Ö. 4.yy. da zamanın en büyük filozofu olan Aristoteles iyi, erdem, özgürlük, mutluluk gibi sözcükleri kavram yapısına kavuşturduğu için ETİK 'in kurucusu sayılır.</a:t>
            </a:r>
          </a:p>
          <a:p>
            <a:pPr marL="0" indent="0" algn="just">
              <a:buNone/>
            </a:pPr>
            <a:endParaRPr lang="tr-TR" dirty="0" smtClean="0"/>
          </a:p>
          <a:p>
            <a:pPr marL="0" indent="0" algn="just">
              <a:buNone/>
            </a:pPr>
            <a:r>
              <a:rPr lang="tr-TR" dirty="0" smtClean="0"/>
              <a:t>     Etik neyin yapılması gerektiğini, hangi eylemin iyi olduğunu, neyin yaşama anlam kazandırdığını gösterir. Özetle; etik, ahlak fenomeni üzerine derinliğine düşünme, yani felsefe yapmadır. Birtakım kuralları normları “normatif etik” ortaya koyar. İyi davranışlarda bulunabilmek iyi işler yapabilmek için eylemlerimizi uydurduğumuz kurallara da “uygulamalı (pratik) etik” denilmektedir. </a:t>
            </a:r>
            <a:endParaRPr lang="tr-TR" dirty="0"/>
          </a:p>
        </p:txBody>
      </p:sp>
    </p:spTree>
    <p:extLst>
      <p:ext uri="{BB962C8B-B14F-4D97-AF65-F5344CB8AC3E}">
        <p14:creationId xmlns:p14="http://schemas.microsoft.com/office/powerpoint/2010/main" val="1786139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77824" y="1885664"/>
            <a:ext cx="10168128" cy="2246769"/>
          </a:xfrm>
          <a:prstGeom prst="rect">
            <a:avLst/>
          </a:prstGeom>
        </p:spPr>
        <p:txBody>
          <a:bodyPr wrap="square">
            <a:spAutoFit/>
          </a:bodyPr>
          <a:lstStyle/>
          <a:p>
            <a:pPr algn="just"/>
            <a:r>
              <a:rPr lang="tr-TR" sz="2800" dirty="0" smtClean="0"/>
              <a:t>     Etiğin kaynağını ve temelini araştıran da “kuramsal (teorik) etik” tir. Pratik ve teorik etik karşılıklı etkilerle birbirine bağlı olduğundan Etiği birbirinden ayırmak yerine, bir bütün olarak ele almak doğrudur. Buna karşılık iyi ve kötü, kişilere, toplumlara ve çağlara göre değişmektedir. </a:t>
            </a:r>
            <a:endParaRPr lang="tr-TR" sz="2800" dirty="0"/>
          </a:p>
        </p:txBody>
      </p:sp>
    </p:spTree>
    <p:extLst>
      <p:ext uri="{BB962C8B-B14F-4D97-AF65-F5344CB8AC3E}">
        <p14:creationId xmlns:p14="http://schemas.microsoft.com/office/powerpoint/2010/main" val="790575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38784" y="1531126"/>
            <a:ext cx="10314432" cy="3108543"/>
          </a:xfrm>
          <a:prstGeom prst="rect">
            <a:avLst/>
          </a:prstGeom>
        </p:spPr>
        <p:txBody>
          <a:bodyPr wrap="square">
            <a:spAutoFit/>
          </a:bodyPr>
          <a:lstStyle/>
          <a:p>
            <a:pPr algn="just"/>
            <a:r>
              <a:rPr lang="tr-TR" sz="2800" dirty="0" smtClean="0"/>
              <a:t>     Toplumsal yapı içinde yer alan öznelerin çeşitli büyüklüklerde ve çeşitli sosyal çevrim içindeki ilişkilerinde eğ er bir sosyal davranış kuralı konuyor ve ona uyulması genel bir kabule ulaşıyorsa, bu davranış kuralı bir sosyal davranış ilkesi ve kuralıdır. Eğer bu sosyal davranış kuralı bir olgu olmaktan öte bir ideal niteliği taşıyorsa, herkesin özlediği veya ulaşmayı istediği bir kural niteliği kazanıyorsa, o zaman bu toplumsal yapı kuralı etik niteliğine kavuşmaktadır. </a:t>
            </a:r>
            <a:endParaRPr lang="tr-TR" sz="2800" dirty="0"/>
          </a:p>
        </p:txBody>
      </p:sp>
    </p:spTree>
    <p:extLst>
      <p:ext uri="{BB962C8B-B14F-4D97-AF65-F5344CB8AC3E}">
        <p14:creationId xmlns:p14="http://schemas.microsoft.com/office/powerpoint/2010/main" val="696718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24128" y="1304544"/>
            <a:ext cx="9924288" cy="3970318"/>
          </a:xfrm>
          <a:prstGeom prst="rect">
            <a:avLst/>
          </a:prstGeom>
        </p:spPr>
        <p:txBody>
          <a:bodyPr wrap="square">
            <a:spAutoFit/>
          </a:bodyPr>
          <a:lstStyle/>
          <a:p>
            <a:pPr algn="just"/>
            <a:r>
              <a:rPr lang="tr-TR" sz="2800" dirty="0" smtClean="0"/>
              <a:t>     Etik kavramı daha çok özel gruplar için geliştirilmiş belirli davranış, kural ve normları içerir. Etiğin kökenleri arasında hem kendi isteklerimiz, kendi beklentilerimiz, kendi doyumumuz yer alacak, hem de toplumun “iyi-doğru-uygun” buldukları önem taşıyacaktır. Toplumsal kurumların değer yargıları da “etiğin toplumsal kökenlerini temsil eder. Bu anlamda aile, avukatlık, din, okul, iş, komşuluk, ticaret, insanlık, meslek, siyaset, hekimlik, medya, basın, sermaye piyasasının(vb. kurumların) etik kurallarından, etik anlayışından söz eder.</a:t>
            </a:r>
            <a:endParaRPr lang="tr-TR" sz="2800" dirty="0"/>
          </a:p>
        </p:txBody>
      </p:sp>
    </p:spTree>
    <p:extLst>
      <p:ext uri="{BB962C8B-B14F-4D97-AF65-F5344CB8AC3E}">
        <p14:creationId xmlns:p14="http://schemas.microsoft.com/office/powerpoint/2010/main" val="2109145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60704" y="1913466"/>
            <a:ext cx="9997440" cy="2677656"/>
          </a:xfrm>
          <a:prstGeom prst="rect">
            <a:avLst/>
          </a:prstGeom>
        </p:spPr>
        <p:txBody>
          <a:bodyPr wrap="square">
            <a:spAutoFit/>
          </a:bodyPr>
          <a:lstStyle/>
          <a:p>
            <a:pPr algn="just"/>
            <a:r>
              <a:rPr lang="tr-TR" sz="2800" dirty="0" smtClean="0"/>
              <a:t>     Bir eylem değerlendirilirken ilk basamak, onun ahlaki değerlerle çelişip çelişmediğidir. Dolayısı ile bir insandan öncelikli beklenen, etik kurallara uymasıdır. Çünkü topluluk içinde yaşayan insanın, diğer insanlara tüm topluma bu kurallara uymayı daha baştan taahhüt etmesi söz konusudur. Bir toplumun üyesi olmanın ilk koşulu, var olan ahlaki çerçeveyi kabul etmektir. </a:t>
            </a:r>
            <a:endParaRPr lang="tr-TR" sz="2800" dirty="0"/>
          </a:p>
        </p:txBody>
      </p:sp>
    </p:spTree>
    <p:extLst>
      <p:ext uri="{BB962C8B-B14F-4D97-AF65-F5344CB8AC3E}">
        <p14:creationId xmlns:p14="http://schemas.microsoft.com/office/powerpoint/2010/main" val="3955520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43584" y="1633050"/>
            <a:ext cx="9826752" cy="3108543"/>
          </a:xfrm>
          <a:prstGeom prst="rect">
            <a:avLst/>
          </a:prstGeom>
        </p:spPr>
        <p:txBody>
          <a:bodyPr wrap="square">
            <a:spAutoFit/>
          </a:bodyPr>
          <a:lstStyle/>
          <a:p>
            <a:pPr algn="just"/>
            <a:r>
              <a:rPr lang="tr-TR" sz="2800" dirty="0" smtClean="0"/>
              <a:t>     Etik, toplumun bakış açısını dikkate alarak bireylerin uygun olmayan davranışlarını belirler. Etik ilkeler yıllarca süren tartışmalar sonunda ortaya çıkar. Yasal düzenlemeler genellikle etik tartışmalardan sonra gerçekleşir. Yani belli konuya ilişkin etik tartışmalar başlayıp, dikkatler bu konu üzerinde odaklaştıktan sonra, etik sorunlara yol açan konuların çözümünü sağlayan yasalar düzenlenir. </a:t>
            </a:r>
            <a:endParaRPr lang="tr-TR" sz="2800" dirty="0"/>
          </a:p>
        </p:txBody>
      </p:sp>
    </p:spTree>
    <p:extLst>
      <p:ext uri="{BB962C8B-B14F-4D97-AF65-F5344CB8AC3E}">
        <p14:creationId xmlns:p14="http://schemas.microsoft.com/office/powerpoint/2010/main" val="519642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82624" y="1722781"/>
            <a:ext cx="9838944" cy="2677656"/>
          </a:xfrm>
          <a:prstGeom prst="rect">
            <a:avLst/>
          </a:prstGeom>
        </p:spPr>
        <p:txBody>
          <a:bodyPr wrap="square">
            <a:spAutoFit/>
          </a:bodyPr>
          <a:lstStyle/>
          <a:p>
            <a:pPr algn="just"/>
            <a:r>
              <a:rPr lang="tr-TR" sz="2800" dirty="0" smtClean="0"/>
              <a:t>     Toplumsal yaşam içerisinde kişilerin topluma, toplumun da kişilere karşı uyması gereken birtakım ahlaki kurallar vardır. Bu kurallar genel olarak şu başlıklar altında toplanabilir. Toplumun bütün üyelerine saygılı olmak, farklı kültürlere ve düşüncelere karşı hoşgörü, kişilerin eşitliğinin kabul edilmesi, kaynakların adil olarak dağıtılması vb. </a:t>
            </a:r>
            <a:endParaRPr lang="tr-TR" sz="2800" dirty="0"/>
          </a:p>
        </p:txBody>
      </p:sp>
    </p:spTree>
    <p:extLst>
      <p:ext uri="{BB962C8B-B14F-4D97-AF65-F5344CB8AC3E}">
        <p14:creationId xmlns:p14="http://schemas.microsoft.com/office/powerpoint/2010/main" val="2238195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11808" y="740587"/>
            <a:ext cx="8997696" cy="5693866"/>
          </a:xfrm>
          <a:prstGeom prst="rect">
            <a:avLst/>
          </a:prstGeom>
        </p:spPr>
        <p:txBody>
          <a:bodyPr wrap="square">
            <a:spAutoFit/>
          </a:bodyPr>
          <a:lstStyle/>
          <a:p>
            <a:r>
              <a:rPr lang="tr-TR" sz="2800" dirty="0" smtClean="0"/>
              <a:t>Ortak etik kurallar(değerler):</a:t>
            </a:r>
          </a:p>
          <a:p>
            <a:endParaRPr lang="tr-TR" dirty="0" smtClean="0"/>
          </a:p>
          <a:p>
            <a:pPr marL="285750" indent="-285750">
              <a:buFont typeface="Wingdings" panose="05000000000000000000" pitchFamily="2" charset="2"/>
              <a:buChar char="ü"/>
            </a:pPr>
            <a:r>
              <a:rPr lang="tr-TR" sz="2000" dirty="0" smtClean="0"/>
              <a:t>Doğruluk, dürüstlük</a:t>
            </a:r>
          </a:p>
          <a:p>
            <a:pPr marL="285750" indent="-285750">
              <a:buFont typeface="Wingdings" panose="05000000000000000000" pitchFamily="2" charset="2"/>
              <a:buChar char="ü"/>
            </a:pPr>
            <a:r>
              <a:rPr lang="tr-TR" sz="2000" dirty="0" smtClean="0"/>
              <a:t>Güvenilir olma</a:t>
            </a:r>
          </a:p>
          <a:p>
            <a:pPr marL="285750" indent="-285750">
              <a:buFont typeface="Wingdings" panose="05000000000000000000" pitchFamily="2" charset="2"/>
              <a:buChar char="ü"/>
            </a:pPr>
            <a:r>
              <a:rPr lang="tr-TR" sz="2000" dirty="0" smtClean="0"/>
              <a:t>Sadakat</a:t>
            </a:r>
          </a:p>
          <a:p>
            <a:pPr marL="285750" indent="-285750">
              <a:buFont typeface="Wingdings" panose="05000000000000000000" pitchFamily="2" charset="2"/>
              <a:buChar char="ü"/>
            </a:pPr>
            <a:r>
              <a:rPr lang="tr-TR" sz="2000" dirty="0" smtClean="0"/>
              <a:t>Adalet</a:t>
            </a:r>
          </a:p>
          <a:p>
            <a:pPr marL="285750" indent="-285750">
              <a:buFont typeface="Wingdings" panose="05000000000000000000" pitchFamily="2" charset="2"/>
              <a:buChar char="ü"/>
            </a:pPr>
            <a:r>
              <a:rPr lang="tr-TR" sz="2000" dirty="0" smtClean="0"/>
              <a:t>Başkalarına yardım etme</a:t>
            </a:r>
          </a:p>
          <a:p>
            <a:pPr marL="285750" indent="-285750">
              <a:buFont typeface="Wingdings" panose="05000000000000000000" pitchFamily="2" charset="2"/>
              <a:buChar char="ü"/>
            </a:pPr>
            <a:r>
              <a:rPr lang="tr-TR" sz="2000" dirty="0" smtClean="0"/>
              <a:t>Başkalarına saygı gösterme</a:t>
            </a:r>
          </a:p>
          <a:p>
            <a:pPr marL="285750" indent="-285750">
              <a:buFont typeface="Wingdings" panose="05000000000000000000" pitchFamily="2" charset="2"/>
              <a:buChar char="ü"/>
            </a:pPr>
            <a:r>
              <a:rPr lang="tr-TR" sz="2000" dirty="0" smtClean="0"/>
              <a:t>Vatandaşlık sorumluluğuna sahip olma</a:t>
            </a:r>
          </a:p>
          <a:p>
            <a:pPr marL="285750" indent="-285750">
              <a:buFont typeface="Wingdings" panose="05000000000000000000" pitchFamily="2" charset="2"/>
              <a:buChar char="ü"/>
            </a:pPr>
            <a:r>
              <a:rPr lang="tr-TR" sz="2000" dirty="0" smtClean="0"/>
              <a:t>Yalan söylememe</a:t>
            </a:r>
          </a:p>
          <a:p>
            <a:pPr marL="285750" indent="-285750">
              <a:buFont typeface="Wingdings" panose="05000000000000000000" pitchFamily="2" charset="2"/>
              <a:buChar char="ü"/>
            </a:pPr>
            <a:r>
              <a:rPr lang="tr-TR" sz="2000" dirty="0" smtClean="0"/>
              <a:t>Başkasının hakkını yememe</a:t>
            </a:r>
          </a:p>
          <a:p>
            <a:pPr marL="285750" indent="-285750">
              <a:buFont typeface="Wingdings" panose="05000000000000000000" pitchFamily="2" charset="2"/>
              <a:buChar char="ü"/>
            </a:pPr>
            <a:r>
              <a:rPr lang="tr-TR" sz="2000" dirty="0" smtClean="0"/>
              <a:t>Karşısındakinin güç durumundan yararlanmama</a:t>
            </a:r>
          </a:p>
          <a:p>
            <a:pPr marL="285750" indent="-285750">
              <a:buFont typeface="Wingdings" panose="05000000000000000000" pitchFamily="2" charset="2"/>
              <a:buChar char="ü"/>
            </a:pPr>
            <a:r>
              <a:rPr lang="tr-TR" sz="2000" dirty="0" smtClean="0"/>
              <a:t>Acısı olanın acısını paylaşma</a:t>
            </a:r>
          </a:p>
          <a:p>
            <a:pPr marL="285750" indent="-285750">
              <a:buFont typeface="Wingdings" panose="05000000000000000000" pitchFamily="2" charset="2"/>
              <a:buChar char="ü"/>
            </a:pPr>
            <a:r>
              <a:rPr lang="tr-TR" sz="2000" dirty="0" smtClean="0"/>
              <a:t>Dayanışma</a:t>
            </a:r>
          </a:p>
          <a:p>
            <a:pPr marL="285750" indent="-285750">
              <a:buFont typeface="Wingdings" panose="05000000000000000000" pitchFamily="2" charset="2"/>
              <a:buChar char="ü"/>
            </a:pPr>
            <a:r>
              <a:rPr lang="tr-TR" sz="2000" dirty="0" smtClean="0"/>
              <a:t>Bireylerin eşitliğinin kabul edilmesi</a:t>
            </a:r>
          </a:p>
          <a:p>
            <a:pPr marL="285750" indent="-285750">
              <a:buFont typeface="Wingdings" panose="05000000000000000000" pitchFamily="2" charset="2"/>
              <a:buChar char="ü"/>
            </a:pPr>
            <a:r>
              <a:rPr lang="tr-TR" sz="2000" dirty="0" smtClean="0"/>
              <a:t>Kaynakların adil dağıtılması</a:t>
            </a:r>
          </a:p>
          <a:p>
            <a:pPr marL="285750" indent="-285750">
              <a:buFont typeface="Wingdings" panose="05000000000000000000" pitchFamily="2" charset="2"/>
              <a:buChar char="ü"/>
            </a:pPr>
            <a:r>
              <a:rPr lang="tr-TR" sz="2000" dirty="0" smtClean="0"/>
              <a:t>Mükemmeliyeti arama vb</a:t>
            </a:r>
            <a:r>
              <a:rPr lang="tr-TR" dirty="0" smtClean="0"/>
              <a:t>. </a:t>
            </a:r>
          </a:p>
          <a:p>
            <a:endParaRPr lang="tr-TR" dirty="0"/>
          </a:p>
        </p:txBody>
      </p:sp>
    </p:spTree>
    <p:extLst>
      <p:ext uri="{BB962C8B-B14F-4D97-AF65-F5344CB8AC3E}">
        <p14:creationId xmlns:p14="http://schemas.microsoft.com/office/powerpoint/2010/main" val="329859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Kaynakça </a:t>
            </a:r>
            <a:endParaRPr lang="tr-TR" b="1" dirty="0"/>
          </a:p>
        </p:txBody>
      </p:sp>
      <p:sp>
        <p:nvSpPr>
          <p:cNvPr id="3" name="İçerik Yer Tutucusu 2"/>
          <p:cNvSpPr>
            <a:spLocks noGrp="1"/>
          </p:cNvSpPr>
          <p:nvPr>
            <p:ph idx="1"/>
          </p:nvPr>
        </p:nvSpPr>
        <p:spPr>
          <a:xfrm>
            <a:off x="838200" y="1825625"/>
            <a:ext cx="10515600" cy="503047"/>
          </a:xfrm>
        </p:spPr>
        <p:txBody>
          <a:bodyPr/>
          <a:lstStyle/>
          <a:p>
            <a:pPr marL="0" indent="0">
              <a:buNone/>
            </a:pPr>
            <a:r>
              <a:rPr lang="sv-SE" dirty="0"/>
              <a:t>MEGEP, “Meslek Etiği”, Ankara, (2006)</a:t>
            </a:r>
            <a:endParaRPr lang="tr-TR" dirty="0"/>
          </a:p>
        </p:txBody>
      </p:sp>
    </p:spTree>
    <p:extLst>
      <p:ext uri="{BB962C8B-B14F-4D97-AF65-F5344CB8AC3E}">
        <p14:creationId xmlns:p14="http://schemas.microsoft.com/office/powerpoint/2010/main" val="44088201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536</Words>
  <Application>Microsoft Office PowerPoint</Application>
  <PresentationFormat>Geniş ekran</PresentationFormat>
  <Paragraphs>29</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Wingdings</vt:lpstr>
      <vt:lpstr>Office Teması</vt:lpstr>
      <vt:lpstr>Etik Kuralları </vt:lpstr>
      <vt:lpstr>PowerPoint Sunusu</vt:lpstr>
      <vt:lpstr>PowerPoint Sunusu</vt:lpstr>
      <vt:lpstr>PowerPoint Sunusu</vt:lpstr>
      <vt:lpstr>PowerPoint Sunusu</vt:lpstr>
      <vt:lpstr>PowerPoint Sunusu</vt:lpstr>
      <vt:lpstr>PowerPoint Sunusu</vt:lpstr>
      <vt:lpstr>PowerPoint Sunusu</vt:lpstr>
      <vt:lpstr>Kaynakça </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 Kuralları</dc:title>
  <dc:creator>mehtap uğur</dc:creator>
  <cp:lastModifiedBy>mehtap uğur</cp:lastModifiedBy>
  <cp:revision>4</cp:revision>
  <dcterms:created xsi:type="dcterms:W3CDTF">2019-08-22T19:54:49Z</dcterms:created>
  <dcterms:modified xsi:type="dcterms:W3CDTF">2019-08-27T15:38:44Z</dcterms:modified>
</cp:coreProperties>
</file>