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0" d="100"/>
          <a:sy n="70" d="100"/>
        </p:scale>
        <p:origin x="71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4BF4E31-DFC4-49EC-BED9-0F4BF7297489}"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9E5547-5E62-4B30-914A-E6FA9335F993}" type="slidenum">
              <a:rPr lang="tr-TR" smtClean="0"/>
              <a:t>‹#›</a:t>
            </a:fld>
            <a:endParaRPr lang="tr-TR"/>
          </a:p>
        </p:txBody>
      </p:sp>
    </p:spTree>
    <p:extLst>
      <p:ext uri="{BB962C8B-B14F-4D97-AF65-F5344CB8AC3E}">
        <p14:creationId xmlns:p14="http://schemas.microsoft.com/office/powerpoint/2010/main" val="3975538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BF4E31-DFC4-49EC-BED9-0F4BF7297489}"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9E5547-5E62-4B30-914A-E6FA9335F993}" type="slidenum">
              <a:rPr lang="tr-TR" smtClean="0"/>
              <a:t>‹#›</a:t>
            </a:fld>
            <a:endParaRPr lang="tr-TR"/>
          </a:p>
        </p:txBody>
      </p:sp>
    </p:spTree>
    <p:extLst>
      <p:ext uri="{BB962C8B-B14F-4D97-AF65-F5344CB8AC3E}">
        <p14:creationId xmlns:p14="http://schemas.microsoft.com/office/powerpoint/2010/main" val="1664050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BF4E31-DFC4-49EC-BED9-0F4BF7297489}"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9E5547-5E62-4B30-914A-E6FA9335F993}" type="slidenum">
              <a:rPr lang="tr-TR" smtClean="0"/>
              <a:t>‹#›</a:t>
            </a:fld>
            <a:endParaRPr lang="tr-TR"/>
          </a:p>
        </p:txBody>
      </p:sp>
    </p:spTree>
    <p:extLst>
      <p:ext uri="{BB962C8B-B14F-4D97-AF65-F5344CB8AC3E}">
        <p14:creationId xmlns:p14="http://schemas.microsoft.com/office/powerpoint/2010/main" val="2307620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4BF4E31-DFC4-49EC-BED9-0F4BF7297489}"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9E5547-5E62-4B30-914A-E6FA9335F993}" type="slidenum">
              <a:rPr lang="tr-TR" smtClean="0"/>
              <a:t>‹#›</a:t>
            </a:fld>
            <a:endParaRPr lang="tr-TR"/>
          </a:p>
        </p:txBody>
      </p:sp>
    </p:spTree>
    <p:extLst>
      <p:ext uri="{BB962C8B-B14F-4D97-AF65-F5344CB8AC3E}">
        <p14:creationId xmlns:p14="http://schemas.microsoft.com/office/powerpoint/2010/main" val="3350457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4BF4E31-DFC4-49EC-BED9-0F4BF7297489}"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69E5547-5E62-4B30-914A-E6FA9335F993}" type="slidenum">
              <a:rPr lang="tr-TR" smtClean="0"/>
              <a:t>‹#›</a:t>
            </a:fld>
            <a:endParaRPr lang="tr-TR"/>
          </a:p>
        </p:txBody>
      </p:sp>
    </p:spTree>
    <p:extLst>
      <p:ext uri="{BB962C8B-B14F-4D97-AF65-F5344CB8AC3E}">
        <p14:creationId xmlns:p14="http://schemas.microsoft.com/office/powerpoint/2010/main" val="25118436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4BF4E31-DFC4-49EC-BED9-0F4BF7297489}" type="datetimeFigureOut">
              <a:rPr lang="tr-TR" smtClean="0"/>
              <a:t>16.02.2018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9E5547-5E62-4B30-914A-E6FA9335F993}" type="slidenum">
              <a:rPr lang="tr-TR" smtClean="0"/>
              <a:t>‹#›</a:t>
            </a:fld>
            <a:endParaRPr lang="tr-TR"/>
          </a:p>
        </p:txBody>
      </p:sp>
    </p:spTree>
    <p:extLst>
      <p:ext uri="{BB962C8B-B14F-4D97-AF65-F5344CB8AC3E}">
        <p14:creationId xmlns:p14="http://schemas.microsoft.com/office/powerpoint/2010/main" val="28035174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4BF4E31-DFC4-49EC-BED9-0F4BF7297489}" type="datetimeFigureOut">
              <a:rPr lang="tr-TR" smtClean="0"/>
              <a:t>16.02.2018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69E5547-5E62-4B30-914A-E6FA9335F993}" type="slidenum">
              <a:rPr lang="tr-TR" smtClean="0"/>
              <a:t>‹#›</a:t>
            </a:fld>
            <a:endParaRPr lang="tr-TR"/>
          </a:p>
        </p:txBody>
      </p:sp>
    </p:spTree>
    <p:extLst>
      <p:ext uri="{BB962C8B-B14F-4D97-AF65-F5344CB8AC3E}">
        <p14:creationId xmlns:p14="http://schemas.microsoft.com/office/powerpoint/2010/main" val="2875455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4BF4E31-DFC4-49EC-BED9-0F4BF7297489}" type="datetimeFigureOut">
              <a:rPr lang="tr-TR" smtClean="0"/>
              <a:t>16.02.2018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69E5547-5E62-4B30-914A-E6FA9335F993}" type="slidenum">
              <a:rPr lang="tr-TR" smtClean="0"/>
              <a:t>‹#›</a:t>
            </a:fld>
            <a:endParaRPr lang="tr-TR"/>
          </a:p>
        </p:txBody>
      </p:sp>
    </p:spTree>
    <p:extLst>
      <p:ext uri="{BB962C8B-B14F-4D97-AF65-F5344CB8AC3E}">
        <p14:creationId xmlns:p14="http://schemas.microsoft.com/office/powerpoint/2010/main" val="2681926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4BF4E31-DFC4-49EC-BED9-0F4BF7297489}" type="datetimeFigureOut">
              <a:rPr lang="tr-TR" smtClean="0"/>
              <a:t>16.02.2018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69E5547-5E62-4B30-914A-E6FA9335F993}" type="slidenum">
              <a:rPr lang="tr-TR" smtClean="0"/>
              <a:t>‹#›</a:t>
            </a:fld>
            <a:endParaRPr lang="tr-TR"/>
          </a:p>
        </p:txBody>
      </p:sp>
    </p:spTree>
    <p:extLst>
      <p:ext uri="{BB962C8B-B14F-4D97-AF65-F5344CB8AC3E}">
        <p14:creationId xmlns:p14="http://schemas.microsoft.com/office/powerpoint/2010/main" val="2212343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4BF4E31-DFC4-49EC-BED9-0F4BF7297489}" type="datetimeFigureOut">
              <a:rPr lang="tr-TR" smtClean="0"/>
              <a:t>16.02.2018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9E5547-5E62-4B30-914A-E6FA9335F993}" type="slidenum">
              <a:rPr lang="tr-TR" smtClean="0"/>
              <a:t>‹#›</a:t>
            </a:fld>
            <a:endParaRPr lang="tr-TR"/>
          </a:p>
        </p:txBody>
      </p:sp>
    </p:spTree>
    <p:extLst>
      <p:ext uri="{BB962C8B-B14F-4D97-AF65-F5344CB8AC3E}">
        <p14:creationId xmlns:p14="http://schemas.microsoft.com/office/powerpoint/2010/main" val="10447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4BF4E31-DFC4-49EC-BED9-0F4BF7297489}" type="datetimeFigureOut">
              <a:rPr lang="tr-TR" smtClean="0"/>
              <a:t>16.02.2018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69E5547-5E62-4B30-914A-E6FA9335F993}" type="slidenum">
              <a:rPr lang="tr-TR" smtClean="0"/>
              <a:t>‹#›</a:t>
            </a:fld>
            <a:endParaRPr lang="tr-TR"/>
          </a:p>
        </p:txBody>
      </p:sp>
    </p:spTree>
    <p:extLst>
      <p:ext uri="{BB962C8B-B14F-4D97-AF65-F5344CB8AC3E}">
        <p14:creationId xmlns:p14="http://schemas.microsoft.com/office/powerpoint/2010/main" val="2654103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BF4E31-DFC4-49EC-BED9-0F4BF7297489}" type="datetimeFigureOut">
              <a:rPr lang="tr-TR" smtClean="0"/>
              <a:t>16.02.2018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9E5547-5E62-4B30-914A-E6FA9335F993}" type="slidenum">
              <a:rPr lang="tr-TR" smtClean="0"/>
              <a:t>‹#›</a:t>
            </a:fld>
            <a:endParaRPr lang="tr-TR"/>
          </a:p>
        </p:txBody>
      </p:sp>
    </p:spTree>
    <p:extLst>
      <p:ext uri="{BB962C8B-B14F-4D97-AF65-F5344CB8AC3E}">
        <p14:creationId xmlns:p14="http://schemas.microsoft.com/office/powerpoint/2010/main" val="306094709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Başlık"/>
          <p:cNvSpPr>
            <a:spLocks noGrp="1"/>
          </p:cNvSpPr>
          <p:nvPr>
            <p:ph type="title"/>
          </p:nvPr>
        </p:nvSpPr>
        <p:spPr>
          <a:xfrm>
            <a:off x="1738314" y="704850"/>
            <a:ext cx="8472487" cy="1068388"/>
          </a:xfrm>
        </p:spPr>
        <p:txBody>
          <a:bodyPr/>
          <a:lstStyle/>
          <a:p>
            <a:pPr algn="ctr"/>
            <a:r>
              <a:rPr lang="tr-TR" altLang="tr-TR" sz="3200" b="1">
                <a:solidFill>
                  <a:srgbClr val="C00000"/>
                </a:solidFill>
                <a:ea typeface="ＭＳ Ｐゴシック" panose="020B0600070205080204" pitchFamily="34" charset="-128"/>
              </a:rPr>
              <a:t>5. Basamak: Özel eğitim hizmetleri için uygunluğa karar verme</a:t>
            </a:r>
            <a:endParaRPr lang="en-US" altLang="tr-TR" sz="3200">
              <a:solidFill>
                <a:srgbClr val="C00000"/>
              </a:solidFill>
              <a:ea typeface="ＭＳ Ｐゴシック" panose="020B0600070205080204" pitchFamily="34" charset="-128"/>
            </a:endParaRPr>
          </a:p>
        </p:txBody>
      </p:sp>
      <p:sp>
        <p:nvSpPr>
          <p:cNvPr id="15363" name="2 İçerik Yer Tutucusu"/>
          <p:cNvSpPr>
            <a:spLocks noGrp="1"/>
          </p:cNvSpPr>
          <p:nvPr>
            <p:ph idx="1"/>
          </p:nvPr>
        </p:nvSpPr>
        <p:spPr>
          <a:xfrm>
            <a:off x="1992314" y="1773239"/>
            <a:ext cx="8461375" cy="4727575"/>
          </a:xfrm>
        </p:spPr>
        <p:txBody>
          <a:bodyPr/>
          <a:lstStyle/>
          <a:p>
            <a:r>
              <a:rPr lang="tr-TR" altLang="tr-TR" sz="2000" b="1">
                <a:solidFill>
                  <a:srgbClr val="FF0000"/>
                </a:solidFill>
                <a:ea typeface="ＭＳ Ｐゴシック" panose="020B0600070205080204" pitchFamily="34" charset="-128"/>
              </a:rPr>
              <a:t>Özel eğitim hizmetleri için uygunluğa karar verme süreci, </a:t>
            </a:r>
            <a:r>
              <a:rPr lang="tr-TR" altLang="tr-TR" sz="2000">
                <a:ea typeface="ＭＳ Ｐゴシック" panose="020B0600070205080204" pitchFamily="34" charset="-128"/>
              </a:rPr>
              <a:t>RAM aracılığı ile yapılan ayrıntılı değerlendirme süreci sonunda </a:t>
            </a:r>
            <a:r>
              <a:rPr lang="tr-TR" altLang="tr-TR" sz="2000" b="1">
                <a:ea typeface="ＭＳ Ｐゴシック" panose="020B0600070205080204" pitchFamily="34" charset="-128"/>
              </a:rPr>
              <a:t>öğrencinin özel eğitim hizmetleri için uygun olup olmadığına karar verme sürecidir.</a:t>
            </a:r>
          </a:p>
          <a:p>
            <a:r>
              <a:rPr lang="tr-TR" altLang="tr-TR" sz="2000">
                <a:ea typeface="ＭＳ Ｐゴシック" panose="020B0600070205080204" pitchFamily="34" charset="-128"/>
              </a:rPr>
              <a:t>Bu süreç sonunda öğrenci için </a:t>
            </a:r>
            <a:r>
              <a:rPr lang="tr-TR" altLang="tr-TR" sz="2000" b="1">
                <a:ea typeface="ＭＳ Ｐゴシック" panose="020B0600070205080204" pitchFamily="34" charset="-128"/>
              </a:rPr>
              <a:t>3 farklı yerleştirme kararı </a:t>
            </a:r>
            <a:r>
              <a:rPr lang="tr-TR" altLang="tr-TR" sz="2000">
                <a:ea typeface="ＭＳ Ｐゴシック" panose="020B0600070205080204" pitchFamily="34" charset="-128"/>
              </a:rPr>
              <a:t>verilebilir.</a:t>
            </a:r>
            <a:endParaRPr lang="en-US" altLang="tr-TR" sz="2000">
              <a:ea typeface="ＭＳ Ｐゴシック" panose="020B0600070205080204" pitchFamily="34" charset="-128"/>
            </a:endParaRPr>
          </a:p>
          <a:p>
            <a:pPr marL="736600" lvl="1" indent="-342900">
              <a:buFont typeface="Calibri" panose="020F0502020204030204" pitchFamily="34" charset="0"/>
              <a:buAutoNum type="arabicPeriod"/>
            </a:pPr>
            <a:r>
              <a:rPr lang="tr-TR" altLang="tr-TR" sz="1800" b="1">
                <a:ea typeface="ＭＳ Ｐゴシック" panose="020B0600070205080204" pitchFamily="34" charset="-128"/>
              </a:rPr>
              <a:t>Hiç bir özel eğitim desteğine gerek kalmadan tekrar aynı sınıfta </a:t>
            </a:r>
            <a:r>
              <a:rPr lang="tr-TR" altLang="tr-TR" sz="1800">
                <a:ea typeface="ＭＳ Ｐゴシック" panose="020B0600070205080204" pitchFamily="34" charset="-128"/>
              </a:rPr>
              <a:t>eğitim görmesi kararı.</a:t>
            </a:r>
            <a:endParaRPr lang="en-US" altLang="tr-TR" sz="1800">
              <a:ea typeface="ＭＳ Ｐゴシック" panose="020B0600070205080204" pitchFamily="34" charset="-128"/>
            </a:endParaRPr>
          </a:p>
          <a:p>
            <a:pPr marL="736600" lvl="1" indent="-342900">
              <a:buFont typeface="Calibri" panose="020F0502020204030204" pitchFamily="34" charset="0"/>
              <a:buAutoNum type="arabicPeriod"/>
            </a:pPr>
            <a:r>
              <a:rPr lang="tr-TR" altLang="tr-TR" sz="1800" b="1">
                <a:ea typeface="ＭＳ Ｐゴシック" panose="020B0600070205080204" pitchFamily="34" charset="-128"/>
              </a:rPr>
              <a:t>Kaynaştırma öğrencisi olarak genel eğitim sınıfında </a:t>
            </a:r>
            <a:r>
              <a:rPr lang="tr-TR" altLang="tr-TR" sz="1800">
                <a:ea typeface="ＭＳ Ｐゴシック" panose="020B0600070205080204" pitchFamily="34" charset="-128"/>
              </a:rPr>
              <a:t>yani kendi sınıfında eğitim görmesi ve öğrenci için BEP hazırlanması kararı.</a:t>
            </a:r>
            <a:endParaRPr lang="en-US" altLang="tr-TR" sz="1800">
              <a:ea typeface="ＭＳ Ｐゴシック" panose="020B0600070205080204" pitchFamily="34" charset="-128"/>
            </a:endParaRPr>
          </a:p>
          <a:p>
            <a:pPr marL="736600" lvl="1" indent="-342900">
              <a:buFont typeface="Calibri" panose="020F0502020204030204" pitchFamily="34" charset="0"/>
              <a:buAutoNum type="arabicPeriod"/>
            </a:pPr>
            <a:r>
              <a:rPr lang="tr-TR" altLang="tr-TR" sz="1800">
                <a:ea typeface="ＭＳ Ｐゴシック" panose="020B0600070205080204" pitchFamily="34" charset="-128"/>
              </a:rPr>
              <a:t>Öğrencinin kendisiyle aynı engel grubundaki bireylerle birlikte </a:t>
            </a:r>
            <a:r>
              <a:rPr lang="tr-TR" altLang="tr-TR" sz="1800" b="1">
                <a:ea typeface="ＭＳ Ｐゴシック" panose="020B0600070205080204" pitchFamily="34" charset="-128"/>
              </a:rPr>
              <a:t>özel eğitim okulunda/sınıfında </a:t>
            </a:r>
            <a:r>
              <a:rPr lang="tr-TR" altLang="tr-TR" sz="1800">
                <a:ea typeface="ＭＳ Ｐゴシック" panose="020B0600070205080204" pitchFamily="34" charset="-128"/>
              </a:rPr>
              <a:t>hazırlanacak BEP doğrultusunda eğitimini sürdürmesi kararı. </a:t>
            </a:r>
            <a:endParaRPr lang="en-US" altLang="tr-TR" sz="1800">
              <a:ea typeface="ＭＳ Ｐゴシック" panose="020B0600070205080204" pitchFamily="34" charset="-128"/>
            </a:endParaRPr>
          </a:p>
          <a:p>
            <a:r>
              <a:rPr lang="tr-TR" altLang="tr-TR" sz="2000">
                <a:ea typeface="ＭＳ Ｐゴシック" panose="020B0600070205080204" pitchFamily="34" charset="-128"/>
              </a:rPr>
              <a:t>Öğrencinin özel eğitim okuluna yerleştirilmesi kararının, çok ağır derecede engelli öğrenciler için verilmesi beklenir.</a:t>
            </a:r>
          </a:p>
          <a:p>
            <a:r>
              <a:rPr lang="tr-TR" altLang="tr-TR" sz="2000">
                <a:ea typeface="ＭＳ Ｐゴシック" panose="020B0600070205080204" pitchFamily="34" charset="-128"/>
              </a:rPr>
              <a:t>Günümüzde özel gereksinimli öğrencilerin </a:t>
            </a:r>
            <a:r>
              <a:rPr lang="tr-TR" altLang="tr-TR" sz="2000" b="1">
                <a:ea typeface="ＭＳ Ｐゴシック" panose="020B0600070205080204" pitchFamily="34" charset="-128"/>
              </a:rPr>
              <a:t>en az kısıtlayıcı ortam ilkesine </a:t>
            </a:r>
            <a:r>
              <a:rPr lang="tr-TR" altLang="tr-TR" sz="2000">
                <a:ea typeface="ＭＳ Ｐゴシック" panose="020B0600070205080204" pitchFamily="34" charset="-128"/>
              </a:rPr>
              <a:t>göre en üst düzeyde performans gösterecekleri ortamlara yerleştirilmeleri benimsenmektedir.  </a:t>
            </a:r>
            <a:endParaRPr lang="en-US" altLang="tr-TR" sz="2000">
              <a:ea typeface="ＭＳ Ｐゴシック" panose="020B0600070205080204" pitchFamily="34" charset="-128"/>
            </a:endParaRPr>
          </a:p>
        </p:txBody>
      </p:sp>
      <p:sp>
        <p:nvSpPr>
          <p:cNvPr id="1536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71AADA45-5AB4-44EC-B843-2A47834C54EC}" type="slidenum">
              <a:rPr kumimoji="0" lang="tr-TR" altLang="tr-TR">
                <a:solidFill>
                  <a:schemeClr val="tx2"/>
                </a:solidFill>
              </a:rPr>
              <a:pPr eaLnBrk="1" hangingPunct="1"/>
              <a:t>1</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743324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Başlık"/>
          <p:cNvSpPr>
            <a:spLocks noGrp="1"/>
          </p:cNvSpPr>
          <p:nvPr>
            <p:ph type="title"/>
          </p:nvPr>
        </p:nvSpPr>
        <p:spPr>
          <a:xfrm>
            <a:off x="1981200" y="704850"/>
            <a:ext cx="8229600" cy="1068388"/>
          </a:xfrm>
        </p:spPr>
        <p:txBody>
          <a:bodyPr/>
          <a:lstStyle/>
          <a:p>
            <a:pPr algn="ctr"/>
            <a:r>
              <a:rPr lang="tr-TR" altLang="tr-TR" sz="3200" b="1">
                <a:solidFill>
                  <a:srgbClr val="C00000"/>
                </a:solidFill>
                <a:ea typeface="ＭＳ Ｐゴシック" panose="020B0600070205080204" pitchFamily="34" charset="-128"/>
              </a:rPr>
              <a:t>D. Belirlenen hedeflere ulaşmada kullanılacak olan öğretim yöntemleri ve materyaller</a:t>
            </a:r>
            <a:r>
              <a:rPr lang="tr-TR" altLang="tr-TR" sz="3200">
                <a:solidFill>
                  <a:srgbClr val="C00000"/>
                </a:solidFill>
                <a:ea typeface="ＭＳ Ｐゴシック" panose="020B0600070205080204" pitchFamily="34" charset="-128"/>
              </a:rPr>
              <a:t> </a:t>
            </a:r>
            <a:endParaRPr lang="tr-TR" altLang="tr-TR" smtClean="0">
              <a:solidFill>
                <a:srgbClr val="C00000"/>
              </a:solidFill>
              <a:ea typeface="ＭＳ Ｐゴシック" panose="020B0600070205080204" pitchFamily="34" charset="-128"/>
            </a:endParaRPr>
          </a:p>
        </p:txBody>
      </p:sp>
      <p:sp>
        <p:nvSpPr>
          <p:cNvPr id="24579" name="2 İçerik Yer Tutucusu"/>
          <p:cNvSpPr>
            <a:spLocks noGrp="1"/>
          </p:cNvSpPr>
          <p:nvPr>
            <p:ph idx="1"/>
          </p:nvPr>
        </p:nvSpPr>
        <p:spPr>
          <a:xfrm>
            <a:off x="1952626" y="1844675"/>
            <a:ext cx="8501063" cy="4656138"/>
          </a:xfrm>
        </p:spPr>
        <p:txBody>
          <a:bodyPr/>
          <a:lstStyle/>
          <a:p>
            <a:r>
              <a:rPr lang="tr-TR" altLang="tr-TR" sz="2000">
                <a:ea typeface="ＭＳ Ｐゴシック" panose="020B0600070205080204" pitchFamily="34" charset="-128"/>
              </a:rPr>
              <a:t>BEP hazırlanırken kısa dönemli hedeflerle birlikte, bu hedeflere ulaşmada kullanılacak öğretim yöntemleri ve materyalleri de belirlenir.</a:t>
            </a:r>
          </a:p>
          <a:p>
            <a:r>
              <a:rPr lang="tr-TR" altLang="tr-TR" sz="2000">
                <a:ea typeface="ＭＳ Ｐゴシック" panose="020B0600070205080204" pitchFamily="34" charset="-128"/>
              </a:rPr>
              <a:t>Belirlenen yöntem ve materyaller kısa dönemli hedeflere ulaşmada etkili olmalıdır. </a:t>
            </a:r>
          </a:p>
          <a:p>
            <a:r>
              <a:rPr lang="tr-TR" altLang="tr-TR" sz="2000">
                <a:ea typeface="ＭＳ Ｐゴシック" panose="020B0600070205080204" pitchFamily="34" charset="-128"/>
              </a:rPr>
              <a:t>Yöntem ve materyaller seçilen hedefe göre belirleneceği gibi aynı zamanda da öğrencinin özelliklerine ve öğrenme stiline göre de belirlenir. </a:t>
            </a:r>
            <a:endParaRPr lang="tr-TR" altLang="tr-TR" sz="2000" b="1">
              <a:ea typeface="ＭＳ Ｐゴシック" panose="020B0600070205080204" pitchFamily="34" charset="-128"/>
            </a:endParaRPr>
          </a:p>
        </p:txBody>
      </p:sp>
      <p:sp>
        <p:nvSpPr>
          <p:cNvPr id="2458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717926C9-47AE-4BE4-B6D6-5530B3DA2066}" type="slidenum">
              <a:rPr kumimoji="0" lang="tr-TR" altLang="tr-TR">
                <a:solidFill>
                  <a:schemeClr val="tx2"/>
                </a:solidFill>
              </a:rPr>
              <a:pPr eaLnBrk="1" hangingPunct="1"/>
              <a:t>10</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8471982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Başlık"/>
          <p:cNvSpPr>
            <a:spLocks noGrp="1"/>
          </p:cNvSpPr>
          <p:nvPr>
            <p:ph type="title"/>
          </p:nvPr>
        </p:nvSpPr>
        <p:spPr>
          <a:xfrm>
            <a:off x="1992313" y="692151"/>
            <a:ext cx="8229600" cy="1139825"/>
          </a:xfrm>
        </p:spPr>
        <p:txBody>
          <a:bodyPr/>
          <a:lstStyle/>
          <a:p>
            <a:pPr algn="ctr"/>
            <a:r>
              <a:rPr lang="tr-TR" altLang="tr-TR" sz="3200" b="1">
                <a:solidFill>
                  <a:srgbClr val="C00000"/>
                </a:solidFill>
                <a:ea typeface="ＭＳ Ｐゴシック" panose="020B0600070205080204" pitchFamily="34" charset="-128"/>
              </a:rPr>
              <a:t>E. Kısa dönemli hedeflere ulaşmada gerekli olan zamanın başlama ve bitiş tarihleri </a:t>
            </a:r>
            <a:endParaRPr lang="tr-TR" altLang="tr-TR" smtClean="0">
              <a:solidFill>
                <a:srgbClr val="C00000"/>
              </a:solidFill>
              <a:ea typeface="ＭＳ Ｐゴシック" panose="020B0600070205080204" pitchFamily="34" charset="-128"/>
            </a:endParaRPr>
          </a:p>
        </p:txBody>
      </p:sp>
      <p:sp>
        <p:nvSpPr>
          <p:cNvPr id="25603" name="2 İçerik Yer Tutucusu"/>
          <p:cNvSpPr>
            <a:spLocks noGrp="1"/>
          </p:cNvSpPr>
          <p:nvPr>
            <p:ph idx="1"/>
          </p:nvPr>
        </p:nvSpPr>
        <p:spPr>
          <a:xfrm>
            <a:off x="1992314" y="1844675"/>
            <a:ext cx="8461375" cy="4584700"/>
          </a:xfrm>
        </p:spPr>
        <p:txBody>
          <a:bodyPr/>
          <a:lstStyle/>
          <a:p>
            <a:r>
              <a:rPr lang="tr-TR" altLang="tr-TR" sz="2000">
                <a:ea typeface="ＭＳ Ｐゴシック" panose="020B0600070205080204" pitchFamily="34" charset="-128"/>
              </a:rPr>
              <a:t>BEP hazırlama süreci, öğrenciye hangi davranışların, kimler tarafından, nasıl, ne zaman, nerede ve ne kadar süreyle kazandırılacağının planlanması sürecidir.</a:t>
            </a:r>
          </a:p>
          <a:p>
            <a:r>
              <a:rPr lang="tr-TR" altLang="tr-TR" sz="2000">
                <a:ea typeface="ＭＳ Ｐゴシック" panose="020B0600070205080204" pitchFamily="34" charset="-128"/>
              </a:rPr>
              <a:t>Buna göre, BEP’nda belirlenen kısa dönemli hedeflere ne kadar sürede ulaşılacağının, öğretime ne zaman başlanılacağının önceden planlanması gerekmektedir. </a:t>
            </a:r>
          </a:p>
          <a:p>
            <a:r>
              <a:rPr lang="tr-TR" altLang="tr-TR" sz="2000">
                <a:ea typeface="ＭＳ Ｐゴシック" panose="020B0600070205080204" pitchFamily="34" charset="-128"/>
              </a:rPr>
              <a:t>Kısa dönemli hedeflere ulaşmak için gerekli zaman </a:t>
            </a:r>
            <a:r>
              <a:rPr lang="tr-TR" altLang="tr-TR" sz="2000" b="1">
                <a:ea typeface="ＭＳ Ｐゴシック" panose="020B0600070205080204" pitchFamily="34" charset="-128"/>
              </a:rPr>
              <a:t>öğrencinin var olan performansına, geçmişteki başarı düzeyine, içinde yaşadığı çevrenin ve ailenin özelliklerine, öğrencinin ek özel eğitim desteği alıp almamasına ve eğitim gördüğü sınıfın özelliklerine göre </a:t>
            </a:r>
            <a:r>
              <a:rPr lang="tr-TR" altLang="tr-TR" sz="2000">
                <a:ea typeface="ＭＳ Ｐゴシック" panose="020B0600070205080204" pitchFamily="34" charset="-128"/>
              </a:rPr>
              <a:t>belirlenmelidir. </a:t>
            </a:r>
            <a:endParaRPr lang="tr-TR" altLang="tr-TR" sz="2000" b="1">
              <a:ea typeface="ＭＳ Ｐゴシック" panose="020B0600070205080204" pitchFamily="34" charset="-128"/>
            </a:endParaRPr>
          </a:p>
        </p:txBody>
      </p:sp>
      <p:sp>
        <p:nvSpPr>
          <p:cNvPr id="2560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C134BAA1-1429-4EA5-AE3E-C208E5CC29D3}" type="slidenum">
              <a:rPr kumimoji="0" lang="tr-TR" altLang="tr-TR">
                <a:solidFill>
                  <a:schemeClr val="tx2"/>
                </a:solidFill>
              </a:rPr>
              <a:pPr eaLnBrk="1" hangingPunct="1"/>
              <a:t>11</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20302274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Başlık"/>
          <p:cNvSpPr>
            <a:spLocks noGrp="1"/>
          </p:cNvSpPr>
          <p:nvPr>
            <p:ph type="title"/>
          </p:nvPr>
        </p:nvSpPr>
        <p:spPr>
          <a:xfrm>
            <a:off x="1992313" y="692150"/>
            <a:ext cx="8229600" cy="1644650"/>
          </a:xfrm>
        </p:spPr>
        <p:txBody>
          <a:bodyPr/>
          <a:lstStyle/>
          <a:p>
            <a:pPr algn="ctr"/>
            <a:r>
              <a:rPr lang="tr-TR" altLang="tr-TR" sz="3200" b="1">
                <a:solidFill>
                  <a:srgbClr val="C00000"/>
                </a:solidFill>
                <a:ea typeface="ＭＳ Ｐゴシック" panose="020B0600070205080204" pitchFamily="34" charset="-128"/>
              </a:rPr>
              <a:t>F.  Belirlenen hedeflere ulaşılıp ulaşılmadığını belirlemek için kullanılacak değerlendirme yöntemleri ve ölçütler</a:t>
            </a:r>
            <a:endParaRPr lang="tr-TR" altLang="tr-TR" smtClean="0">
              <a:solidFill>
                <a:srgbClr val="C00000"/>
              </a:solidFill>
              <a:ea typeface="ＭＳ Ｐゴシック" panose="020B0600070205080204" pitchFamily="34" charset="-128"/>
            </a:endParaRPr>
          </a:p>
        </p:txBody>
      </p:sp>
      <p:sp>
        <p:nvSpPr>
          <p:cNvPr id="26627" name="2 İçerik Yer Tutucusu"/>
          <p:cNvSpPr>
            <a:spLocks noGrp="1"/>
          </p:cNvSpPr>
          <p:nvPr>
            <p:ph idx="1"/>
          </p:nvPr>
        </p:nvSpPr>
        <p:spPr>
          <a:xfrm>
            <a:off x="2024064" y="2349501"/>
            <a:ext cx="8429625" cy="4079875"/>
          </a:xfrm>
        </p:spPr>
        <p:txBody>
          <a:bodyPr/>
          <a:lstStyle/>
          <a:p>
            <a:r>
              <a:rPr lang="tr-TR" altLang="tr-TR" sz="2000">
                <a:ea typeface="ＭＳ Ｐゴシック" panose="020B0600070205080204" pitchFamily="34" charset="-128"/>
              </a:rPr>
              <a:t>Öğrenci için belirlenen kısa dönemli hedeflere ulaşılıp ulaşılmadığına karar vermek için değerlendirmenin hangi yöntemlerle yapılacağına BEP planlama aşamasında karar verilmelidir. </a:t>
            </a:r>
          </a:p>
        </p:txBody>
      </p:sp>
      <p:sp>
        <p:nvSpPr>
          <p:cNvPr id="2662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705FC655-B7B2-450C-A8BD-E49419781354}" type="slidenum">
              <a:rPr kumimoji="0" lang="tr-TR" altLang="tr-TR">
                <a:solidFill>
                  <a:schemeClr val="tx2"/>
                </a:solidFill>
              </a:rPr>
              <a:pPr eaLnBrk="1" hangingPunct="1"/>
              <a:t>12</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052871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Başlık"/>
          <p:cNvSpPr>
            <a:spLocks noGrp="1"/>
          </p:cNvSpPr>
          <p:nvPr>
            <p:ph type="title"/>
          </p:nvPr>
        </p:nvSpPr>
        <p:spPr>
          <a:xfrm>
            <a:off x="1981200" y="704851"/>
            <a:ext cx="8229600" cy="1571625"/>
          </a:xfrm>
        </p:spPr>
        <p:txBody>
          <a:bodyPr/>
          <a:lstStyle/>
          <a:p>
            <a:pPr algn="ctr"/>
            <a:r>
              <a:rPr lang="tr-TR" altLang="tr-TR" sz="3200" b="1">
                <a:solidFill>
                  <a:srgbClr val="C00000"/>
                </a:solidFill>
                <a:ea typeface="ＭＳ Ｐゴシック" panose="020B0600070205080204" pitchFamily="34" charset="-128"/>
              </a:rPr>
              <a:t>G. Öğrenciye sağlanacak ek hizmetlerinin nerede, ne zaman, kimler tarafından ve ne kadar süreyle verileceği </a:t>
            </a:r>
            <a:endParaRPr lang="tr-TR" altLang="tr-TR" b="1" smtClean="0">
              <a:solidFill>
                <a:srgbClr val="C00000"/>
              </a:solidFill>
              <a:ea typeface="ＭＳ Ｐゴシック" panose="020B0600070205080204" pitchFamily="34" charset="-128"/>
            </a:endParaRPr>
          </a:p>
        </p:txBody>
      </p:sp>
      <p:sp>
        <p:nvSpPr>
          <p:cNvPr id="27651" name="2 İçerik Yer Tutucusu"/>
          <p:cNvSpPr>
            <a:spLocks noGrp="1"/>
          </p:cNvSpPr>
          <p:nvPr>
            <p:ph idx="1"/>
          </p:nvPr>
        </p:nvSpPr>
        <p:spPr>
          <a:xfrm>
            <a:off x="1992314" y="2276475"/>
            <a:ext cx="8461375" cy="4152900"/>
          </a:xfrm>
        </p:spPr>
        <p:txBody>
          <a:bodyPr/>
          <a:lstStyle/>
          <a:p>
            <a:r>
              <a:rPr lang="tr-TR" altLang="tr-TR" sz="1800" b="1">
                <a:solidFill>
                  <a:srgbClr val="FF0000"/>
                </a:solidFill>
                <a:ea typeface="ＭＳ Ｐゴシック" panose="020B0600070205080204" pitchFamily="34" charset="-128"/>
              </a:rPr>
              <a:t>Ek hizmetler ,</a:t>
            </a:r>
            <a:r>
              <a:rPr lang="tr-TR" altLang="tr-TR" sz="1800">
                <a:ea typeface="ＭＳ Ｐゴシック" panose="020B0600070205080204" pitchFamily="34" charset="-128"/>
              </a:rPr>
              <a:t>özel eğitim desteği dışında özel gereksinimli öğrencinin gereksinim duyduğu diğer hizmetlerdir. </a:t>
            </a:r>
          </a:p>
          <a:p>
            <a:r>
              <a:rPr lang="tr-TR" altLang="tr-TR" sz="1800" b="1">
                <a:ea typeface="ＭＳ Ｐゴシック" panose="020B0600070205080204" pitchFamily="34" charset="-128"/>
              </a:rPr>
              <a:t>Ulaşım, konuşma terapisi, fiziksel terapi, uğraşı terapisi,  danışmanlık ve tıbbi hizmetler, </a:t>
            </a:r>
            <a:r>
              <a:rPr lang="tr-TR" altLang="tr-TR" sz="1800">
                <a:ea typeface="ＭＳ Ｐゴシック" panose="020B0600070205080204" pitchFamily="34" charset="-128"/>
              </a:rPr>
              <a:t>özel gereksinimli öğrenciye sağlanacak ek hizmetler arasında yer almaktadır. </a:t>
            </a:r>
          </a:p>
          <a:p>
            <a:r>
              <a:rPr lang="tr-TR" altLang="tr-TR" sz="1800">
                <a:ea typeface="ＭＳ Ｐゴシック" panose="020B0600070205080204" pitchFamily="34" charset="-128"/>
              </a:rPr>
              <a:t>Ek hizmetler öğrencinin gereksinimlerine göre değişir ve her öğrencinin ek hizmetlere gereksinimi olamayabilir. </a:t>
            </a:r>
          </a:p>
          <a:p>
            <a:r>
              <a:rPr lang="tr-TR" altLang="tr-TR" sz="1800">
                <a:ea typeface="ＭＳ Ｐゴシック" panose="020B0600070205080204" pitchFamily="34" charset="-128"/>
              </a:rPr>
              <a:t>Ek hizmetler öğrencinin kaynaştırma uygulamalarına katılımını ve başarısını artırıcı hizmetlerdir. </a:t>
            </a:r>
          </a:p>
          <a:p>
            <a:r>
              <a:rPr lang="tr-TR" altLang="tr-TR" sz="1800">
                <a:ea typeface="ＭＳ Ｐゴシック" panose="020B0600070205080204" pitchFamily="34" charset="-128"/>
              </a:rPr>
              <a:t>Ek hizmetler ülkemizde oldukça sınırlıdır. </a:t>
            </a:r>
          </a:p>
          <a:p>
            <a:r>
              <a:rPr lang="tr-TR" altLang="tr-TR" sz="1800">
                <a:ea typeface="ＭＳ Ｐゴシック" panose="020B0600070205080204" pitchFamily="34" charset="-128"/>
              </a:rPr>
              <a:t>BEP te öğrenciye ek hizmetlerin nerede, ne zaman, ne kadar süreyle ve kimler tarafından verileceğinin belirtilmesi gerekmektedir.</a:t>
            </a:r>
          </a:p>
        </p:txBody>
      </p:sp>
      <p:sp>
        <p:nvSpPr>
          <p:cNvPr id="2765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77C03925-9B5D-41A5-B3B6-F1FFB3123253}" type="slidenum">
              <a:rPr kumimoji="0" lang="tr-TR" altLang="tr-TR">
                <a:solidFill>
                  <a:schemeClr val="tx2"/>
                </a:solidFill>
              </a:rPr>
              <a:pPr eaLnBrk="1" hangingPunct="1"/>
              <a:t>13</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206217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p:cNvSpPr>
            <a:spLocks noGrp="1" noChangeArrowheads="1"/>
          </p:cNvSpPr>
          <p:nvPr>
            <p:ph type="title"/>
          </p:nvPr>
        </p:nvSpPr>
        <p:spPr>
          <a:ln>
            <a:miter lim="800000"/>
            <a:headEnd/>
            <a:tailEnd/>
          </a:ln>
          <a:extLst/>
        </p:spPr>
        <p:txBody>
          <a:bodyPr>
            <a:scene3d>
              <a:camera prst="orthographicFront"/>
              <a:lightRig rig="soft" dir="t"/>
            </a:scene3d>
            <a:sp3d prstMaterial="softEdge">
              <a:bevelT w="25400" h="25400"/>
            </a:sp3d>
          </a:bodyPr>
          <a:lstStyle/>
          <a:p>
            <a:pPr>
              <a:defRPr/>
            </a:pPr>
            <a:r>
              <a:rPr lang="tr-TR" sz="3600">
                <a:latin typeface="Comic Sans MS" pitchFamily="66" charset="0"/>
              </a:rPr>
              <a:t>Bireyselleştirilmiş Eğitim Programı</a:t>
            </a:r>
            <a:r>
              <a:rPr lang="tr-TR">
                <a:ea typeface="+mj-ea"/>
              </a:rPr>
              <a:t> </a:t>
            </a:r>
          </a:p>
        </p:txBody>
      </p:sp>
      <p:sp>
        <p:nvSpPr>
          <p:cNvPr id="28675" name="Rectangle 3"/>
          <p:cNvSpPr>
            <a:spLocks noGrp="1" noChangeArrowheads="1"/>
          </p:cNvSpPr>
          <p:nvPr>
            <p:ph type="body" idx="1"/>
          </p:nvPr>
        </p:nvSpPr>
        <p:spPr/>
        <p:txBody>
          <a:bodyPr/>
          <a:lstStyle/>
          <a:p>
            <a:pPr algn="just">
              <a:lnSpc>
                <a:spcPct val="90000"/>
              </a:lnSpc>
            </a:pPr>
            <a:r>
              <a:rPr lang="tr-TR" altLang="tr-TR">
                <a:latin typeface="Comic Sans MS" panose="030F0702030302020204" pitchFamily="66" charset="0"/>
                <a:ea typeface="ＭＳ Ｐゴシック" panose="020B0600070205080204" pitchFamily="34" charset="-128"/>
                <a:cs typeface="Times New Roman" panose="02020603050405020304" pitchFamily="18" charset="0"/>
              </a:rPr>
              <a:t>Bireyselleştirilmiş eğitim programı (BEP) her özel gereksinimli çocuk için ayrıntılı değerlendirme verilerine dayalı olarak, öğrencinin ailesi ile uzmanların birlikte hazırladıkları yazılı bir dokümandır.</a:t>
            </a:r>
            <a:endParaRPr lang="tr-TR" altLang="tr-TR">
              <a:latin typeface="Comic Sans MS" panose="030F0702030302020204" pitchFamily="66" charset="0"/>
              <a:ea typeface="ＭＳ Ｐゴシック" panose="020B0600070205080204" pitchFamily="34" charset="-128"/>
            </a:endParaRPr>
          </a:p>
          <a:p>
            <a:pPr algn="just">
              <a:lnSpc>
                <a:spcPct val="90000"/>
              </a:lnSpc>
            </a:pPr>
            <a:r>
              <a:rPr lang="tr-TR" altLang="tr-TR">
                <a:latin typeface="Comic Sans MS" panose="030F0702030302020204" pitchFamily="66" charset="0"/>
                <a:ea typeface="ＭＳ Ｐゴシック" panose="020B0600070205080204" pitchFamily="34" charset="-128"/>
                <a:cs typeface="Times New Roman" panose="02020603050405020304" pitchFamily="18" charset="0"/>
              </a:rPr>
              <a:t>Bireyselleştirilmiş eğitim programında özel gereksinimli öğrenciye kazandırılacak davranışların neler olduğu, bu davranışların nerede, nasıl, kimler tarafından, hangi yöntemlerle ve ne kadar sürede kazandırılacağı belirtilir. </a:t>
            </a:r>
            <a:r>
              <a:rPr lang="tr-TR" altLang="tr-TR">
                <a:latin typeface="Times New Roman" panose="02020603050405020304" pitchFamily="18" charset="0"/>
                <a:ea typeface="ＭＳ Ｐゴシック" panose="020B0600070205080204" pitchFamily="34" charset="-128"/>
                <a:cs typeface="Times New Roman" panose="02020603050405020304" pitchFamily="18" charset="0"/>
              </a:rPr>
              <a:t>   </a:t>
            </a:r>
            <a:endParaRPr lang="tr-TR" altLang="tr-TR">
              <a:ea typeface="ＭＳ Ｐゴシック" panose="020B0600070205080204" pitchFamily="34" charset="-128"/>
            </a:endParaRPr>
          </a:p>
        </p:txBody>
      </p:sp>
      <p:sp>
        <p:nvSpPr>
          <p:cNvPr id="2867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A01B7E29-C972-461E-A4BD-DFEFC8A446D8}" type="slidenum">
              <a:rPr kumimoji="0" lang="tr-TR" altLang="tr-TR">
                <a:solidFill>
                  <a:schemeClr val="tx2"/>
                </a:solidFill>
              </a:rPr>
              <a:pPr eaLnBrk="1" hangingPunct="1"/>
              <a:t>14</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1283357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a:ln>
            <a:miter lim="800000"/>
            <a:headEnd/>
            <a:tailEnd/>
          </a:ln>
          <a:extLst/>
        </p:spPr>
        <p:txBody>
          <a:bodyPr>
            <a:scene3d>
              <a:camera prst="orthographicFront"/>
              <a:lightRig rig="soft" dir="t"/>
            </a:scene3d>
            <a:sp3d prstMaterial="softEdge">
              <a:bevelT w="25400" h="25400"/>
            </a:sp3d>
          </a:bodyPr>
          <a:lstStyle/>
          <a:p>
            <a:pPr>
              <a:defRPr/>
            </a:pPr>
            <a:r>
              <a:rPr lang="tr-TR">
                <a:ea typeface="+mj-ea"/>
              </a:rPr>
              <a:t>BEP......</a:t>
            </a:r>
          </a:p>
        </p:txBody>
      </p:sp>
      <p:sp>
        <p:nvSpPr>
          <p:cNvPr id="29699" name="Rectangle 3"/>
          <p:cNvSpPr>
            <a:spLocks noGrp="1" noChangeArrowheads="1"/>
          </p:cNvSpPr>
          <p:nvPr>
            <p:ph type="body" idx="1"/>
          </p:nvPr>
        </p:nvSpPr>
        <p:spPr/>
        <p:txBody>
          <a:bodyPr/>
          <a:lstStyle/>
          <a:p>
            <a:pPr algn="just"/>
            <a:r>
              <a:rPr lang="tr-TR" altLang="tr-TR">
                <a:latin typeface="Comic Sans MS" panose="030F0702030302020204" pitchFamily="66" charset="0"/>
                <a:ea typeface="ＭＳ Ｐゴシック" panose="020B0600070205080204" pitchFamily="34" charset="-128"/>
                <a:cs typeface="Times New Roman" panose="02020603050405020304" pitchFamily="18" charset="0"/>
              </a:rPr>
              <a:t>BEP öğrencinin nereye ulaşacağının ve nasıl ulaşılacağının belirtildiği bir yol haritasıdır. </a:t>
            </a:r>
            <a:endParaRPr lang="tr-TR" altLang="tr-TR">
              <a:latin typeface="Comic Sans MS" panose="030F0702030302020204" pitchFamily="66" charset="0"/>
              <a:ea typeface="ＭＳ Ｐゴシック" panose="020B0600070205080204" pitchFamily="34" charset="-128"/>
            </a:endParaRPr>
          </a:p>
          <a:p>
            <a:pPr algn="just"/>
            <a:endParaRPr lang="tr-TR" altLang="tr-TR">
              <a:latin typeface="Comic Sans MS" panose="030F0702030302020204" pitchFamily="66" charset="0"/>
              <a:ea typeface="ＭＳ Ｐゴシック" panose="020B0600070205080204" pitchFamily="34" charset="-128"/>
            </a:endParaRPr>
          </a:p>
          <a:p>
            <a:pPr algn="just"/>
            <a:r>
              <a:rPr lang="tr-TR" altLang="tr-TR">
                <a:latin typeface="Comic Sans MS" panose="030F0702030302020204" pitchFamily="66" charset="0"/>
                <a:ea typeface="ＭＳ Ｐゴシック" panose="020B0600070205080204" pitchFamily="34" charset="-128"/>
                <a:cs typeface="Times New Roman" panose="02020603050405020304" pitchFamily="18" charset="0"/>
              </a:rPr>
              <a:t>Bu haliyle BEP özel gereksinimli öğrenciye verilecek hizmetlerin yazılı bir kaydıdır</a:t>
            </a:r>
            <a:r>
              <a:rPr lang="tr-TR" altLang="tr-TR">
                <a:latin typeface="Comic Sans MS" panose="030F0702030302020204" pitchFamily="66" charset="0"/>
                <a:ea typeface="ＭＳ Ｐゴシック" panose="020B0600070205080204" pitchFamily="34" charset="-128"/>
              </a:rPr>
              <a:t>.</a:t>
            </a:r>
          </a:p>
          <a:p>
            <a:pPr algn="just"/>
            <a:endParaRPr lang="tr-TR" altLang="tr-TR" b="1">
              <a:solidFill>
                <a:srgbClr val="0000FF"/>
              </a:solidFill>
              <a:ea typeface="ＭＳ Ｐゴシック" panose="020B0600070205080204" pitchFamily="34" charset="-128"/>
            </a:endParaRPr>
          </a:p>
          <a:p>
            <a:pPr>
              <a:buFont typeface="Wingdings" panose="05000000000000000000" pitchFamily="2" charset="2"/>
              <a:buNone/>
            </a:pPr>
            <a:r>
              <a:rPr lang="tr-TR" altLang="tr-TR" b="1">
                <a:latin typeface="Comic Sans MS" panose="030F0702030302020204" pitchFamily="66" charset="0"/>
                <a:ea typeface="ＭＳ Ｐゴシック" panose="020B0600070205080204" pitchFamily="34" charset="-128"/>
              </a:rPr>
              <a:t>	</a:t>
            </a:r>
            <a:r>
              <a:rPr lang="tr-TR" altLang="tr-TR">
                <a:latin typeface="Comic Sans MS" panose="030F0702030302020204" pitchFamily="66" charset="0"/>
                <a:ea typeface="ＭＳ Ｐゴシック" panose="020B0600070205080204" pitchFamily="34" charset="-128"/>
              </a:rPr>
              <a:t>Y</a:t>
            </a:r>
            <a:r>
              <a:rPr lang="tr-TR" altLang="tr-TR">
                <a:latin typeface="Comic Sans MS" panose="030F0702030302020204" pitchFamily="66" charset="0"/>
                <a:ea typeface="ＭＳ Ｐゴシック" panose="020B0600070205080204" pitchFamily="34" charset="-128"/>
                <a:cs typeface="Times New Roman" panose="02020603050405020304" pitchFamily="18" charset="0"/>
              </a:rPr>
              <a:t>asal bir zorunluluk</a:t>
            </a:r>
            <a:r>
              <a:rPr lang="tr-TR" altLang="tr-TR">
                <a:latin typeface="Comic Sans MS" panose="030F0702030302020204" pitchFamily="66" charset="0"/>
                <a:ea typeface="ＭＳ Ｐゴシック" panose="020B0600070205080204" pitchFamily="34" charset="-128"/>
              </a:rPr>
              <a:t>tur.</a:t>
            </a:r>
            <a:r>
              <a:rPr lang="tr-TR" altLang="tr-TR" b="1">
                <a:latin typeface="Comic Sans MS" panose="030F0702030302020204" pitchFamily="66" charset="0"/>
                <a:ea typeface="ＭＳ Ｐゴシック" panose="020B0600070205080204" pitchFamily="34" charset="-128"/>
                <a:cs typeface="Times New Roman" panose="02020603050405020304" pitchFamily="18" charset="0"/>
              </a:rPr>
              <a:t> </a:t>
            </a:r>
          </a:p>
        </p:txBody>
      </p:sp>
      <p:sp>
        <p:nvSpPr>
          <p:cNvPr id="2970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4B03FA46-9A7D-45C5-8425-C903B0E9E039}" type="slidenum">
              <a:rPr kumimoji="0" lang="tr-TR" altLang="tr-TR">
                <a:solidFill>
                  <a:schemeClr val="tx2"/>
                </a:solidFill>
              </a:rPr>
              <a:pPr eaLnBrk="1" hangingPunct="1"/>
              <a:t>15</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20635130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1991544" y="764704"/>
            <a:ext cx="8297044" cy="648073"/>
          </a:xfrm>
          <a:ln>
            <a:miter lim="800000"/>
            <a:headEnd/>
            <a:tailEnd/>
          </a:ln>
          <a:extLst/>
        </p:spPr>
        <p:txBody>
          <a:bodyPr>
            <a:scene3d>
              <a:camera prst="orthographicFront"/>
              <a:lightRig rig="soft" dir="t"/>
            </a:scene3d>
            <a:sp3d prstMaterial="softEdge">
              <a:bevelT w="25400" h="25400"/>
            </a:sp3d>
          </a:bodyPr>
          <a:lstStyle/>
          <a:p>
            <a:pPr>
              <a:defRPr/>
            </a:pPr>
            <a:r>
              <a:rPr lang="tr-TR" sz="3200" b="1" dirty="0">
                <a:solidFill>
                  <a:srgbClr val="C00000"/>
                </a:solidFill>
              </a:rPr>
              <a:t>7. Değerlendirme</a:t>
            </a:r>
            <a:endParaRPr lang="tr-TR" sz="3200" dirty="0"/>
          </a:p>
        </p:txBody>
      </p:sp>
      <p:sp>
        <p:nvSpPr>
          <p:cNvPr id="30723" name="Rectangle 3"/>
          <p:cNvSpPr>
            <a:spLocks noGrp="1" noChangeArrowheads="1"/>
          </p:cNvSpPr>
          <p:nvPr>
            <p:ph type="body" idx="1"/>
          </p:nvPr>
        </p:nvSpPr>
        <p:spPr>
          <a:xfrm>
            <a:off x="1992314" y="1484314"/>
            <a:ext cx="8370887" cy="4732337"/>
          </a:xfrm>
        </p:spPr>
        <p:txBody>
          <a:bodyPr/>
          <a:lstStyle/>
          <a:p>
            <a:r>
              <a:rPr lang="tr-TR" altLang="tr-TR" sz="2400">
                <a:ea typeface="ＭＳ Ｐゴシック" panose="020B0600070205080204" pitchFamily="34" charset="-128"/>
              </a:rPr>
              <a:t>Bireyselleştirilmiş eğitim programı, engelli çocuğun eğitiminde neler yapılacağının yazılı bir dokümanıdır. Hizmet verenlerle, hizmet alanlar arasında imzalanan karşılıklı bir sözleşmedir. Her ne kadar BEP, bir ekip tarafından, uzun bir değerlendirme sürecinin sonunda hazırlanmış olsa da bir kez hazırlandıktan sonra hiçbir değişiklik yapılamaz demek değildir. </a:t>
            </a:r>
          </a:p>
          <a:p>
            <a:r>
              <a:rPr lang="tr-TR" altLang="tr-TR" sz="2400">
                <a:ea typeface="ＭＳ Ｐゴシック" panose="020B0600070205080204" pitchFamily="34" charset="-128"/>
              </a:rPr>
              <a:t>Aksine BEP değişen öğrenci gereksinimlerine göre yeni düzenlemelerin yapılabildiği bir dokümandır. BEP’in değişen gereksinimlere göre düzenlenebilmesi izleme ve değerlendirme sürecinin işletilmesi ile mümkündür. </a:t>
            </a:r>
          </a:p>
          <a:p>
            <a:endParaRPr lang="tr-TR" altLang="tr-TR" sz="2400">
              <a:ea typeface="ＭＳ Ｐゴシック" panose="020B0600070205080204" pitchFamily="34" charset="-128"/>
            </a:endParaRPr>
          </a:p>
        </p:txBody>
      </p:sp>
      <p:sp>
        <p:nvSpPr>
          <p:cNvPr id="3072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4F8BCA50-E6BC-47ED-9923-9230EF46E2ED}" type="slidenum">
              <a:rPr kumimoji="0" lang="tr-TR" altLang="tr-TR">
                <a:solidFill>
                  <a:schemeClr val="tx2"/>
                </a:solidFill>
              </a:rPr>
              <a:pPr eaLnBrk="1" hangingPunct="1"/>
              <a:t>16</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24942916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2063552" y="838200"/>
            <a:ext cx="8299648" cy="502568"/>
          </a:xfrm>
          <a:ln>
            <a:miter lim="800000"/>
            <a:headEnd/>
            <a:tailEnd/>
          </a:ln>
          <a:extLst/>
        </p:spPr>
        <p:txBody>
          <a:bodyPr>
            <a:normAutofit fontScale="90000"/>
            <a:scene3d>
              <a:camera prst="orthographicFront"/>
              <a:lightRig rig="soft" dir="t"/>
            </a:scene3d>
            <a:sp3d prstMaterial="softEdge">
              <a:bevelT w="25400" h="25400"/>
            </a:sp3d>
          </a:bodyPr>
          <a:lstStyle/>
          <a:p>
            <a:pPr>
              <a:defRPr/>
            </a:pPr>
            <a:r>
              <a:rPr lang="tr-TR" sz="3200" b="1" dirty="0">
                <a:solidFill>
                  <a:srgbClr val="C00000"/>
                </a:solidFill>
              </a:rPr>
              <a:t>7. Değerlendirme</a:t>
            </a:r>
            <a:endParaRPr lang="tr-TR" sz="3200" b="1" dirty="0">
              <a:solidFill>
                <a:srgbClr val="C00000"/>
              </a:solidFill>
            </a:endParaRPr>
          </a:p>
        </p:txBody>
      </p:sp>
      <p:sp>
        <p:nvSpPr>
          <p:cNvPr id="31747" name="Rectangle 3"/>
          <p:cNvSpPr>
            <a:spLocks noGrp="1" noChangeArrowheads="1"/>
          </p:cNvSpPr>
          <p:nvPr>
            <p:ph type="body" idx="1"/>
          </p:nvPr>
        </p:nvSpPr>
        <p:spPr>
          <a:xfrm>
            <a:off x="1992314" y="1341438"/>
            <a:ext cx="8370887" cy="4875212"/>
          </a:xfrm>
        </p:spPr>
        <p:txBody>
          <a:bodyPr/>
          <a:lstStyle/>
          <a:p>
            <a:pPr>
              <a:lnSpc>
                <a:spcPct val="80000"/>
              </a:lnSpc>
            </a:pPr>
            <a:r>
              <a:rPr lang="tr-TR" altLang="tr-TR" sz="2400">
                <a:ea typeface="ＭＳ Ｐゴシック" panose="020B0600070205080204" pitchFamily="34" charset="-128"/>
              </a:rPr>
              <a:t>İzleme ve değerlendirme BEP sürecinin en önemli basamağıdır. İyi bir izleme ve değerlendirme süreci ile çok iyi hazırlanmamış bir BEP bile öğrenciyi tüm yönleriyle içeren bir BEP halini alabilir. BEP bir akademik yıl için hazırlanır ve en az yılda bir kez değerlendirme yapılır. Yapılan değerlendirmede belirlenen hedeflere ulaşılıp ulaşılmadığı ve uygulayıcıların sorumluluklarını yerine getirip getirmedikleri belirlenmeye çalışılır.</a:t>
            </a:r>
          </a:p>
          <a:p>
            <a:pPr>
              <a:lnSpc>
                <a:spcPct val="80000"/>
              </a:lnSpc>
            </a:pPr>
            <a:r>
              <a:rPr lang="tr-TR" altLang="tr-TR" sz="2400">
                <a:ea typeface="ＭＳ Ｐゴシック" panose="020B0600070205080204" pitchFamily="34" charset="-128"/>
              </a:rPr>
              <a:t>Temelde yılda bir kez yapılan BEP değerlendirmesinin bir ekip tarafından yapılması beklenir. Ancak sınıf öğretmeni de BEP’inde belirlenen hedeflere öğrencinin ne derece ulaştığını belirlemek için değerlendirme yapabilir. Öğrencinin BEP hedeflerine ulaşma derecesini belirlemek için gözlem, yazılı sınavlar, programa dayalı değerlendirme ve çalışma örneği analizi gibi bölümün başında açıklanan değerlendirme teknikleri kullanılabilir.</a:t>
            </a:r>
          </a:p>
        </p:txBody>
      </p:sp>
      <p:sp>
        <p:nvSpPr>
          <p:cNvPr id="3174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A27C462A-6BA4-435F-8D43-BBD1CCD58944}" type="slidenum">
              <a:rPr kumimoji="0" lang="tr-TR" altLang="tr-TR">
                <a:solidFill>
                  <a:schemeClr val="tx2"/>
                </a:solidFill>
              </a:rPr>
              <a:pPr eaLnBrk="1" hangingPunct="1"/>
              <a:t>17</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29399044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Başlık"/>
          <p:cNvSpPr>
            <a:spLocks noGrp="1"/>
          </p:cNvSpPr>
          <p:nvPr>
            <p:ph type="title"/>
          </p:nvPr>
        </p:nvSpPr>
        <p:spPr>
          <a:xfrm>
            <a:off x="1992314" y="704851"/>
            <a:ext cx="8218487" cy="1571625"/>
          </a:xfrm>
        </p:spPr>
        <p:txBody>
          <a:bodyPr>
            <a:normAutofit fontScale="90000"/>
          </a:bodyPr>
          <a:lstStyle/>
          <a:p>
            <a:pPr marL="514350" indent="-514350" algn="ctr"/>
            <a:r>
              <a:rPr lang="tr-TR" altLang="tr-TR" sz="3200" b="1">
                <a:ea typeface="ＭＳ Ｐゴシック" panose="020B0600070205080204" pitchFamily="34" charset="-128"/>
              </a:rPr>
              <a:t/>
            </a:r>
            <a:br>
              <a:rPr lang="tr-TR" altLang="tr-TR" sz="3200" b="1">
                <a:ea typeface="ＭＳ Ｐゴシック" panose="020B0600070205080204" pitchFamily="34" charset="-128"/>
              </a:rPr>
            </a:br>
            <a:r>
              <a:rPr lang="tr-TR" altLang="tr-TR" sz="3200" b="1">
                <a:solidFill>
                  <a:srgbClr val="C00000"/>
                </a:solidFill>
                <a:ea typeface="ＭＳ Ｐゴシック" panose="020B0600070205080204" pitchFamily="34" charset="-128"/>
              </a:rPr>
              <a:t>6. Basamak: Bireyselleştirilmiş eğitim programı hazırlama</a:t>
            </a:r>
            <a:br>
              <a:rPr lang="tr-TR" altLang="tr-TR" sz="3200" b="1">
                <a:solidFill>
                  <a:srgbClr val="C00000"/>
                </a:solidFill>
                <a:ea typeface="ＭＳ Ｐゴシック" panose="020B0600070205080204" pitchFamily="34" charset="-128"/>
              </a:rPr>
            </a:br>
            <a:r>
              <a:rPr lang="tr-TR" altLang="tr-TR" sz="3200" b="1">
                <a:solidFill>
                  <a:srgbClr val="C00000"/>
                </a:solidFill>
                <a:ea typeface="ＭＳ Ｐゴシック" panose="020B0600070205080204" pitchFamily="34" charset="-128"/>
              </a:rPr>
              <a:t>7. Basamak: Değerlendirme</a:t>
            </a:r>
            <a:endParaRPr lang="en-US" altLang="tr-TR" sz="3200" b="1">
              <a:solidFill>
                <a:srgbClr val="C00000"/>
              </a:solidFill>
              <a:ea typeface="ＭＳ Ｐゴシック" panose="020B0600070205080204" pitchFamily="34" charset="-128"/>
            </a:endParaRPr>
          </a:p>
        </p:txBody>
      </p:sp>
      <p:sp>
        <p:nvSpPr>
          <p:cNvPr id="3" name="2 İçerik Yer Tutucusu"/>
          <p:cNvSpPr>
            <a:spLocks noGrp="1"/>
          </p:cNvSpPr>
          <p:nvPr>
            <p:ph idx="1"/>
          </p:nvPr>
        </p:nvSpPr>
        <p:spPr>
          <a:xfrm>
            <a:off x="1981200" y="3571876"/>
            <a:ext cx="8229600" cy="2752725"/>
          </a:xfrm>
        </p:spPr>
        <p:txBody>
          <a:bodyPr/>
          <a:lstStyle/>
          <a:p>
            <a:pPr marL="514350" indent="-514350" algn="ctr">
              <a:buNone/>
              <a:defRPr/>
            </a:pPr>
            <a:r>
              <a:rPr lang="tr-TR" dirty="0"/>
              <a:t>Bir sonraki bölümde işlenecektir.</a:t>
            </a:r>
          </a:p>
          <a:p>
            <a:pPr>
              <a:defRPr/>
            </a:pPr>
            <a:endParaRPr lang="en-US" dirty="0"/>
          </a:p>
        </p:txBody>
      </p:sp>
      <p:sp>
        <p:nvSpPr>
          <p:cNvPr id="1638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E86785DB-3533-4F63-A921-74F8E85D6192}" type="slidenum">
              <a:rPr kumimoji="0" lang="tr-TR" altLang="tr-TR">
                <a:solidFill>
                  <a:schemeClr val="tx2"/>
                </a:solidFill>
              </a:rPr>
              <a:pPr eaLnBrk="1" hangingPunct="1"/>
              <a:t>2</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2233411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Başlık"/>
          <p:cNvSpPr>
            <a:spLocks noGrp="1"/>
          </p:cNvSpPr>
          <p:nvPr>
            <p:ph type="title"/>
          </p:nvPr>
        </p:nvSpPr>
        <p:spPr>
          <a:xfrm>
            <a:off x="1992314" y="704851"/>
            <a:ext cx="8218487" cy="563563"/>
          </a:xfrm>
        </p:spPr>
        <p:txBody>
          <a:bodyPr/>
          <a:lstStyle/>
          <a:p>
            <a:pPr algn="ctr"/>
            <a:r>
              <a:rPr lang="tr-TR" altLang="tr-TR" sz="3200" b="1">
                <a:solidFill>
                  <a:srgbClr val="C00000"/>
                </a:solidFill>
                <a:ea typeface="ＭＳ Ｐゴシック" panose="020B0600070205080204" pitchFamily="34" charset="-128"/>
              </a:rPr>
              <a:t>1. BEP nedir?</a:t>
            </a:r>
          </a:p>
        </p:txBody>
      </p:sp>
      <p:sp>
        <p:nvSpPr>
          <p:cNvPr id="17411" name="2 İçerik Yer Tutucusu"/>
          <p:cNvSpPr>
            <a:spLocks noGrp="1"/>
          </p:cNvSpPr>
          <p:nvPr>
            <p:ph idx="1"/>
          </p:nvPr>
        </p:nvSpPr>
        <p:spPr>
          <a:xfrm>
            <a:off x="1981200" y="1214438"/>
            <a:ext cx="8229600" cy="5110162"/>
          </a:xfrm>
        </p:spPr>
        <p:txBody>
          <a:bodyPr/>
          <a:lstStyle/>
          <a:p>
            <a:r>
              <a:rPr lang="tr-TR" altLang="tr-TR" sz="2000" b="1">
                <a:solidFill>
                  <a:srgbClr val="FF0000"/>
                </a:solidFill>
                <a:ea typeface="ＭＳ Ｐゴシック" panose="020B0600070205080204" pitchFamily="34" charset="-128"/>
              </a:rPr>
              <a:t>BEP,</a:t>
            </a:r>
            <a:r>
              <a:rPr lang="tr-TR" altLang="tr-TR" sz="2000">
                <a:ea typeface="ＭＳ Ｐゴシック" panose="020B0600070205080204" pitchFamily="34" charset="-128"/>
              </a:rPr>
              <a:t> özel gereksinimli öğrencinin </a:t>
            </a:r>
            <a:r>
              <a:rPr lang="tr-TR" altLang="tr-TR" sz="2000" b="1">
                <a:ea typeface="ＭＳ Ｐゴシック" panose="020B0600070205080204" pitchFamily="34" charset="-128"/>
              </a:rPr>
              <a:t>zihinsel, duygusal, sosyal, dil ve iletişim alanlarında yapabildiklerini dikkate alarak, kazandırılacak davranışların</a:t>
            </a:r>
            <a:r>
              <a:rPr lang="tr-TR" altLang="tr-TR" sz="2000">
                <a:ea typeface="ＭＳ Ｐゴシック" panose="020B0600070205080204" pitchFamily="34" charset="-128"/>
              </a:rPr>
              <a:t> neler olduğu, bu </a:t>
            </a:r>
            <a:r>
              <a:rPr lang="tr-TR" altLang="tr-TR" sz="2000" b="1">
                <a:ea typeface="ＭＳ Ｐゴシック" panose="020B0600070205080204" pitchFamily="34" charset="-128"/>
              </a:rPr>
              <a:t>davranışların nerede, nasıl, kimler tarafından, hangi yöntemlerle ve ne kadar sürede kazandırılacağını</a:t>
            </a:r>
            <a:r>
              <a:rPr lang="tr-TR" altLang="tr-TR" sz="2000">
                <a:ea typeface="ＭＳ Ｐゴシック" panose="020B0600070205080204" pitchFamily="34" charset="-128"/>
              </a:rPr>
              <a:t> belirten, gerekli </a:t>
            </a:r>
            <a:r>
              <a:rPr lang="tr-TR" altLang="tr-TR" sz="2000" b="1">
                <a:ea typeface="ＭＳ Ｐゴシック" panose="020B0600070205080204" pitchFamily="34" charset="-128"/>
              </a:rPr>
              <a:t>destek eğitim hizmetlerini </a:t>
            </a:r>
            <a:r>
              <a:rPr lang="tr-TR" altLang="tr-TR" sz="2000">
                <a:ea typeface="ＭＳ Ｐゴシック" panose="020B0600070205080204" pitchFamily="34" charset="-128"/>
              </a:rPr>
              <a:t>içeren, içinde </a:t>
            </a:r>
            <a:r>
              <a:rPr lang="tr-TR" altLang="tr-TR" sz="2000" b="1">
                <a:ea typeface="ＭＳ Ｐゴシック" panose="020B0600070205080204" pitchFamily="34" charset="-128"/>
              </a:rPr>
              <a:t>ailenin de yer aldığı bir ekip </a:t>
            </a:r>
            <a:r>
              <a:rPr lang="tr-TR" altLang="tr-TR" sz="2000">
                <a:ea typeface="ＭＳ Ｐゴシック" panose="020B0600070205080204" pitchFamily="34" charset="-128"/>
              </a:rPr>
              <a:t>tarafından hazırlanan </a:t>
            </a:r>
            <a:r>
              <a:rPr lang="tr-TR" altLang="tr-TR" sz="2000" b="1">
                <a:ea typeface="ＭＳ Ｐゴシック" panose="020B0600070205080204" pitchFamily="34" charset="-128"/>
              </a:rPr>
              <a:t>yazılı bir programdır</a:t>
            </a:r>
            <a:r>
              <a:rPr lang="tr-TR" altLang="tr-TR" sz="2000">
                <a:ea typeface="ＭＳ Ｐゴシック" panose="020B0600070205080204" pitchFamily="34" charset="-128"/>
              </a:rPr>
              <a:t>.</a:t>
            </a:r>
          </a:p>
          <a:p>
            <a:r>
              <a:rPr lang="tr-TR" altLang="tr-TR" sz="2000">
                <a:ea typeface="ＭＳ Ｐゴシック" panose="020B0600070205080204" pitchFamily="34" charset="-128"/>
              </a:rPr>
              <a:t>Özel eğitim hizmetleri için uygunluğuna karar verilen öğrenciler için </a:t>
            </a:r>
            <a:r>
              <a:rPr lang="tr-TR" altLang="tr-TR" sz="2000" b="1">
                <a:ea typeface="ＭＳ Ｐゴシック" panose="020B0600070205080204" pitchFamily="34" charset="-128"/>
              </a:rPr>
              <a:t>yasal olarak hazırlanması zorundur.</a:t>
            </a:r>
          </a:p>
          <a:p>
            <a:pPr eaLnBrk="1" hangingPunct="1">
              <a:lnSpc>
                <a:spcPct val="80000"/>
              </a:lnSpc>
            </a:pPr>
            <a:r>
              <a:rPr lang="tr-TR" altLang="tr-TR" sz="2000">
                <a:ea typeface="ＭＳ Ｐゴシック" panose="020B0600070205080204" pitchFamily="34" charset="-128"/>
              </a:rPr>
              <a:t>Çocuğun kendisine en uygun eğitimi aldığını gösteren, bir ekip tarafından hazırlanan plandır. </a:t>
            </a:r>
            <a:endParaRPr lang="en-US" altLang="tr-TR" sz="2000">
              <a:ea typeface="ＭＳ Ｐゴシック" panose="020B0600070205080204" pitchFamily="34" charset="-128"/>
            </a:endParaRPr>
          </a:p>
          <a:p>
            <a:pPr eaLnBrk="1" hangingPunct="1">
              <a:lnSpc>
                <a:spcPct val="80000"/>
              </a:lnSpc>
            </a:pPr>
            <a:r>
              <a:rPr lang="tr-TR" altLang="tr-TR" sz="2000" b="1">
                <a:solidFill>
                  <a:srgbClr val="FF0000"/>
                </a:solidFill>
                <a:ea typeface="ＭＳ Ｐゴシック" panose="020B0600070205080204" pitchFamily="34" charset="-128"/>
              </a:rPr>
              <a:t>Ekip:</a:t>
            </a:r>
            <a:r>
              <a:rPr lang="tr-TR" altLang="tr-TR" sz="2000">
                <a:solidFill>
                  <a:srgbClr val="FF0000"/>
                </a:solidFill>
                <a:ea typeface="ＭＳ Ｐゴシック" panose="020B0600070205080204" pitchFamily="34" charset="-128"/>
              </a:rPr>
              <a:t>  </a:t>
            </a:r>
            <a:r>
              <a:rPr lang="tr-TR" altLang="tr-TR" sz="2000">
                <a:ea typeface="ＭＳ Ｐゴシック" panose="020B0600070205080204" pitchFamily="34" charset="-128"/>
              </a:rPr>
              <a:t>öğretmen, müdür, anne baba, rehber öğretmen, varsa branş öğretmenleri, özel eğitimci, diğer ilgili personel, anne baba, vb. </a:t>
            </a:r>
          </a:p>
          <a:p>
            <a:pPr eaLnBrk="1" hangingPunct="1">
              <a:lnSpc>
                <a:spcPct val="80000"/>
              </a:lnSpc>
            </a:pPr>
            <a:r>
              <a:rPr lang="tr-TR" altLang="tr-TR" sz="2000" b="1">
                <a:solidFill>
                  <a:srgbClr val="FF0000"/>
                </a:solidFill>
                <a:ea typeface="ＭＳ Ｐゴシック" panose="020B0600070205080204" pitchFamily="34" charset="-128"/>
              </a:rPr>
              <a:t>Anne babanın </a:t>
            </a:r>
            <a:r>
              <a:rPr lang="tr-TR" altLang="tr-TR" sz="2000">
                <a:ea typeface="ＭＳ Ｐゴシック" panose="020B0600070205080204" pitchFamily="34" charset="-128"/>
              </a:rPr>
              <a:t>BEP hazırlanması, çocuğun değerlendirilmesi, programın hazırlanması, uygulanması, değerlendirilmesi aşamalarında aktif katılımcı olması önemlidir.</a:t>
            </a:r>
          </a:p>
        </p:txBody>
      </p:sp>
      <p:sp>
        <p:nvSpPr>
          <p:cNvPr id="1741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83C88257-C4E7-43C8-866A-324A53A6929B}" type="slidenum">
              <a:rPr kumimoji="0" lang="tr-TR" altLang="tr-TR">
                <a:solidFill>
                  <a:schemeClr val="tx2"/>
                </a:solidFill>
              </a:rPr>
              <a:pPr eaLnBrk="1" hangingPunct="1"/>
              <a:t>3</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445421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Başlık"/>
          <p:cNvSpPr>
            <a:spLocks noGrp="1"/>
          </p:cNvSpPr>
          <p:nvPr>
            <p:ph type="title"/>
          </p:nvPr>
        </p:nvSpPr>
        <p:spPr>
          <a:xfrm>
            <a:off x="1981200" y="704851"/>
            <a:ext cx="8229600" cy="708025"/>
          </a:xfrm>
        </p:spPr>
        <p:txBody>
          <a:bodyPr/>
          <a:lstStyle/>
          <a:p>
            <a:pPr algn="ctr"/>
            <a:r>
              <a:rPr lang="tr-TR" altLang="tr-TR" sz="3200" b="1">
                <a:solidFill>
                  <a:srgbClr val="C00000"/>
                </a:solidFill>
                <a:ea typeface="ＭＳ Ｐゴシック" panose="020B0600070205080204" pitchFamily="34" charset="-128"/>
              </a:rPr>
              <a:t>2. BEP hangi öğrenciler için hazırlanır? </a:t>
            </a:r>
            <a:endParaRPr lang="tr-TR" altLang="tr-TR" sz="3200">
              <a:solidFill>
                <a:srgbClr val="C00000"/>
              </a:solidFill>
              <a:ea typeface="ＭＳ Ｐゴシック" panose="020B0600070205080204" pitchFamily="34" charset="-128"/>
            </a:endParaRPr>
          </a:p>
        </p:txBody>
      </p:sp>
      <p:sp>
        <p:nvSpPr>
          <p:cNvPr id="18435" name="2 İçerik Yer Tutucusu"/>
          <p:cNvSpPr>
            <a:spLocks noGrp="1"/>
          </p:cNvSpPr>
          <p:nvPr>
            <p:ph idx="1"/>
          </p:nvPr>
        </p:nvSpPr>
        <p:spPr>
          <a:xfrm>
            <a:off x="1981200" y="1341438"/>
            <a:ext cx="8229600" cy="4983162"/>
          </a:xfrm>
        </p:spPr>
        <p:txBody>
          <a:bodyPr/>
          <a:lstStyle/>
          <a:p>
            <a:r>
              <a:rPr lang="tr-TR" altLang="tr-TR" sz="2000">
                <a:ea typeface="ＭＳ Ｐゴシック" panose="020B0600070205080204" pitchFamily="34" charset="-128"/>
              </a:rPr>
              <a:t>BEP değerlendirme süreçlerinin basmaklarını oluşturan </a:t>
            </a:r>
            <a:r>
              <a:rPr lang="tr-TR" altLang="tr-TR" sz="2000" b="1" i="1">
                <a:ea typeface="ＭＳ Ｐゴシック" panose="020B0600070205080204" pitchFamily="34" charset="-128"/>
              </a:rPr>
              <a:t>gönderme öncesi</a:t>
            </a:r>
            <a:r>
              <a:rPr lang="tr-TR" altLang="tr-TR" sz="2000" b="1">
                <a:ea typeface="ＭＳ Ｐゴシック" panose="020B0600070205080204" pitchFamily="34" charset="-128"/>
              </a:rPr>
              <a:t>, </a:t>
            </a:r>
            <a:r>
              <a:rPr lang="tr-TR" altLang="tr-TR" sz="2000" b="1" i="1">
                <a:ea typeface="ＭＳ Ｐゴシック" panose="020B0600070205080204" pitchFamily="34" charset="-128"/>
              </a:rPr>
              <a:t>gönderme </a:t>
            </a:r>
            <a:r>
              <a:rPr lang="tr-TR" altLang="tr-TR" sz="2000">
                <a:ea typeface="ＭＳ Ｐゴシック" panose="020B0600070205080204" pitchFamily="34" charset="-128"/>
              </a:rPr>
              <a:t>ve </a:t>
            </a:r>
            <a:r>
              <a:rPr lang="tr-TR" altLang="tr-TR" sz="2000" b="1" i="1">
                <a:ea typeface="ＭＳ Ｐゴシック" panose="020B0600070205080204" pitchFamily="34" charset="-128"/>
              </a:rPr>
              <a:t>ayrıntılı değerlendirme </a:t>
            </a:r>
            <a:r>
              <a:rPr lang="tr-TR" altLang="tr-TR" sz="2000">
                <a:ea typeface="ＭＳ Ｐゴシック" panose="020B0600070205080204" pitchFamily="34" charset="-128"/>
              </a:rPr>
              <a:t>süreçleri sonucunda </a:t>
            </a:r>
            <a:r>
              <a:rPr lang="tr-TR" altLang="tr-TR" sz="2000" b="1" i="1">
                <a:ea typeface="ＭＳ Ｐゴシック" panose="020B0600070205080204" pitchFamily="34" charset="-128"/>
              </a:rPr>
              <a:t>özel eğitim hizmetleri için uygunluğuna karar verilen</a:t>
            </a:r>
            <a:r>
              <a:rPr lang="tr-TR" altLang="tr-TR" sz="2000" b="1">
                <a:ea typeface="ＭＳ Ｐゴシック" panose="020B0600070205080204" pitchFamily="34" charset="-128"/>
              </a:rPr>
              <a:t> </a:t>
            </a:r>
            <a:r>
              <a:rPr lang="tr-TR" altLang="tr-TR" sz="2000">
                <a:ea typeface="ＭＳ Ｐゴシック" panose="020B0600070205080204" pitchFamily="34" charset="-128"/>
              </a:rPr>
              <a:t>yani  özel eğitim hizmetlerinden yararlanması uygun görülen ve </a:t>
            </a:r>
            <a:r>
              <a:rPr lang="tr-TR" altLang="tr-TR" sz="2000" i="1">
                <a:ea typeface="ＭＳ Ｐゴシック" panose="020B0600070205080204" pitchFamily="34" charset="-128"/>
              </a:rPr>
              <a:t>en az kısıtlayıcı ortam ilkesine</a:t>
            </a:r>
            <a:r>
              <a:rPr lang="tr-TR" altLang="tr-TR" sz="2000">
                <a:ea typeface="ＭＳ Ｐゴシック" panose="020B0600070205080204" pitchFamily="34" charset="-128"/>
              </a:rPr>
              <a:t> göre yerleştirme kararı verilen </a:t>
            </a:r>
            <a:r>
              <a:rPr lang="tr-TR" altLang="tr-TR" sz="2000" b="1">
                <a:solidFill>
                  <a:srgbClr val="FF0000"/>
                </a:solidFill>
                <a:ea typeface="ＭＳ Ｐゴシック" panose="020B0600070205080204" pitchFamily="34" charset="-128"/>
              </a:rPr>
              <a:t>özel gereksinimli öğrenciler</a:t>
            </a:r>
            <a:r>
              <a:rPr lang="tr-TR" altLang="tr-TR" sz="2000">
                <a:ea typeface="ＭＳ Ｐゴシック" panose="020B0600070205080204" pitchFamily="34" charset="-128"/>
              </a:rPr>
              <a:t> için hazırlanır.</a:t>
            </a:r>
          </a:p>
          <a:p>
            <a:r>
              <a:rPr lang="tr-TR" altLang="tr-TR" sz="2000">
                <a:ea typeface="ＭＳ Ｐゴシック" panose="020B0600070205080204" pitchFamily="34" charset="-128"/>
              </a:rPr>
              <a:t>Özel Eğitim Hizmetleri Yönetmeliği’nde yer alan ilgili maddeler (</a:t>
            </a:r>
            <a:r>
              <a:rPr lang="tr-TR" altLang="tr-TR" sz="2000">
                <a:solidFill>
                  <a:srgbClr val="FF0000"/>
                </a:solidFill>
                <a:ea typeface="ＭＳ Ｐゴシック" panose="020B0600070205080204" pitchFamily="34" charset="-128"/>
              </a:rPr>
              <a:t>Tablo 1’e bakınız!</a:t>
            </a:r>
            <a:r>
              <a:rPr lang="tr-TR" altLang="tr-TR" sz="2000">
                <a:ea typeface="ＭＳ Ｐゴシック" panose="020B0600070205080204" pitchFamily="34" charset="-128"/>
              </a:rPr>
              <a:t>)</a:t>
            </a:r>
          </a:p>
        </p:txBody>
      </p:sp>
      <p:sp>
        <p:nvSpPr>
          <p:cNvPr id="1843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3FB0F9DB-69D2-4B06-BBDE-FFFA1F4BFDBF}" type="slidenum">
              <a:rPr kumimoji="0" lang="tr-TR" altLang="tr-TR">
                <a:solidFill>
                  <a:schemeClr val="tx2"/>
                </a:solidFill>
              </a:rPr>
              <a:pPr eaLnBrk="1" hangingPunct="1"/>
              <a:t>4</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062117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Başlık"/>
          <p:cNvSpPr>
            <a:spLocks noGrp="1"/>
          </p:cNvSpPr>
          <p:nvPr>
            <p:ph type="title"/>
          </p:nvPr>
        </p:nvSpPr>
        <p:spPr>
          <a:xfrm>
            <a:off x="1992314" y="704851"/>
            <a:ext cx="8461375" cy="779463"/>
          </a:xfrm>
        </p:spPr>
        <p:txBody>
          <a:bodyPr/>
          <a:lstStyle/>
          <a:p>
            <a:r>
              <a:rPr lang="tr-TR" altLang="tr-TR" sz="2400" b="1" i="1">
                <a:solidFill>
                  <a:srgbClr val="7030A0"/>
                </a:solidFill>
                <a:ea typeface="ＭＳ Ｐゴシック" panose="020B0600070205080204" pitchFamily="34" charset="-128"/>
              </a:rPr>
              <a:t>Tablo 1: Özel Eğitim Hizmetleri Yönetmeliği’nde Yer Alan İlgili Maddeler</a:t>
            </a:r>
          </a:p>
        </p:txBody>
      </p:sp>
      <p:sp>
        <p:nvSpPr>
          <p:cNvPr id="19459" name="2 İçerik Yer Tutucusu"/>
          <p:cNvSpPr>
            <a:spLocks noGrp="1"/>
          </p:cNvSpPr>
          <p:nvPr>
            <p:ph idx="1"/>
          </p:nvPr>
        </p:nvSpPr>
        <p:spPr>
          <a:xfrm>
            <a:off x="1992313" y="1341439"/>
            <a:ext cx="8496300" cy="5159375"/>
          </a:xfrm>
        </p:spPr>
        <p:txBody>
          <a:bodyPr>
            <a:normAutofit lnSpcReduction="10000"/>
          </a:bodyPr>
          <a:lstStyle/>
          <a:p>
            <a:pPr>
              <a:buFont typeface="Wingdings 2" panose="05020102010507070707" pitchFamily="18" charset="2"/>
              <a:buNone/>
            </a:pPr>
            <a:r>
              <a:rPr lang="tr-TR" altLang="tr-TR" sz="1400" b="1">
                <a:solidFill>
                  <a:srgbClr val="FF0000"/>
                </a:solidFill>
                <a:ea typeface="ＭＳ Ｐゴシック" panose="020B0600070205080204" pitchFamily="34" charset="-128"/>
              </a:rPr>
              <a:t>Eğitim Programları </a:t>
            </a:r>
            <a:r>
              <a:rPr lang="tr-TR" altLang="tr-TR" sz="1400" b="1">
                <a:ea typeface="ＭＳ Ｐゴシック" panose="020B0600070205080204" pitchFamily="34" charset="-128"/>
              </a:rPr>
              <a:t>MADDE 68</a:t>
            </a:r>
          </a:p>
          <a:p>
            <a:pPr>
              <a:buFont typeface="Wingdings 2" panose="05020102010507070707" pitchFamily="18" charset="2"/>
              <a:buNone/>
            </a:pPr>
            <a:r>
              <a:rPr lang="tr-TR" altLang="tr-TR" sz="1400" b="1">
                <a:ea typeface="ＭＳ Ｐゴシック" panose="020B0600070205080204" pitchFamily="34" charset="-128"/>
              </a:rPr>
              <a:t> </a:t>
            </a:r>
            <a:r>
              <a:rPr lang="tr-TR" altLang="tr-TR" sz="1400">
                <a:ea typeface="ＭＳ Ｐゴシック" panose="020B0600070205080204" pitchFamily="34" charset="-128"/>
              </a:rPr>
              <a:t>(1) Özel eğitime ihtiyacı olan bireylerin devam ettiği okul ve kurumlarda Bakanlıkça hazırlanan genel ve mesleki eğitim programları ile özel eğitim okul, kurum ve sınıflarında içerikleri öğrencilerin özelliklerine göre hazırlanmış özel eğitim programları da uygulanır.</a:t>
            </a:r>
          </a:p>
          <a:p>
            <a:pPr>
              <a:buFont typeface="Wingdings 2" panose="05020102010507070707" pitchFamily="18" charset="2"/>
              <a:buNone/>
            </a:pPr>
            <a:r>
              <a:rPr lang="tr-TR" altLang="tr-TR" sz="1400" b="1">
                <a:solidFill>
                  <a:srgbClr val="FF0000"/>
                </a:solidFill>
                <a:ea typeface="ＭＳ Ｐゴシック" panose="020B0600070205080204" pitchFamily="34" charset="-128"/>
              </a:rPr>
              <a:t>Bireyselleştirilmiş Eğitim Programı </a:t>
            </a:r>
            <a:r>
              <a:rPr lang="tr-TR" altLang="tr-TR" sz="1400" b="1">
                <a:ea typeface="ＭＳ Ｐゴシック" panose="020B0600070205080204" pitchFamily="34" charset="-128"/>
              </a:rPr>
              <a:t>MADDE 69</a:t>
            </a:r>
          </a:p>
          <a:p>
            <a:pPr>
              <a:buFont typeface="Wingdings 2" panose="05020102010507070707" pitchFamily="18" charset="2"/>
              <a:buNone/>
            </a:pPr>
            <a:r>
              <a:rPr lang="tr-TR" altLang="tr-TR" sz="1400">
                <a:ea typeface="ＭＳ Ｐゴシック" panose="020B0600070205080204" pitchFamily="34" charset="-128"/>
              </a:rPr>
              <a:t>(1) </a:t>
            </a:r>
            <a:r>
              <a:rPr lang="tr-TR" altLang="tr-TR" sz="1400" b="1">
                <a:ea typeface="ＭＳ Ｐゴシック" panose="020B0600070205080204" pitchFamily="34" charset="-128"/>
              </a:rPr>
              <a:t>BEP, </a:t>
            </a:r>
            <a:r>
              <a:rPr lang="tr-TR" altLang="tr-TR" sz="1400">
                <a:ea typeface="ＭＳ Ｐゴシック" panose="020B0600070205080204" pitchFamily="34" charset="-128"/>
              </a:rPr>
              <a:t>özel eğitime ihtiyacı olan bireylerin gelişim özellikleri, eğitim performansları ve ihtiyaçları doğrultusunda hedeflenen amaçlara yönelik hazırlanan ve bu bireylere verilecek destek eğitim hizmetlerini de içeren özel eğitim programıdır.</a:t>
            </a:r>
          </a:p>
          <a:p>
            <a:pPr>
              <a:buFont typeface="Wingdings 2" panose="05020102010507070707" pitchFamily="18" charset="2"/>
              <a:buNone/>
            </a:pPr>
            <a:r>
              <a:rPr lang="tr-TR" altLang="tr-TR" sz="1400">
                <a:ea typeface="ＭＳ Ｐゴシック" panose="020B0600070205080204" pitchFamily="34" charset="-128"/>
              </a:rPr>
              <a:t>(2) </a:t>
            </a:r>
            <a:r>
              <a:rPr lang="tr-TR" altLang="tr-TR" sz="1400" b="1">
                <a:ea typeface="ＭＳ Ｐゴシック" panose="020B0600070205080204" pitchFamily="34" charset="-128"/>
              </a:rPr>
              <a:t>BEP,</a:t>
            </a:r>
          </a:p>
          <a:p>
            <a:r>
              <a:rPr lang="tr-TR" altLang="tr-TR" sz="1400">
                <a:ea typeface="ＭＳ Ｐゴシック" panose="020B0600070205080204" pitchFamily="34" charset="-128"/>
              </a:rPr>
              <a:t>a) Eğitim planında yer alan yıllık amaçlar ve öğrencinin takip ettiği eğitim programı/programları temel alınarak belirlenen kısa dönemli amaçlarını,</a:t>
            </a:r>
          </a:p>
          <a:p>
            <a:r>
              <a:rPr lang="tr-TR" altLang="tr-TR" sz="1400">
                <a:ea typeface="ＭＳ Ｐゴシック" panose="020B0600070205080204" pitchFamily="34" charset="-128"/>
              </a:rPr>
              <a:t>b) Öğrencinin alacağı destek eğitim hizmetinin türü, süresi, sıklığı ve bu hizmetin kimler tarafından nasıl sağlanacağını,</a:t>
            </a:r>
          </a:p>
          <a:p>
            <a:r>
              <a:rPr lang="tr-TR" altLang="tr-TR" sz="1400">
                <a:ea typeface="ＭＳ Ｐゴシック" panose="020B0600070205080204" pitchFamily="34" charset="-128"/>
              </a:rPr>
              <a:t>c) Öğretim ve değerlendirmede kullanılacak yöntem ve teknik, araç-gereç ve eğitim materyallerini,</a:t>
            </a:r>
          </a:p>
          <a:p>
            <a:r>
              <a:rPr lang="tr-TR" altLang="tr-TR" sz="1400">
                <a:ea typeface="ＭＳ Ｐゴシック" panose="020B0600070205080204" pitchFamily="34" charset="-128"/>
              </a:rPr>
              <a:t>ç) Eğitim ortamına ilişkin düzenlemeleri,</a:t>
            </a:r>
          </a:p>
          <a:p>
            <a:r>
              <a:rPr lang="tr-TR" altLang="tr-TR" sz="1400">
                <a:ea typeface="ＭＳ Ｐゴシック" panose="020B0600070205080204" pitchFamily="34" charset="-128"/>
              </a:rPr>
              <a:t>d) Davranış problemlerini önlemeye ya da azaltmaya yönelik tedbirler ile uygulanacak yöntem ve teknikleri,</a:t>
            </a:r>
          </a:p>
          <a:p>
            <a:r>
              <a:rPr lang="tr-TR" altLang="tr-TR" sz="1400">
                <a:ea typeface="ＭＳ Ｐゴシック" panose="020B0600070205080204" pitchFamily="34" charset="-128"/>
              </a:rPr>
              <a:t>e) Öğrencinin kişisel bilgilerini içerir.</a:t>
            </a:r>
          </a:p>
          <a:p>
            <a:pPr>
              <a:buFont typeface="Wingdings 2" panose="05020102010507070707" pitchFamily="18" charset="2"/>
              <a:buNone/>
            </a:pPr>
            <a:r>
              <a:rPr lang="tr-TR" altLang="tr-TR" sz="1400">
                <a:ea typeface="ＭＳ Ｐゴシック" panose="020B0600070205080204" pitchFamily="34" charset="-128"/>
              </a:rPr>
              <a:t>(3) BEP, Özel Eğitim Değerlendirme Kurulu ve BEP geliştirme biriminin iş birliğiyle hazırlanır.</a:t>
            </a:r>
          </a:p>
          <a:p>
            <a:pPr>
              <a:buFont typeface="Wingdings 2" panose="05020102010507070707" pitchFamily="18" charset="2"/>
              <a:buNone/>
            </a:pPr>
            <a:r>
              <a:rPr lang="tr-TR" altLang="tr-TR" sz="1400">
                <a:ea typeface="ＭＳ Ｐゴシック" panose="020B0600070205080204" pitchFamily="34" charset="-128"/>
              </a:rPr>
              <a:t>(4) BEP, öğrenci için hedeflenen amaçların gerçekleşme düzeyi doğrultusunda değerlendirilir. Birey için hazırlanacak yeni BEP te ve bireyin yönlendirilmesinde, BEP e ilişkin değerlendirmeler esas alınır.</a:t>
            </a:r>
          </a:p>
        </p:txBody>
      </p:sp>
      <p:sp>
        <p:nvSpPr>
          <p:cNvPr id="19460"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A5089683-9DFD-419D-A635-370102087E3B}" type="slidenum">
              <a:rPr kumimoji="0" lang="tr-TR" altLang="tr-TR">
                <a:solidFill>
                  <a:schemeClr val="tx2"/>
                </a:solidFill>
              </a:rPr>
              <a:pPr eaLnBrk="1" hangingPunct="1"/>
              <a:t>5</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083010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Başlık"/>
          <p:cNvSpPr>
            <a:spLocks noGrp="1"/>
          </p:cNvSpPr>
          <p:nvPr>
            <p:ph type="title"/>
          </p:nvPr>
        </p:nvSpPr>
        <p:spPr>
          <a:xfrm>
            <a:off x="1981200" y="704850"/>
            <a:ext cx="8229600" cy="636588"/>
          </a:xfrm>
        </p:spPr>
        <p:txBody>
          <a:bodyPr/>
          <a:lstStyle/>
          <a:p>
            <a:pPr algn="ctr"/>
            <a:r>
              <a:rPr lang="tr-TR" altLang="tr-TR" sz="3200" b="1">
                <a:solidFill>
                  <a:srgbClr val="C00000"/>
                </a:solidFill>
                <a:ea typeface="ＭＳ Ｐゴシック" panose="020B0600070205080204" pitchFamily="34" charset="-128"/>
              </a:rPr>
              <a:t>3. BEP içeriğinde neler yer alır?</a:t>
            </a:r>
            <a:endParaRPr lang="tr-TR" altLang="tr-TR" sz="3200">
              <a:solidFill>
                <a:srgbClr val="C00000"/>
              </a:solidFill>
              <a:ea typeface="ＭＳ Ｐゴシック" panose="020B0600070205080204" pitchFamily="34" charset="-128"/>
            </a:endParaRPr>
          </a:p>
        </p:txBody>
      </p:sp>
      <p:sp>
        <p:nvSpPr>
          <p:cNvPr id="20483" name="2 İçerik Yer Tutucusu"/>
          <p:cNvSpPr>
            <a:spLocks noGrp="1"/>
          </p:cNvSpPr>
          <p:nvPr>
            <p:ph idx="1"/>
          </p:nvPr>
        </p:nvSpPr>
        <p:spPr>
          <a:xfrm>
            <a:off x="1992314" y="1268414"/>
            <a:ext cx="8461375" cy="5056187"/>
          </a:xfrm>
        </p:spPr>
        <p:txBody>
          <a:bodyPr/>
          <a:lstStyle/>
          <a:p>
            <a:r>
              <a:rPr lang="tr-TR" altLang="tr-TR" sz="1800">
                <a:ea typeface="ＭＳ Ｐゴシック" panose="020B0600070205080204" pitchFamily="34" charset="-128"/>
              </a:rPr>
              <a:t>Özel gereksinimli öğrenci için hazırlanan BEP içeriğinde şunlar yer alır:</a:t>
            </a:r>
          </a:p>
          <a:p>
            <a:pPr lvl="1">
              <a:buFont typeface="Calibri" panose="020F0502020204030204" pitchFamily="34" charset="0"/>
              <a:buAutoNum type="alphaUcPeriod"/>
            </a:pPr>
            <a:r>
              <a:rPr lang="tr-TR" altLang="tr-TR" sz="1600">
                <a:ea typeface="ＭＳ Ｐゴシック" panose="020B0600070205080204" pitchFamily="34" charset="-128"/>
              </a:rPr>
              <a:t>Öğrencinin </a:t>
            </a:r>
            <a:r>
              <a:rPr lang="tr-TR" altLang="tr-TR" sz="1600" b="1">
                <a:ea typeface="ＭＳ Ｐゴシック" panose="020B0600070205080204" pitchFamily="34" charset="-128"/>
              </a:rPr>
              <a:t>şimdiki/var olan eğitsel performans düzeyinin </a:t>
            </a:r>
            <a:r>
              <a:rPr lang="tr-TR" altLang="tr-TR" sz="1600">
                <a:ea typeface="ＭＳ Ｐゴシック" panose="020B0600070205080204" pitchFamily="34" charset="-128"/>
              </a:rPr>
              <a:t>ifadesi.</a:t>
            </a:r>
          </a:p>
          <a:p>
            <a:pPr lvl="1">
              <a:buFont typeface="Calibri" panose="020F0502020204030204" pitchFamily="34" charset="0"/>
              <a:buAutoNum type="alphaUcPeriod"/>
            </a:pPr>
            <a:r>
              <a:rPr lang="tr-TR" altLang="tr-TR" sz="1600">
                <a:ea typeface="ＭＳ Ｐゴシック" panose="020B0600070205080204" pitchFamily="34" charset="-128"/>
              </a:rPr>
              <a:t>Öğrenciye bir akademik yılsonunda kazandırılması planlanan </a:t>
            </a:r>
            <a:r>
              <a:rPr lang="tr-TR" altLang="tr-TR" sz="1600" b="1">
                <a:ea typeface="ＭＳ Ｐゴシック" panose="020B0600070205080204" pitchFamily="34" charset="-128"/>
              </a:rPr>
              <a:t>uzun dönemli hedefler </a:t>
            </a:r>
            <a:r>
              <a:rPr lang="tr-TR" altLang="tr-TR" sz="1600">
                <a:ea typeface="ＭＳ Ｐゴシック" panose="020B0600070205080204" pitchFamily="34" charset="-128"/>
              </a:rPr>
              <a:t>(yıllık hedefler). </a:t>
            </a:r>
          </a:p>
          <a:p>
            <a:pPr lvl="1">
              <a:buFont typeface="Calibri" panose="020F0502020204030204" pitchFamily="34" charset="0"/>
              <a:buAutoNum type="alphaUcPeriod"/>
            </a:pPr>
            <a:r>
              <a:rPr lang="tr-TR" altLang="tr-TR" sz="1600">
                <a:ea typeface="ＭＳ Ｐゴシック" panose="020B0600070205080204" pitchFamily="34" charset="-128"/>
              </a:rPr>
              <a:t>Uzun dönemli hedeflere ulaşmak için gerekli olan </a:t>
            </a:r>
            <a:r>
              <a:rPr lang="tr-TR" altLang="tr-TR" sz="1600" b="1">
                <a:ea typeface="ＭＳ Ｐゴシック" panose="020B0600070205080204" pitchFamily="34" charset="-128"/>
              </a:rPr>
              <a:t>kısa dönemli hedefler.</a:t>
            </a:r>
          </a:p>
          <a:p>
            <a:pPr lvl="1">
              <a:buFont typeface="Calibri" panose="020F0502020204030204" pitchFamily="34" charset="0"/>
              <a:buAutoNum type="alphaUcPeriod"/>
            </a:pPr>
            <a:r>
              <a:rPr lang="tr-TR" altLang="tr-TR" sz="1600">
                <a:ea typeface="ＭＳ Ｐゴシック" panose="020B0600070205080204" pitchFamily="34" charset="-128"/>
              </a:rPr>
              <a:t>Belirlenen hedeflere ulaşmada kullanılacak olan </a:t>
            </a:r>
            <a:r>
              <a:rPr lang="tr-TR" altLang="tr-TR" sz="1600" b="1">
                <a:ea typeface="ＭＳ Ｐゴシック" panose="020B0600070205080204" pitchFamily="34" charset="-128"/>
              </a:rPr>
              <a:t>öğretim yöntemleri ve materyaller</a:t>
            </a:r>
            <a:r>
              <a:rPr lang="tr-TR" altLang="tr-TR" sz="1600">
                <a:ea typeface="ＭＳ Ｐゴシック" panose="020B0600070205080204" pitchFamily="34" charset="-128"/>
              </a:rPr>
              <a:t>.</a:t>
            </a:r>
          </a:p>
          <a:p>
            <a:pPr lvl="1">
              <a:buFont typeface="Calibri" panose="020F0502020204030204" pitchFamily="34" charset="0"/>
              <a:buAutoNum type="alphaUcPeriod"/>
            </a:pPr>
            <a:r>
              <a:rPr lang="tr-TR" altLang="tr-TR" sz="1600">
                <a:ea typeface="ＭＳ Ｐゴシック" panose="020B0600070205080204" pitchFamily="34" charset="-128"/>
              </a:rPr>
              <a:t>Kısa dönemli hedeflere ulaşmada gerekli olan </a:t>
            </a:r>
            <a:r>
              <a:rPr lang="tr-TR" altLang="tr-TR" sz="1600" b="1">
                <a:ea typeface="ＭＳ Ｐゴシック" panose="020B0600070205080204" pitchFamily="34" charset="-128"/>
              </a:rPr>
              <a:t>zamanın başlama ve bitiş tarihleri</a:t>
            </a:r>
            <a:r>
              <a:rPr lang="tr-TR" altLang="tr-TR" sz="1600">
                <a:ea typeface="ＭＳ Ｐゴシック" panose="020B0600070205080204" pitchFamily="34" charset="-128"/>
              </a:rPr>
              <a:t>.</a:t>
            </a:r>
          </a:p>
          <a:p>
            <a:pPr lvl="1">
              <a:buFont typeface="Calibri" panose="020F0502020204030204" pitchFamily="34" charset="0"/>
              <a:buAutoNum type="alphaUcPeriod"/>
            </a:pPr>
            <a:r>
              <a:rPr lang="tr-TR" altLang="tr-TR" sz="1600">
                <a:ea typeface="ＭＳ Ｐゴシック" panose="020B0600070205080204" pitchFamily="34" charset="-128"/>
              </a:rPr>
              <a:t>Belirlenen hedeflere ulaşılıp ulaşılmadığını belirlemek için kullanılacak </a:t>
            </a:r>
            <a:r>
              <a:rPr lang="tr-TR" altLang="tr-TR" sz="1600" b="1">
                <a:ea typeface="ＭＳ Ｐゴシック" panose="020B0600070205080204" pitchFamily="34" charset="-128"/>
              </a:rPr>
              <a:t>değerlendirme yöntemleri ve ölçütler.</a:t>
            </a:r>
          </a:p>
          <a:p>
            <a:pPr lvl="1">
              <a:buFont typeface="Calibri" panose="020F0502020204030204" pitchFamily="34" charset="0"/>
              <a:buAutoNum type="alphaUcPeriod"/>
            </a:pPr>
            <a:r>
              <a:rPr lang="tr-TR" altLang="tr-TR" sz="1600">
                <a:ea typeface="ＭＳ Ｐゴシック" panose="020B0600070205080204" pitchFamily="34" charset="-128"/>
              </a:rPr>
              <a:t>Öğrenciye sağlanacak </a:t>
            </a:r>
            <a:r>
              <a:rPr lang="tr-TR" altLang="tr-TR" sz="1600" b="1">
                <a:ea typeface="ＭＳ Ｐゴシック" panose="020B0600070205080204" pitchFamily="34" charset="-128"/>
              </a:rPr>
              <a:t>ek özel eğitim hizmetlerinin nerede, ne zaman, kimler tarafından ve ne kadar süreyle verileceği.</a:t>
            </a:r>
          </a:p>
          <a:p>
            <a:r>
              <a:rPr lang="tr-TR" altLang="tr-TR" sz="1800">
                <a:ea typeface="ＭＳ Ｐゴシック" panose="020B0600070205080204" pitchFamily="34" charset="-128"/>
              </a:rPr>
              <a:t>Uzun ve kısa dönemli hedefler ile öğretimsel hedeflerin ilişkisi (</a:t>
            </a:r>
            <a:r>
              <a:rPr lang="tr-TR" altLang="tr-TR" sz="1800">
                <a:solidFill>
                  <a:srgbClr val="FF0000"/>
                </a:solidFill>
                <a:ea typeface="ＭＳ Ｐゴシック" panose="020B0600070205080204" pitchFamily="34" charset="-128"/>
              </a:rPr>
              <a:t>Tablo 2 ye bakınız!</a:t>
            </a:r>
            <a:r>
              <a:rPr lang="tr-TR" altLang="tr-TR" sz="1800">
                <a:ea typeface="ＭＳ Ｐゴシック" panose="020B0600070205080204" pitchFamily="34" charset="-128"/>
              </a:rPr>
              <a:t>)</a:t>
            </a:r>
          </a:p>
          <a:p>
            <a:r>
              <a:rPr lang="tr-TR" altLang="tr-TR" sz="1800">
                <a:ea typeface="ＭＳ Ｐゴシック" panose="020B0600070205080204" pitchFamily="34" charset="-128"/>
              </a:rPr>
              <a:t>Örnek BEP formu (</a:t>
            </a:r>
            <a:r>
              <a:rPr lang="tr-TR" altLang="tr-TR" sz="1800">
                <a:solidFill>
                  <a:srgbClr val="FF0000"/>
                </a:solidFill>
                <a:ea typeface="ＭＳ Ｐゴシック" panose="020B0600070205080204" pitchFamily="34" charset="-128"/>
              </a:rPr>
              <a:t>Tablo 3'e bakınız!</a:t>
            </a:r>
            <a:r>
              <a:rPr lang="tr-TR" altLang="tr-TR" sz="1800">
                <a:ea typeface="ＭＳ Ｐゴシック" panose="020B0600070205080204" pitchFamily="34" charset="-128"/>
              </a:rPr>
              <a:t>)</a:t>
            </a:r>
          </a:p>
        </p:txBody>
      </p:sp>
      <p:sp>
        <p:nvSpPr>
          <p:cNvPr id="20484"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D51BB430-546A-4E9A-8152-68F83786E8BE}" type="slidenum">
              <a:rPr kumimoji="0" lang="tr-TR" altLang="tr-TR">
                <a:solidFill>
                  <a:schemeClr val="tx2"/>
                </a:solidFill>
              </a:rPr>
              <a:pPr eaLnBrk="1" hangingPunct="1"/>
              <a:t>6</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3083899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Başlık"/>
          <p:cNvSpPr>
            <a:spLocks noGrp="1"/>
          </p:cNvSpPr>
          <p:nvPr>
            <p:ph type="title"/>
          </p:nvPr>
        </p:nvSpPr>
        <p:spPr>
          <a:xfrm>
            <a:off x="1992314" y="704850"/>
            <a:ext cx="8389937" cy="1068388"/>
          </a:xfrm>
        </p:spPr>
        <p:txBody>
          <a:bodyPr/>
          <a:lstStyle/>
          <a:p>
            <a:pPr algn="ctr"/>
            <a:r>
              <a:rPr lang="tr-TR" altLang="tr-TR" sz="3200" b="1">
                <a:solidFill>
                  <a:srgbClr val="C00000"/>
                </a:solidFill>
                <a:ea typeface="ＭＳ Ｐゴシック" panose="020B0600070205080204" pitchFamily="34" charset="-128"/>
              </a:rPr>
              <a:t>A. Öğrencinin şimdiki/var olan eğitsel performans düzeyinin ifadesi </a:t>
            </a:r>
            <a:endParaRPr lang="tr-TR" altLang="tr-TR" smtClean="0">
              <a:solidFill>
                <a:srgbClr val="C00000"/>
              </a:solidFill>
              <a:ea typeface="ＭＳ Ｐゴシック" panose="020B0600070205080204" pitchFamily="34" charset="-128"/>
            </a:endParaRPr>
          </a:p>
        </p:txBody>
      </p:sp>
      <p:sp>
        <p:nvSpPr>
          <p:cNvPr id="21507" name="2 İçerik Yer Tutucusu"/>
          <p:cNvSpPr>
            <a:spLocks noGrp="1"/>
          </p:cNvSpPr>
          <p:nvPr>
            <p:ph idx="1"/>
          </p:nvPr>
        </p:nvSpPr>
        <p:spPr>
          <a:xfrm>
            <a:off x="1992314" y="1700214"/>
            <a:ext cx="8461375" cy="4872037"/>
          </a:xfrm>
        </p:spPr>
        <p:txBody>
          <a:bodyPr>
            <a:normAutofit lnSpcReduction="10000"/>
          </a:bodyPr>
          <a:lstStyle/>
          <a:p>
            <a:r>
              <a:rPr lang="tr-TR" altLang="tr-TR" sz="1300" b="1">
                <a:solidFill>
                  <a:srgbClr val="FF0000"/>
                </a:solidFill>
                <a:ea typeface="ＭＳ Ｐゴシック" panose="020B0600070205080204" pitchFamily="34" charset="-128"/>
              </a:rPr>
              <a:t>Var olan performans düzeyinin değerlendirilmesi </a:t>
            </a:r>
            <a:r>
              <a:rPr lang="tr-TR" altLang="tr-TR" sz="1300">
                <a:ea typeface="ＭＳ Ｐゴシック" panose="020B0600070205080204" pitchFamily="34" charset="-128"/>
              </a:rPr>
              <a:t>ile öğrencinin </a:t>
            </a:r>
            <a:r>
              <a:rPr lang="tr-TR" altLang="tr-TR" sz="1300" b="1">
                <a:ea typeface="ＭＳ Ｐゴシック" panose="020B0600070205080204" pitchFamily="34" charset="-128"/>
              </a:rPr>
              <a:t>neleri yapıp neleri yapamadığı</a:t>
            </a:r>
            <a:r>
              <a:rPr lang="tr-TR" altLang="tr-TR" sz="1300">
                <a:ea typeface="ＭＳ Ｐゴシック" panose="020B0600070205080204" pitchFamily="34" charset="-128"/>
              </a:rPr>
              <a:t>, diğer bir deyişle güçlü ve zayıf yönleri belirlenmeye çalışılır.</a:t>
            </a:r>
          </a:p>
          <a:p>
            <a:r>
              <a:rPr lang="tr-TR" altLang="tr-TR" sz="1300">
                <a:ea typeface="ＭＳ Ｐゴシック" panose="020B0600070205080204" pitchFamily="34" charset="-128"/>
              </a:rPr>
              <a:t>Performans düzeyi ifadelerini yazılırken; </a:t>
            </a:r>
          </a:p>
          <a:p>
            <a:pPr>
              <a:buFont typeface="Calibri" panose="020F0502020204030204" pitchFamily="34" charset="0"/>
              <a:buAutoNum type="arabicPeriod"/>
            </a:pPr>
            <a:r>
              <a:rPr lang="tr-TR" altLang="tr-TR" sz="1300" b="1">
                <a:ea typeface="ＭＳ Ｐゴシック" panose="020B0600070205080204" pitchFamily="34" charset="-128"/>
              </a:rPr>
              <a:t>Değerlendirme verilerine göre oluşturulmalıdır.</a:t>
            </a:r>
            <a:r>
              <a:rPr lang="tr-TR" altLang="tr-TR" sz="1300">
                <a:ea typeface="ＭＳ Ｐゴシック" panose="020B0600070205080204" pitchFamily="34" charset="-128"/>
              </a:rPr>
              <a:t> Sınıf öğretmenleri özel gereksinimli öğrenciyi değerlendirirken tüm derslere ilişkin eğitsel performansını; diğer bir deyişle neleri yapıp neleri yapamadığını belirlemeye çalışmalıdır. Değerlendirilmeyen bir derse, beceriye ya da konuya ilişkin öğrenci performansı yazılamaz. Bu nedenle performans düzeyi ifadeleri değerlendirme sonuçlarına göre oluşturulmalı ve yazılan ifadelerde kullanılan değerlendirme yöntemi de belirtilmelidir.</a:t>
            </a:r>
          </a:p>
          <a:p>
            <a:pPr>
              <a:buFont typeface="Calibri" panose="020F0502020204030204" pitchFamily="34" charset="0"/>
              <a:buAutoNum type="arabicPeriod"/>
            </a:pPr>
            <a:r>
              <a:rPr lang="tr-TR" altLang="tr-TR" sz="1300" b="1">
                <a:ea typeface="ＭＳ Ｐゴシック" panose="020B0600070205080204" pitchFamily="34" charset="-128"/>
              </a:rPr>
              <a:t>Performans düzeyi öğrencilerin yapamadıkları ile birlikte yapabildiklerini de yansıtmalıdır</a:t>
            </a:r>
            <a:r>
              <a:rPr lang="tr-TR" altLang="tr-TR" sz="1300">
                <a:ea typeface="ＭＳ Ｐゴシック" panose="020B0600070205080204" pitchFamily="34" charset="-128"/>
              </a:rPr>
              <a:t> . Öğrencinin bir derse ilişkin performansını yazarken, yalnızca yapamadıkları değil, aynı zamanda yapabildikleri de belirtilmelidir. Böylece öğrencinin performansı daha iyi tanımlanmış olacaktır. </a:t>
            </a:r>
          </a:p>
          <a:p>
            <a:pPr>
              <a:buFont typeface="Calibri" panose="020F0502020204030204" pitchFamily="34" charset="0"/>
              <a:buAutoNum type="arabicPeriod"/>
            </a:pPr>
            <a:r>
              <a:rPr lang="tr-TR" altLang="tr-TR" sz="1300" b="1">
                <a:ea typeface="ＭＳ Ｐゴシック" panose="020B0600070205080204" pitchFamily="34" charset="-128"/>
              </a:rPr>
              <a:t>Performans düzeyi ölçülebilir ve gözlenebilir şekilde ifade edilmelidir.</a:t>
            </a:r>
            <a:r>
              <a:rPr lang="tr-TR" altLang="tr-TR" sz="1300">
                <a:ea typeface="ＭＳ Ｐゴシック" panose="020B0600070205080204" pitchFamily="34" charset="-128"/>
              </a:rPr>
              <a:t> Farklı yorumlara yol açacak ifadelerden kaçınılmalıdır. Örneğin “vücudumuzun üç bölümden oluştuğunu bilir” gibi bir ifade kullandığımızda “bilir” ile ne anlatılmak istenildiği açık değildir. “Vücudumuzun üç bölümden oluştuğunu sorulduğunda söyler, adlarını sıralar ve yazar” denildiğinde öğrencinin performansı daha açık ve anlaşılır biçimde ifade edilmektedir. </a:t>
            </a:r>
          </a:p>
          <a:p>
            <a:pPr>
              <a:buFont typeface="Calibri" panose="020F0502020204030204" pitchFamily="34" charset="0"/>
              <a:buAutoNum type="arabicPeriod"/>
            </a:pPr>
            <a:r>
              <a:rPr lang="tr-TR" altLang="tr-TR" sz="1300" b="1">
                <a:ea typeface="ＭＳ Ｐゴシック" panose="020B0600070205080204" pitchFamily="34" charset="-128"/>
              </a:rPr>
              <a:t>Yazılan performans düzeyi uzun ve kısa dönemli hedefler oluşturmaya olanak vermelidir. </a:t>
            </a:r>
            <a:r>
              <a:rPr lang="tr-TR" altLang="tr-TR" sz="1300">
                <a:ea typeface="ＭＳ Ｐゴシック" panose="020B0600070205080204" pitchFamily="34" charset="-128"/>
              </a:rPr>
              <a:t>Öğrencinin bireyselleştirilmiş eğitim programında yer alan uzun ve kısa dönemli hedefler performans düzeyine göre belirlenir. Bu nedenle performans düzeyi ifadeleri, öğrencinin yaşadığı güçlükleri gerçekçi biçimde eksiksiz olarak yansıtmalıdır. Öğrencinin performansında belirtilmeyen bir davranışın hedef olarak alınması mümkün olamayacağı için öğrenci performansının tam olarak tanımlanması gerekmektedir. </a:t>
            </a:r>
          </a:p>
          <a:p>
            <a:pPr>
              <a:buFont typeface="Calibri" panose="020F0502020204030204" pitchFamily="34" charset="0"/>
              <a:buAutoNum type="arabicPeriod"/>
            </a:pPr>
            <a:r>
              <a:rPr lang="tr-TR" altLang="tr-TR" sz="1300" b="1">
                <a:ea typeface="ＭＳ Ｐゴシック" panose="020B0600070205080204" pitchFamily="34" charset="-128"/>
              </a:rPr>
              <a:t>Performans düzeyi ifadeleri öğrencinin şimdiki durumunu yansıtmalıdır</a:t>
            </a:r>
            <a:r>
              <a:rPr lang="tr-TR" altLang="tr-TR" sz="1300">
                <a:ea typeface="ＭＳ Ｐゴシック" panose="020B0600070205080204" pitchFamily="34" charset="-128"/>
              </a:rPr>
              <a:t> Öğrencinin geçmişteki başarı ya da başarısızlıklarına bakarak şimdiki performans düzeyi yazılamaz. Böyle bir yaklaşım, performansa dayalı amaçların da yanlış yazılması tehlikesini getirir. Bu nedenle performans düzeyi belirlenirken öğrencinin o anki performansı değerlendirilmelidir. </a:t>
            </a:r>
          </a:p>
          <a:p>
            <a:endParaRPr lang="tr-TR" altLang="tr-TR" smtClean="0">
              <a:ea typeface="ＭＳ Ｐゴシック" panose="020B0600070205080204" pitchFamily="34" charset="-128"/>
            </a:endParaRPr>
          </a:p>
        </p:txBody>
      </p:sp>
      <p:sp>
        <p:nvSpPr>
          <p:cNvPr id="21508"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B39F8F7D-184A-4CA1-B297-FD86114E85C7}" type="slidenum">
              <a:rPr kumimoji="0" lang="tr-TR" altLang="tr-TR">
                <a:solidFill>
                  <a:schemeClr val="tx2"/>
                </a:solidFill>
              </a:rPr>
              <a:pPr eaLnBrk="1" hangingPunct="1"/>
              <a:t>7</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1389308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Başlık"/>
          <p:cNvSpPr>
            <a:spLocks noGrp="1"/>
          </p:cNvSpPr>
          <p:nvPr>
            <p:ph type="title"/>
          </p:nvPr>
        </p:nvSpPr>
        <p:spPr>
          <a:xfrm>
            <a:off x="1738314" y="704851"/>
            <a:ext cx="8715375" cy="1355725"/>
          </a:xfrm>
        </p:spPr>
        <p:txBody>
          <a:bodyPr/>
          <a:lstStyle/>
          <a:p>
            <a:pPr algn="ctr"/>
            <a:r>
              <a:rPr lang="tr-TR" altLang="tr-TR" sz="3200" b="1">
                <a:solidFill>
                  <a:srgbClr val="C00000"/>
                </a:solidFill>
                <a:ea typeface="ＭＳ Ｐゴシック" panose="020B0600070205080204" pitchFamily="34" charset="-128"/>
              </a:rPr>
              <a:t>B. Öğrenciye bir akademik yıl sonunda kazandırılması planlanan uzun dönemli hedefler (yıllık hedefler)</a:t>
            </a:r>
            <a:r>
              <a:rPr lang="tr-TR" altLang="tr-TR" sz="3200">
                <a:solidFill>
                  <a:srgbClr val="C00000"/>
                </a:solidFill>
                <a:ea typeface="ＭＳ Ｐゴシック" panose="020B0600070205080204" pitchFamily="34" charset="-128"/>
              </a:rPr>
              <a:t> </a:t>
            </a:r>
            <a:endParaRPr lang="tr-TR" altLang="tr-TR" smtClean="0">
              <a:solidFill>
                <a:srgbClr val="C00000"/>
              </a:solidFill>
              <a:ea typeface="ＭＳ Ｐゴシック" panose="020B0600070205080204" pitchFamily="34" charset="-128"/>
            </a:endParaRPr>
          </a:p>
        </p:txBody>
      </p:sp>
      <p:sp>
        <p:nvSpPr>
          <p:cNvPr id="22531" name="2 İçerik Yer Tutucusu"/>
          <p:cNvSpPr>
            <a:spLocks noGrp="1"/>
          </p:cNvSpPr>
          <p:nvPr>
            <p:ph idx="1"/>
          </p:nvPr>
        </p:nvSpPr>
        <p:spPr>
          <a:xfrm>
            <a:off x="1992314" y="1989138"/>
            <a:ext cx="8461375" cy="4583112"/>
          </a:xfrm>
        </p:spPr>
        <p:txBody>
          <a:bodyPr>
            <a:normAutofit fontScale="92500" lnSpcReduction="10000"/>
          </a:bodyPr>
          <a:lstStyle/>
          <a:p>
            <a:r>
              <a:rPr lang="tr-TR" altLang="tr-TR" sz="1300" b="1">
                <a:solidFill>
                  <a:srgbClr val="FF0000"/>
                </a:solidFill>
                <a:ea typeface="ＭＳ Ｐゴシック" panose="020B0600070205080204" pitchFamily="34" charset="-128"/>
              </a:rPr>
              <a:t>Uzun dönemli hedefler, </a:t>
            </a:r>
            <a:r>
              <a:rPr lang="tr-TR" altLang="tr-TR" sz="1300">
                <a:ea typeface="ＭＳ Ｐゴシック" panose="020B0600070205080204" pitchFamily="34" charset="-128"/>
              </a:rPr>
              <a:t>bir öğretim yılı sonunda öğrenciden kazanmasını istediğimiz davranışlardır. Uzun dönemli hedefler, öğretmene bir akademik yıl boyunca öğrenciye hangi davranışları kazandıracağını planlamaya yardım eder. Bu nedenle de uzun dönemli hedefler, öğrencinin ulaşabileceği hedefler olmalıdır. </a:t>
            </a:r>
          </a:p>
          <a:p>
            <a:r>
              <a:rPr lang="tr-TR" altLang="tr-TR" sz="1300">
                <a:ea typeface="ＭＳ Ｐゴシック" panose="020B0600070205080204" pitchFamily="34" charset="-128"/>
              </a:rPr>
              <a:t> Uzun dönemli hedef belirlenirken; </a:t>
            </a:r>
            <a:endParaRPr lang="tr-TR" altLang="tr-TR" sz="1300" b="1">
              <a:ea typeface="ＭＳ Ｐゴシック" panose="020B0600070205080204" pitchFamily="34" charset="-128"/>
            </a:endParaRPr>
          </a:p>
          <a:p>
            <a:pPr>
              <a:buFont typeface="Calibri" panose="020F0502020204030204" pitchFamily="34" charset="0"/>
              <a:buAutoNum type="arabicPeriod"/>
            </a:pPr>
            <a:r>
              <a:rPr lang="tr-TR" altLang="tr-TR" sz="1300">
                <a:ea typeface="ＭＳ Ｐゴシック" panose="020B0600070205080204" pitchFamily="34" charset="-128"/>
              </a:rPr>
              <a:t> Öğrencinin </a:t>
            </a:r>
            <a:r>
              <a:rPr lang="tr-TR" altLang="tr-TR" sz="1300" b="1">
                <a:ea typeface="ＭＳ Ｐゴシック" panose="020B0600070205080204" pitchFamily="34" charset="-128"/>
              </a:rPr>
              <a:t>var olan performans düzeyi</a:t>
            </a:r>
            <a:r>
              <a:rPr lang="tr-TR" altLang="tr-TR" sz="1300">
                <a:ea typeface="ＭＳ Ｐゴシック" panose="020B0600070205080204" pitchFamily="34" charset="-128"/>
              </a:rPr>
              <a:t>ne, </a:t>
            </a:r>
            <a:endParaRPr lang="tr-TR" altLang="tr-TR" sz="1300" b="1">
              <a:ea typeface="ＭＳ Ｐゴシック" panose="020B0600070205080204" pitchFamily="34" charset="-128"/>
            </a:endParaRPr>
          </a:p>
          <a:p>
            <a:pPr>
              <a:buFont typeface="Calibri" panose="020F0502020204030204" pitchFamily="34" charset="0"/>
              <a:buAutoNum type="arabicPeriod"/>
            </a:pPr>
            <a:r>
              <a:rPr lang="tr-TR" altLang="tr-TR" sz="1300" b="1">
                <a:ea typeface="ＭＳ Ｐゴシック" panose="020B0600070205080204" pitchFamily="34" charset="-128"/>
              </a:rPr>
              <a:t>Yetersizliğin/engelin derecesine,</a:t>
            </a:r>
            <a:r>
              <a:rPr lang="tr-TR" altLang="tr-TR" sz="1300">
                <a:ea typeface="ＭＳ Ｐゴシック" panose="020B0600070205080204" pitchFamily="34" charset="-128"/>
              </a:rPr>
              <a:t> </a:t>
            </a:r>
            <a:endParaRPr lang="tr-TR" altLang="tr-TR" sz="1300" b="1">
              <a:ea typeface="ＭＳ Ｐゴシック" panose="020B0600070205080204" pitchFamily="34" charset="-128"/>
            </a:endParaRPr>
          </a:p>
          <a:p>
            <a:pPr>
              <a:buFont typeface="Calibri" panose="020F0502020204030204" pitchFamily="34" charset="0"/>
              <a:buAutoNum type="arabicPeriod"/>
            </a:pPr>
            <a:r>
              <a:rPr lang="tr-TR" altLang="tr-TR" sz="1300">
                <a:ea typeface="ＭＳ Ｐゴシック" panose="020B0600070205080204" pitchFamily="34" charset="-128"/>
              </a:rPr>
              <a:t>Öğrenciye sağlanacak </a:t>
            </a:r>
            <a:r>
              <a:rPr lang="tr-TR" altLang="tr-TR" sz="1300" b="1">
                <a:ea typeface="ＭＳ Ｐゴシック" panose="020B0600070205080204" pitchFamily="34" charset="-128"/>
              </a:rPr>
              <a:t>destek eğitim hizmetlerine,</a:t>
            </a:r>
            <a:r>
              <a:rPr lang="tr-TR" altLang="tr-TR" sz="1300">
                <a:ea typeface="ＭＳ Ｐゴシック" panose="020B0600070205080204" pitchFamily="34" charset="-128"/>
              </a:rPr>
              <a:t> </a:t>
            </a:r>
            <a:endParaRPr lang="tr-TR" altLang="tr-TR" sz="1300" b="1">
              <a:ea typeface="ＭＳ Ｐゴシック" panose="020B0600070205080204" pitchFamily="34" charset="-128"/>
            </a:endParaRPr>
          </a:p>
          <a:p>
            <a:pPr>
              <a:buFont typeface="Calibri" panose="020F0502020204030204" pitchFamily="34" charset="0"/>
              <a:buAutoNum type="arabicPeriod"/>
            </a:pPr>
            <a:r>
              <a:rPr lang="tr-TR" altLang="tr-TR" sz="1300" b="1">
                <a:ea typeface="ＭＳ Ｐゴシック" panose="020B0600070205080204" pitchFamily="34" charset="-128"/>
              </a:rPr>
              <a:t>Öğrencinin geçmişteki öğrenme yaşantıları ve geçmiş öğrenme hızına,</a:t>
            </a:r>
          </a:p>
          <a:p>
            <a:pPr>
              <a:buFont typeface="Calibri" panose="020F0502020204030204" pitchFamily="34" charset="0"/>
              <a:buAutoNum type="arabicPeriod"/>
            </a:pPr>
            <a:r>
              <a:rPr lang="tr-TR" altLang="tr-TR" sz="1300" b="1">
                <a:ea typeface="ＭＳ Ｐゴシック" panose="020B0600070205080204" pitchFamily="34" charset="-128"/>
              </a:rPr>
              <a:t>Öğrencinin içinde yaşadığı çevrenin ve ailenin özellikleri</a:t>
            </a:r>
            <a:r>
              <a:rPr lang="tr-TR" altLang="tr-TR" sz="1300">
                <a:ea typeface="ＭＳ Ｐゴシック" panose="020B0600070205080204" pitchFamily="34" charset="-128"/>
              </a:rPr>
              <a:t>ne, </a:t>
            </a:r>
            <a:endParaRPr lang="tr-TR" altLang="tr-TR" sz="1300" b="1">
              <a:ea typeface="ＭＳ Ｐゴシック" panose="020B0600070205080204" pitchFamily="34" charset="-128"/>
            </a:endParaRPr>
          </a:p>
          <a:p>
            <a:pPr>
              <a:buFont typeface="Calibri" panose="020F0502020204030204" pitchFamily="34" charset="0"/>
              <a:buAutoNum type="arabicPeriod"/>
            </a:pPr>
            <a:r>
              <a:rPr lang="tr-TR" altLang="tr-TR" sz="1300" b="1">
                <a:ea typeface="ＭＳ Ｐゴシック" panose="020B0600070205080204" pitchFamily="34" charset="-128"/>
              </a:rPr>
              <a:t>Sınıf öğretmenine sağlanan destek hizmetlere</a:t>
            </a:r>
            <a:r>
              <a:rPr lang="tr-TR" altLang="tr-TR" sz="1300">
                <a:ea typeface="ＭＳ Ｐゴシック" panose="020B0600070205080204" pitchFamily="34" charset="-128"/>
              </a:rPr>
              <a:t> (okulda özel eğitim öğretmeni ya da kaynak oda bulunması gibi), </a:t>
            </a:r>
            <a:endParaRPr lang="tr-TR" altLang="tr-TR" sz="1300" b="1">
              <a:ea typeface="ＭＳ Ｐゴシック" panose="020B0600070205080204" pitchFamily="34" charset="-128"/>
            </a:endParaRPr>
          </a:p>
          <a:p>
            <a:pPr>
              <a:buFont typeface="Calibri" panose="020F0502020204030204" pitchFamily="34" charset="0"/>
              <a:buAutoNum type="arabicPeriod"/>
            </a:pPr>
            <a:r>
              <a:rPr lang="tr-TR" altLang="tr-TR" sz="1300">
                <a:ea typeface="ＭＳ Ｐゴシック" panose="020B0600070205080204" pitchFamily="34" charset="-128"/>
              </a:rPr>
              <a:t>Sınıftaki </a:t>
            </a:r>
            <a:r>
              <a:rPr lang="tr-TR" altLang="tr-TR" sz="1300" b="1">
                <a:ea typeface="ＭＳ Ｐゴシック" panose="020B0600070205080204" pitchFamily="34" charset="-128"/>
              </a:rPr>
              <a:t>öğrenci sayısı</a:t>
            </a:r>
            <a:r>
              <a:rPr lang="tr-TR" altLang="tr-TR" sz="1300">
                <a:ea typeface="ＭＳ Ｐゴシック" panose="020B0600070205080204" pitchFamily="34" charset="-128"/>
              </a:rPr>
              <a:t> ve hatta sınıfta bulunan </a:t>
            </a:r>
            <a:r>
              <a:rPr lang="tr-TR" altLang="tr-TR" sz="1300" b="1">
                <a:ea typeface="ＭＳ Ｐゴシック" panose="020B0600070205080204" pitchFamily="34" charset="-128"/>
              </a:rPr>
              <a:t>özel gereksinimli öğrenci sayısına </a:t>
            </a:r>
            <a:r>
              <a:rPr lang="tr-TR" altLang="tr-TR" sz="1300">
                <a:ea typeface="ＭＳ Ｐゴシック" panose="020B0600070205080204" pitchFamily="34" charset="-128"/>
              </a:rPr>
              <a:t>dikkat edilmelidir.</a:t>
            </a:r>
            <a:endParaRPr lang="tr-TR" altLang="tr-TR" sz="1300" b="1">
              <a:ea typeface="ＭＳ Ｐゴシック" panose="020B0600070205080204" pitchFamily="34" charset="-128"/>
            </a:endParaRPr>
          </a:p>
          <a:p>
            <a:r>
              <a:rPr lang="tr-TR" altLang="tr-TR" sz="1300">
                <a:ea typeface="ＭＳ Ｐゴシック" panose="020B0600070205080204" pitchFamily="34" charset="-128"/>
              </a:rPr>
              <a:t>Ayrıca uzun dönemli hedefler öğrenci için </a:t>
            </a:r>
            <a:r>
              <a:rPr lang="tr-TR" altLang="tr-TR" sz="1300" b="1">
                <a:ea typeface="ＭＳ Ｐゴシック" panose="020B0600070205080204" pitchFamily="34" charset="-128"/>
              </a:rPr>
              <a:t>öncelikli ve işlevsel olmasına </a:t>
            </a:r>
            <a:r>
              <a:rPr lang="tr-TR" altLang="tr-TR" sz="1300">
                <a:ea typeface="ＭＳ Ｐゴシック" panose="020B0600070205080204" pitchFamily="34" charset="-128"/>
              </a:rPr>
              <a:t>dikkat edilmelidir. Hangi amacın öğrenci için öncelikli olduğuna karar vermek zaman zaman güç olabilir. Öncelikli amaçların belirlenmesinde sınıf öğretmeni ile birlikte anne-baba ve çocuğun eğitiminden sorumlu olan kişilerin görüşlerine başvurulmalıdır. Ayrıca ön koşul beceriler öncelikli amaçlar olmalıdır. Örneğin, sınıfta sırasına oturmayan, sınıf içindeki kurallara uymayan ve aynı zamanda okuma-yazma becerilerine de sahip olmayan bir öğrenci için öncelikli hedef, okuma- yazma becerilerini kazanma değil; sınıf kurallarına uyma olmalıdır. </a:t>
            </a:r>
            <a:endParaRPr lang="tr-TR" altLang="tr-TR" sz="1300" b="1">
              <a:ea typeface="ＭＳ Ｐゴシック" panose="020B0600070205080204" pitchFamily="34" charset="-128"/>
            </a:endParaRPr>
          </a:p>
          <a:p>
            <a:r>
              <a:rPr lang="tr-TR" altLang="tr-TR" sz="1300">
                <a:ea typeface="ＭＳ Ｐゴシック" panose="020B0600070205080204" pitchFamily="34" charset="-128"/>
              </a:rPr>
              <a:t>Uzun dönemli hedef ifadeleri tıpkı performans düzeyi ifadelerinde olduğu gibi </a:t>
            </a:r>
            <a:r>
              <a:rPr lang="tr-TR" altLang="tr-TR" sz="1300" b="1">
                <a:ea typeface="ＭＳ Ｐゴシック" panose="020B0600070205080204" pitchFamily="34" charset="-128"/>
              </a:rPr>
              <a:t>ölçülebilir ve gözlenebilir </a:t>
            </a:r>
            <a:r>
              <a:rPr lang="tr-TR" altLang="tr-TR" sz="1300">
                <a:ea typeface="ＭＳ Ｐゴシック" panose="020B0600070205080204" pitchFamily="34" charset="-128"/>
              </a:rPr>
              <a:t>olmalıdır. Ölçülebilir ve gözlenebilir ifadeler yoruma açık olmayan, farklı bireyler tarafından aynı biçimde anlaşılan ifadelerdir . </a:t>
            </a:r>
            <a:r>
              <a:rPr lang="tr-TR" altLang="tr-TR" sz="1300" b="1">
                <a:ea typeface="ＭＳ Ｐゴシック" panose="020B0600070205080204" pitchFamily="34" charset="-128"/>
              </a:rPr>
              <a:t>Yazmak, çizmek, saymak, göstermek, söylemek </a:t>
            </a:r>
            <a:r>
              <a:rPr lang="tr-TR" altLang="tr-TR" sz="1300">
                <a:ea typeface="ＭＳ Ｐゴシック" panose="020B0600070205080204" pitchFamily="34" charset="-128"/>
              </a:rPr>
              <a:t>gibi eylemler gözlenebilir ve ölçülebilir eylemler iken; </a:t>
            </a:r>
            <a:r>
              <a:rPr lang="tr-TR" altLang="tr-TR" sz="1300" b="1">
                <a:ea typeface="ＭＳ Ｐゴシック" panose="020B0600070205080204" pitchFamily="34" charset="-128"/>
              </a:rPr>
              <a:t>bilmek, anlamak, öğrenmek, inanmak, hoşlanmak</a:t>
            </a:r>
            <a:r>
              <a:rPr lang="tr-TR" altLang="tr-TR" sz="1300">
                <a:ea typeface="ＭＳ Ｐゴシック" panose="020B0600070205080204" pitchFamily="34" charset="-128"/>
              </a:rPr>
              <a:t> gibi eylemler gözlenmeyen eylemler olarak belirtilmektedir.</a:t>
            </a:r>
            <a:endParaRPr lang="tr-TR" altLang="tr-TR" sz="1300" b="1">
              <a:ea typeface="ＭＳ Ｐゴシック" panose="020B0600070205080204" pitchFamily="34" charset="-128"/>
            </a:endParaRPr>
          </a:p>
          <a:p>
            <a:endParaRPr lang="tr-TR" altLang="tr-TR" smtClean="0">
              <a:ea typeface="ＭＳ Ｐゴシック" panose="020B0600070205080204" pitchFamily="34" charset="-128"/>
            </a:endParaRPr>
          </a:p>
        </p:txBody>
      </p:sp>
      <p:sp>
        <p:nvSpPr>
          <p:cNvPr id="22532"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CAFEC9C6-FDB6-4ABE-A5DC-DA149E3C33B2}" type="slidenum">
              <a:rPr kumimoji="0" lang="tr-TR" altLang="tr-TR">
                <a:solidFill>
                  <a:schemeClr val="tx2"/>
                </a:solidFill>
              </a:rPr>
              <a:pPr eaLnBrk="1" hangingPunct="1"/>
              <a:t>8</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42341130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Başlık"/>
          <p:cNvSpPr>
            <a:spLocks noGrp="1"/>
          </p:cNvSpPr>
          <p:nvPr>
            <p:ph type="title"/>
          </p:nvPr>
        </p:nvSpPr>
        <p:spPr>
          <a:xfrm>
            <a:off x="1981200" y="704850"/>
            <a:ext cx="8229600" cy="1068388"/>
          </a:xfrm>
        </p:spPr>
        <p:txBody>
          <a:bodyPr/>
          <a:lstStyle/>
          <a:p>
            <a:pPr algn="ctr"/>
            <a:r>
              <a:rPr lang="tr-TR" altLang="tr-TR" sz="3200" b="1">
                <a:solidFill>
                  <a:srgbClr val="C00000"/>
                </a:solidFill>
                <a:ea typeface="ＭＳ Ｐゴシック" panose="020B0600070205080204" pitchFamily="34" charset="-128"/>
              </a:rPr>
              <a:t>C. Uzun dönemli hedeflere ulaşmak için gerekli olan kısa dönemli hedefler</a:t>
            </a:r>
            <a:endParaRPr lang="tr-TR" altLang="tr-TR" smtClean="0">
              <a:solidFill>
                <a:srgbClr val="C00000"/>
              </a:solidFill>
              <a:ea typeface="ＭＳ Ｐゴシック" panose="020B0600070205080204" pitchFamily="34" charset="-128"/>
            </a:endParaRPr>
          </a:p>
        </p:txBody>
      </p:sp>
      <p:sp>
        <p:nvSpPr>
          <p:cNvPr id="23555" name="2 İçerik Yer Tutucusu"/>
          <p:cNvSpPr>
            <a:spLocks noGrp="1"/>
          </p:cNvSpPr>
          <p:nvPr>
            <p:ph idx="1"/>
          </p:nvPr>
        </p:nvSpPr>
        <p:spPr>
          <a:xfrm>
            <a:off x="1919289" y="1773239"/>
            <a:ext cx="8605837" cy="4727575"/>
          </a:xfrm>
        </p:spPr>
        <p:txBody>
          <a:bodyPr>
            <a:normAutofit lnSpcReduction="10000"/>
          </a:bodyPr>
          <a:lstStyle/>
          <a:p>
            <a:r>
              <a:rPr lang="tr-TR" altLang="tr-TR" sz="1400" b="1">
                <a:solidFill>
                  <a:srgbClr val="FF0000"/>
                </a:solidFill>
                <a:ea typeface="ＭＳ Ｐゴシック" panose="020B0600070205080204" pitchFamily="34" charset="-128"/>
              </a:rPr>
              <a:t>Kısa dönemli hedefler </a:t>
            </a:r>
            <a:r>
              <a:rPr lang="tr-TR" altLang="tr-TR" sz="1400">
                <a:ea typeface="ＭＳ Ｐゴシック" panose="020B0600070205080204" pitchFamily="34" charset="-128"/>
              </a:rPr>
              <a:t>bireyin var olan performans düzeyi ile uzun dönemli hedefler arasındaki ölçülebilir ara basamaklardır. Kısa dönemli hedefler uzun dönemli hedeflerle kıyaslandığında daha özel ve ayrıntılıdır.</a:t>
            </a:r>
          </a:p>
          <a:p>
            <a:r>
              <a:rPr lang="tr-TR" altLang="tr-TR" sz="1400">
                <a:ea typeface="ＭＳ Ｐゴシック" panose="020B0600070205080204" pitchFamily="34" charset="-128"/>
              </a:rPr>
              <a:t>Kısa dönemli hedefler oluştururken, bireyin var olan performansından, uzun dönemli hedeflere ulaşabilmesi için hangi aşamaları izleyeceği belirlenir. </a:t>
            </a:r>
            <a:endParaRPr lang="tr-TR" altLang="tr-TR" sz="1400" b="1">
              <a:ea typeface="ＭＳ Ｐゴシック" panose="020B0600070205080204" pitchFamily="34" charset="-128"/>
            </a:endParaRPr>
          </a:p>
          <a:p>
            <a:r>
              <a:rPr lang="tr-TR" altLang="tr-TR" sz="1400">
                <a:ea typeface="ＭＳ Ｐゴシック" panose="020B0600070205080204" pitchFamily="34" charset="-128"/>
              </a:rPr>
              <a:t> Kısa dönemli hedefler yazılırken; </a:t>
            </a:r>
            <a:endParaRPr lang="tr-TR" altLang="tr-TR" sz="1400" b="1">
              <a:ea typeface="ＭＳ Ｐゴシック" panose="020B0600070205080204" pitchFamily="34" charset="-128"/>
            </a:endParaRPr>
          </a:p>
          <a:p>
            <a:pPr>
              <a:buFont typeface="Calibri" panose="020F0502020204030204" pitchFamily="34" charset="0"/>
              <a:buAutoNum type="arabicPeriod"/>
            </a:pPr>
            <a:r>
              <a:rPr lang="tr-TR" altLang="tr-TR" sz="1400" b="1">
                <a:solidFill>
                  <a:srgbClr val="FF0000"/>
                </a:solidFill>
                <a:ea typeface="ＭＳ Ｐゴシック" panose="020B0600070205080204" pitchFamily="34" charset="-128"/>
              </a:rPr>
              <a:t>Birey: </a:t>
            </a:r>
            <a:r>
              <a:rPr lang="tr-TR" altLang="tr-TR" sz="1400">
                <a:ea typeface="ＭＳ Ｐゴシック" panose="020B0600070205080204" pitchFamily="34" charset="-128"/>
              </a:rPr>
              <a:t>Kısa dönemli hedef ifadeleri, öğrencinin davranışı üzerine odaklanmalı, öğretmenden değil, </a:t>
            </a:r>
            <a:r>
              <a:rPr lang="tr-TR" altLang="tr-TR" sz="1400" b="1">
                <a:ea typeface="ＭＳ Ｐゴシック" panose="020B0600070205080204" pitchFamily="34" charset="-128"/>
              </a:rPr>
              <a:t>öğrenciden beklenen davranış </a:t>
            </a:r>
            <a:r>
              <a:rPr lang="tr-TR" altLang="tr-TR" sz="1400">
                <a:ea typeface="ＭＳ Ｐゴシック" panose="020B0600070205080204" pitchFamily="34" charset="-128"/>
              </a:rPr>
              <a:t>tanımlanmalıdır. </a:t>
            </a:r>
            <a:endParaRPr lang="tr-TR" altLang="tr-TR" sz="1400" b="1">
              <a:ea typeface="ＭＳ Ｐゴシック" panose="020B0600070205080204" pitchFamily="34" charset="-128"/>
            </a:endParaRPr>
          </a:p>
          <a:p>
            <a:pPr>
              <a:buFont typeface="Calibri" panose="020F0502020204030204" pitchFamily="34" charset="0"/>
              <a:buAutoNum type="arabicPeriod"/>
            </a:pPr>
            <a:r>
              <a:rPr lang="tr-TR" altLang="tr-TR" sz="1400" b="1">
                <a:solidFill>
                  <a:srgbClr val="FF0000"/>
                </a:solidFill>
                <a:ea typeface="ＭＳ Ｐゴシック" panose="020B0600070205080204" pitchFamily="34" charset="-128"/>
              </a:rPr>
              <a:t>Davranış: </a:t>
            </a:r>
            <a:r>
              <a:rPr lang="tr-TR" altLang="tr-TR" sz="1400">
                <a:ea typeface="ＭＳ Ｐゴシック" panose="020B0600070205080204" pitchFamily="34" charset="-128"/>
              </a:rPr>
              <a:t>Kısa dönemli hedefler, öğrenciden ne beklendiğinin açık bir ifadesi olmalıdır. Tıpkı uzun dönemli amaçlarda olduğu gibi, kısa dönemli amaçlar da </a:t>
            </a:r>
            <a:r>
              <a:rPr lang="tr-TR" altLang="tr-TR" sz="1400" b="1">
                <a:ea typeface="ＭＳ Ｐゴシック" panose="020B0600070205080204" pitchFamily="34" charset="-128"/>
              </a:rPr>
              <a:t>ölçülebilir, gözlenebilir terimlerle </a:t>
            </a:r>
            <a:r>
              <a:rPr lang="tr-TR" altLang="tr-TR" sz="1400">
                <a:ea typeface="ＭＳ Ｐゴシック" panose="020B0600070205080204" pitchFamily="34" charset="-128"/>
              </a:rPr>
              <a:t>ifade edilmelidir.	</a:t>
            </a:r>
          </a:p>
          <a:p>
            <a:pPr>
              <a:buFont typeface="Calibri" panose="020F0502020204030204" pitchFamily="34" charset="0"/>
              <a:buAutoNum type="arabicPeriod"/>
            </a:pPr>
            <a:r>
              <a:rPr lang="tr-TR" altLang="tr-TR" sz="1400" b="1">
                <a:solidFill>
                  <a:srgbClr val="FF0000"/>
                </a:solidFill>
                <a:ea typeface="ＭＳ Ｐゴシック" panose="020B0600070205080204" pitchFamily="34" charset="-128"/>
              </a:rPr>
              <a:t>Koşul:</a:t>
            </a:r>
            <a:r>
              <a:rPr lang="tr-TR" altLang="tr-TR" sz="1400" b="1">
                <a:ea typeface="ＭＳ Ｐゴシック" panose="020B0600070205080204" pitchFamily="34" charset="-128"/>
              </a:rPr>
              <a:t> </a:t>
            </a:r>
            <a:r>
              <a:rPr lang="tr-TR" altLang="tr-TR" sz="1400">
                <a:ea typeface="ＭＳ Ｐゴシック" panose="020B0600070205080204" pitchFamily="34" charset="-128"/>
              </a:rPr>
              <a:t>Kısa dönemli hedef ifadelerinde </a:t>
            </a:r>
            <a:r>
              <a:rPr lang="tr-TR" altLang="tr-TR" sz="1400" b="1">
                <a:ea typeface="ＭＳ Ｐゴシック" panose="020B0600070205080204" pitchFamily="34" charset="-128"/>
              </a:rPr>
              <a:t>koşul,</a:t>
            </a:r>
            <a:r>
              <a:rPr lang="tr-TR" altLang="tr-TR" sz="1400" i="1">
                <a:ea typeface="ＭＳ Ｐゴシック" panose="020B0600070205080204" pitchFamily="34" charset="-128"/>
              </a:rPr>
              <a:t> </a:t>
            </a:r>
            <a:r>
              <a:rPr lang="tr-TR" altLang="tr-TR" sz="1400">
                <a:ea typeface="ＭＳ Ｐゴシック" panose="020B0600070205080204" pitchFamily="34" charset="-128"/>
              </a:rPr>
              <a:t>davranışın hangi koşullar altında (nerede, ne zaman, nasıl) gösterilmesi gerektiğini tanımlar. </a:t>
            </a:r>
            <a:r>
              <a:rPr lang="tr-TR" altLang="tr-TR" sz="1400" b="1">
                <a:ea typeface="ＭＳ Ｐゴシック" panose="020B0600070205080204" pitchFamily="34" charset="-128"/>
              </a:rPr>
              <a:t>“harita kullanarak”, “hesap makinesi kullanarak”</a:t>
            </a:r>
            <a:r>
              <a:rPr lang="tr-TR" altLang="tr-TR" sz="1400">
                <a:ea typeface="ＭＳ Ｐゴシック" panose="020B0600070205080204" pitchFamily="34" charset="-128"/>
              </a:rPr>
              <a:t>, </a:t>
            </a:r>
            <a:r>
              <a:rPr lang="tr-TR" altLang="tr-TR" sz="1400" b="1">
                <a:ea typeface="ＭＳ Ｐゴシック" panose="020B0600070205080204" pitchFamily="34" charset="-128"/>
              </a:rPr>
              <a:t>“sözlük kullanarak”  </a:t>
            </a:r>
            <a:r>
              <a:rPr lang="tr-TR" altLang="tr-TR" sz="1400">
                <a:ea typeface="ＭＳ Ｐゴシック" panose="020B0600070205080204" pitchFamily="34" charset="-128"/>
              </a:rPr>
              <a:t>gibi</a:t>
            </a:r>
            <a:r>
              <a:rPr lang="tr-TR" altLang="tr-TR" sz="1400" b="1">
                <a:ea typeface="ＭＳ Ｐゴシック" panose="020B0600070205080204" pitchFamily="34" charset="-128"/>
              </a:rPr>
              <a:t> </a:t>
            </a:r>
            <a:r>
              <a:rPr lang="tr-TR" altLang="tr-TR" sz="1400">
                <a:ea typeface="ＭＳ Ｐゴシック" panose="020B0600070205080204" pitchFamily="34" charset="-128"/>
              </a:rPr>
              <a:t>ifadeler koşul için yazılan ifadelerdir. </a:t>
            </a:r>
            <a:endParaRPr lang="tr-TR" altLang="tr-TR" sz="1400" b="1">
              <a:ea typeface="ＭＳ Ｐゴシック" panose="020B0600070205080204" pitchFamily="34" charset="-128"/>
            </a:endParaRPr>
          </a:p>
          <a:p>
            <a:pPr>
              <a:buFont typeface="Calibri" panose="020F0502020204030204" pitchFamily="34" charset="0"/>
              <a:buAutoNum type="arabicPeriod"/>
            </a:pPr>
            <a:r>
              <a:rPr lang="tr-TR" altLang="tr-TR" sz="1400" b="1">
                <a:solidFill>
                  <a:srgbClr val="FF0000"/>
                </a:solidFill>
                <a:ea typeface="ＭＳ Ｐゴシック" panose="020B0600070205080204" pitchFamily="34" charset="-128"/>
              </a:rPr>
              <a:t>Ölçüt: </a:t>
            </a:r>
            <a:r>
              <a:rPr lang="tr-TR" altLang="tr-TR" sz="1400">
                <a:ea typeface="ＭＳ Ｐゴシック" panose="020B0600070205080204" pitchFamily="34" charset="-128"/>
              </a:rPr>
              <a:t>Ölçüt, öğrencinin gösterdiği </a:t>
            </a:r>
            <a:r>
              <a:rPr lang="tr-TR" altLang="tr-TR" sz="1400" b="1">
                <a:ea typeface="ＭＳ Ｐゴシック" panose="020B0600070205080204" pitchFamily="34" charset="-128"/>
              </a:rPr>
              <a:t>davranışın yeterliliği </a:t>
            </a:r>
            <a:r>
              <a:rPr lang="tr-TR" altLang="tr-TR" sz="1400">
                <a:ea typeface="ＭＳ Ｐゴシック" panose="020B0600070205080204" pitchFamily="34" charset="-128"/>
              </a:rPr>
              <a:t>hakkında hedef davranışı kazanıp kazanmadığına karar vermek için kullandığımız standarttır . Ölçüt bir yandan öğrencinin hedef davranışa ne kadar ulaştığını gösterirken, diğer yandan da bir sonraki hedefe geçip geçmeme konusunda öğretmene yol gösterir.</a:t>
            </a:r>
          </a:p>
          <a:p>
            <a:pPr eaLnBrk="1" hangingPunct="1"/>
            <a:r>
              <a:rPr lang="tr-TR" altLang="tr-TR" sz="1400">
                <a:ea typeface="ＭＳ Ｐゴシック" panose="020B0600070205080204" pitchFamily="34" charset="-128"/>
              </a:rPr>
              <a:t>Örnekler:</a:t>
            </a:r>
          </a:p>
          <a:p>
            <a:pPr eaLnBrk="1" hangingPunct="1">
              <a:buFont typeface="Calibri" panose="020F0502020204030204" pitchFamily="34" charset="0"/>
              <a:buAutoNum type="arabicPeriod"/>
            </a:pPr>
            <a:r>
              <a:rPr lang="tr-TR" altLang="tr-TR" sz="1400" b="1">
                <a:solidFill>
                  <a:srgbClr val="00B050"/>
                </a:solidFill>
                <a:ea typeface="ＭＳ Ｐゴシック" panose="020B0600070205080204" pitchFamily="34" charset="-128"/>
              </a:rPr>
              <a:t>Ayşe </a:t>
            </a:r>
            <a:r>
              <a:rPr lang="tr-TR" altLang="tr-TR" sz="1400" b="1">
                <a:solidFill>
                  <a:srgbClr val="FF0000"/>
                </a:solidFill>
                <a:ea typeface="ＭＳ Ｐゴシック" panose="020B0600070205080204" pitchFamily="34" charset="-128"/>
              </a:rPr>
              <a:t>(birey), </a:t>
            </a:r>
            <a:r>
              <a:rPr lang="tr-TR" altLang="tr-TR" sz="1400" b="1">
                <a:solidFill>
                  <a:srgbClr val="FFC000"/>
                </a:solidFill>
                <a:ea typeface="ＭＳ Ｐゴシック" panose="020B0600070205080204" pitchFamily="34" charset="-128"/>
              </a:rPr>
              <a:t>5’er tane kırmızı, mavi, sarı olmak üzere 15 nesneden herhangi birini işaret ederek “Bu ne renk?” sorusu sorulduğunda </a:t>
            </a:r>
            <a:r>
              <a:rPr lang="tr-TR" altLang="tr-TR" sz="1400" b="1">
                <a:solidFill>
                  <a:srgbClr val="FF0000"/>
                </a:solidFill>
                <a:ea typeface="ＭＳ Ｐゴシック" panose="020B0600070205080204" pitchFamily="34" charset="-128"/>
              </a:rPr>
              <a:t>(koşul)</a:t>
            </a:r>
            <a:r>
              <a:rPr lang="tr-TR" altLang="tr-TR" sz="1400" b="1">
                <a:solidFill>
                  <a:srgbClr val="00B050"/>
                </a:solidFill>
                <a:ea typeface="ＭＳ Ｐゴシック" panose="020B0600070205080204" pitchFamily="34" charset="-128"/>
              </a:rPr>
              <a:t>  </a:t>
            </a:r>
            <a:r>
              <a:rPr lang="tr-TR" altLang="tr-TR" sz="1400" b="1">
                <a:solidFill>
                  <a:srgbClr val="7030A0"/>
                </a:solidFill>
                <a:ea typeface="ＭＳ Ｐゴシック" panose="020B0600070205080204" pitchFamily="34" charset="-128"/>
              </a:rPr>
              <a:t>20 saniye içinde % 80 doğrulukla </a:t>
            </a:r>
            <a:r>
              <a:rPr lang="tr-TR" altLang="tr-TR" sz="1400" b="1">
                <a:solidFill>
                  <a:srgbClr val="FF0000"/>
                </a:solidFill>
                <a:ea typeface="ＭＳ Ｐゴシック" panose="020B0600070205080204" pitchFamily="34" charset="-128"/>
              </a:rPr>
              <a:t>(ölçüt) </a:t>
            </a:r>
            <a:r>
              <a:rPr lang="tr-TR" altLang="tr-TR" sz="1400" b="1">
                <a:solidFill>
                  <a:srgbClr val="00B0F0"/>
                </a:solidFill>
                <a:ea typeface="ＭＳ Ｐゴシック" panose="020B0600070205080204" pitchFamily="34" charset="-128"/>
              </a:rPr>
              <a:t>doğru rengi söyler </a:t>
            </a:r>
            <a:r>
              <a:rPr lang="tr-TR" altLang="tr-TR" sz="1400" b="1">
                <a:solidFill>
                  <a:srgbClr val="FF0000"/>
                </a:solidFill>
                <a:ea typeface="ＭＳ Ｐゴシック" panose="020B0600070205080204" pitchFamily="34" charset="-128"/>
              </a:rPr>
              <a:t>(davranış).</a:t>
            </a:r>
          </a:p>
          <a:p>
            <a:pPr eaLnBrk="1" hangingPunct="1">
              <a:buFont typeface="Calibri" panose="020F0502020204030204" pitchFamily="34" charset="0"/>
              <a:buAutoNum type="arabicPeriod"/>
            </a:pPr>
            <a:r>
              <a:rPr lang="tr-TR" altLang="tr-TR" sz="1400" b="1">
                <a:solidFill>
                  <a:srgbClr val="FFC000"/>
                </a:solidFill>
                <a:ea typeface="ＭＳ Ｐゴシック" panose="020B0600070205080204" pitchFamily="34" charset="-128"/>
              </a:rPr>
              <a:t>Oynayacak tek bir oyuncağı olduğunda </a:t>
            </a:r>
            <a:r>
              <a:rPr lang="tr-TR" altLang="tr-TR" sz="1400" b="1">
                <a:solidFill>
                  <a:srgbClr val="FF0000"/>
                </a:solidFill>
                <a:ea typeface="ＭＳ Ｐゴシック" panose="020B0600070205080204" pitchFamily="34" charset="-128"/>
              </a:rPr>
              <a:t>(koşul)</a:t>
            </a:r>
            <a:r>
              <a:rPr lang="tr-TR" altLang="tr-TR" sz="1400" b="1">
                <a:solidFill>
                  <a:srgbClr val="00B050"/>
                </a:solidFill>
                <a:ea typeface="ＭＳ Ｐゴシック" panose="020B0600070205080204" pitchFamily="34" charset="-128"/>
              </a:rPr>
              <a:t>  Oya </a:t>
            </a:r>
            <a:r>
              <a:rPr lang="tr-TR" altLang="tr-TR" sz="1400" b="1">
                <a:solidFill>
                  <a:srgbClr val="FF0000"/>
                </a:solidFill>
                <a:ea typeface="ＭＳ Ｐゴシック" panose="020B0600070205080204" pitchFamily="34" charset="-128"/>
              </a:rPr>
              <a:t>(birey), </a:t>
            </a:r>
            <a:r>
              <a:rPr lang="tr-TR" altLang="tr-TR" sz="1400" b="1">
                <a:solidFill>
                  <a:srgbClr val="7030A0"/>
                </a:solidFill>
                <a:ea typeface="ＭＳ Ｐゴシック" panose="020B0600070205080204" pitchFamily="34" charset="-128"/>
              </a:rPr>
              <a:t>arka arkaya beş oyun oturumunda kendiliğinden</a:t>
            </a:r>
            <a:r>
              <a:rPr lang="tr-TR" altLang="tr-TR" sz="1400" b="1">
                <a:solidFill>
                  <a:srgbClr val="00B050"/>
                </a:solidFill>
                <a:ea typeface="ＭＳ Ｐゴシック" panose="020B0600070205080204" pitchFamily="34" charset="-128"/>
              </a:rPr>
              <a:t> </a:t>
            </a:r>
            <a:r>
              <a:rPr lang="tr-TR" altLang="tr-TR" sz="1400" b="1">
                <a:solidFill>
                  <a:srgbClr val="FF0000"/>
                </a:solidFill>
                <a:ea typeface="ＭＳ Ｐゴシック" panose="020B0600070205080204" pitchFamily="34" charset="-128"/>
              </a:rPr>
              <a:t>(ölçüt)</a:t>
            </a:r>
            <a:r>
              <a:rPr lang="tr-TR" altLang="tr-TR" sz="1400" b="1">
                <a:solidFill>
                  <a:srgbClr val="00B0F0"/>
                </a:solidFill>
                <a:ea typeface="ＭＳ Ｐゴシック" panose="020B0600070205080204" pitchFamily="34" charset="-128"/>
              </a:rPr>
              <a:t> oyuncağını arkadaşıyla  paylaşır</a:t>
            </a:r>
            <a:r>
              <a:rPr lang="tr-TR" altLang="tr-TR" sz="1400" b="1">
                <a:solidFill>
                  <a:srgbClr val="00B050"/>
                </a:solidFill>
                <a:ea typeface="ＭＳ Ｐゴシック" panose="020B0600070205080204" pitchFamily="34" charset="-128"/>
              </a:rPr>
              <a:t> </a:t>
            </a:r>
            <a:r>
              <a:rPr lang="tr-TR" altLang="tr-TR" sz="1400" b="1">
                <a:solidFill>
                  <a:srgbClr val="FF0000"/>
                </a:solidFill>
                <a:ea typeface="ＭＳ Ｐゴシック" panose="020B0600070205080204" pitchFamily="34" charset="-128"/>
              </a:rPr>
              <a:t>(davranış).</a:t>
            </a:r>
            <a:r>
              <a:rPr lang="tr-TR" altLang="tr-TR" sz="1400" b="1">
                <a:solidFill>
                  <a:srgbClr val="00B050"/>
                </a:solidFill>
                <a:ea typeface="ＭＳ Ｐゴシック" panose="020B0600070205080204" pitchFamily="34" charset="-128"/>
              </a:rPr>
              <a:t> </a:t>
            </a:r>
            <a:endParaRPr lang="en-US" altLang="tr-TR" sz="1400" b="1">
              <a:solidFill>
                <a:srgbClr val="00B050"/>
              </a:solidFill>
              <a:ea typeface="ＭＳ Ｐゴシック" panose="020B0600070205080204" pitchFamily="34" charset="-128"/>
            </a:endParaRPr>
          </a:p>
          <a:p>
            <a:pPr>
              <a:buFont typeface="Wingdings 2" panose="05020102010507070707" pitchFamily="18" charset="2"/>
              <a:buNone/>
            </a:pPr>
            <a:endParaRPr lang="tr-TR" altLang="tr-TR" sz="1200">
              <a:ea typeface="ＭＳ Ｐゴシック" panose="020B0600070205080204" pitchFamily="34" charset="-128"/>
            </a:endParaRPr>
          </a:p>
          <a:p>
            <a:pPr>
              <a:buFont typeface="Wingdings 2" panose="05020102010507070707" pitchFamily="18" charset="2"/>
              <a:buNone/>
            </a:pPr>
            <a:endParaRPr lang="tr-TR" altLang="tr-TR" sz="1600" b="1">
              <a:ea typeface="ＭＳ Ｐゴシック" panose="020B0600070205080204" pitchFamily="34" charset="-128"/>
            </a:endParaRPr>
          </a:p>
        </p:txBody>
      </p:sp>
      <p:sp>
        <p:nvSpPr>
          <p:cNvPr id="23556" name="3 Slayt Numarası Yer Tutucusu"/>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sz="2400">
                <a:solidFill>
                  <a:schemeClr val="tx1"/>
                </a:solidFill>
                <a:latin typeface="Times New Roman" panose="02020603050405020304" pitchFamily="18" charset="0"/>
                <a:ea typeface="ＭＳ Ｐゴシック" panose="020B0600070205080204" pitchFamily="34" charset="-128"/>
              </a:defRPr>
            </a:lvl1pPr>
            <a:lvl2pPr marL="742950" indent="-285750" eaLnBrk="0" hangingPunct="0">
              <a:defRPr kumimoji="1" sz="2400">
                <a:solidFill>
                  <a:schemeClr val="tx1"/>
                </a:solidFill>
                <a:latin typeface="Times New Roman" panose="02020603050405020304" pitchFamily="18" charset="0"/>
                <a:ea typeface="ＭＳ Ｐゴシック" panose="020B0600070205080204" pitchFamily="34" charset="-128"/>
              </a:defRPr>
            </a:lvl2pPr>
            <a:lvl3pPr marL="11430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3pPr>
            <a:lvl4pPr marL="16002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4pPr>
            <a:lvl5pPr marL="2057400" indent="-228600" eaLnBrk="0" hangingPunct="0">
              <a:defRPr kumimoji="1" sz="2400">
                <a:solidFill>
                  <a:schemeClr val="tx1"/>
                </a:solidFill>
                <a:latin typeface="Times New Roman" panose="02020603050405020304" pitchFamily="18" charset="0"/>
                <a:ea typeface="ＭＳ Ｐゴシック" panose="020B0600070205080204" pitchFamily="34"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34" charset="-128"/>
              </a:defRPr>
            </a:lvl9pPr>
          </a:lstStyle>
          <a:p>
            <a:pPr eaLnBrk="1" hangingPunct="1"/>
            <a:fld id="{CDB139D5-13D1-491A-8DF7-E14D0ACA1B70}" type="slidenum">
              <a:rPr kumimoji="0" lang="tr-TR" altLang="tr-TR">
                <a:solidFill>
                  <a:schemeClr val="tx2"/>
                </a:solidFill>
              </a:rPr>
              <a:pPr eaLnBrk="1" hangingPunct="1"/>
              <a:t>9</a:t>
            </a:fld>
            <a:endParaRPr kumimoji="0" lang="tr-TR" altLang="tr-TR" sz="1400">
              <a:solidFill>
                <a:schemeClr val="tx2"/>
              </a:solidFill>
            </a:endParaRPr>
          </a:p>
        </p:txBody>
      </p:sp>
      <p:sp>
        <p:nvSpPr>
          <p:cNvPr id="5" name="4 Altbilgi Yer Tutucusu"/>
          <p:cNvSpPr>
            <a:spLocks noGrp="1"/>
          </p:cNvSpPr>
          <p:nvPr>
            <p:ph type="ftr" sz="quarter" idx="11"/>
          </p:nvPr>
        </p:nvSpPr>
        <p:spPr/>
        <p:txBody>
          <a:bodyPr/>
          <a:lstStyle/>
          <a:p>
            <a:pPr>
              <a:defRPr/>
            </a:pPr>
            <a:endParaRPr lang="tr-TR"/>
          </a:p>
        </p:txBody>
      </p:sp>
    </p:spTree>
    <p:extLst>
      <p:ext uri="{BB962C8B-B14F-4D97-AF65-F5344CB8AC3E}">
        <p14:creationId xmlns:p14="http://schemas.microsoft.com/office/powerpoint/2010/main" val="250771955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1730</Words>
  <Application>Microsoft Office PowerPoint</Application>
  <PresentationFormat>Geniş ekran</PresentationFormat>
  <Paragraphs>124</Paragraphs>
  <Slides>17</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17</vt:i4>
      </vt:variant>
    </vt:vector>
  </HeadingPairs>
  <TitlesOfParts>
    <vt:vector size="26" baseType="lpstr">
      <vt:lpstr>ＭＳ Ｐゴシック</vt:lpstr>
      <vt:lpstr>Arial</vt:lpstr>
      <vt:lpstr>Calibri</vt:lpstr>
      <vt:lpstr>Calibri Light</vt:lpstr>
      <vt:lpstr>Comic Sans MS</vt:lpstr>
      <vt:lpstr>Times New Roman</vt:lpstr>
      <vt:lpstr>Wingdings</vt:lpstr>
      <vt:lpstr>Wingdings 2</vt:lpstr>
      <vt:lpstr>Office Teması</vt:lpstr>
      <vt:lpstr>5. Basamak: Özel eğitim hizmetleri için uygunluğa karar verme</vt:lpstr>
      <vt:lpstr> 6. Basamak: Bireyselleştirilmiş eğitim programı hazırlama 7. Basamak: Değerlendirme</vt:lpstr>
      <vt:lpstr>1. BEP nedir?</vt:lpstr>
      <vt:lpstr>2. BEP hangi öğrenciler için hazırlanır? </vt:lpstr>
      <vt:lpstr>Tablo 1: Özel Eğitim Hizmetleri Yönetmeliği’nde Yer Alan İlgili Maddeler</vt:lpstr>
      <vt:lpstr>3. BEP içeriğinde neler yer alır?</vt:lpstr>
      <vt:lpstr>A. Öğrencinin şimdiki/var olan eğitsel performans düzeyinin ifadesi </vt:lpstr>
      <vt:lpstr>B. Öğrenciye bir akademik yıl sonunda kazandırılması planlanan uzun dönemli hedefler (yıllık hedefler) </vt:lpstr>
      <vt:lpstr>C. Uzun dönemli hedeflere ulaşmak için gerekli olan kısa dönemli hedefler</vt:lpstr>
      <vt:lpstr>D. Belirlenen hedeflere ulaşmada kullanılacak olan öğretim yöntemleri ve materyaller </vt:lpstr>
      <vt:lpstr>E. Kısa dönemli hedeflere ulaşmada gerekli olan zamanın başlama ve bitiş tarihleri </vt:lpstr>
      <vt:lpstr>F.  Belirlenen hedeflere ulaşılıp ulaşılmadığını belirlemek için kullanılacak değerlendirme yöntemleri ve ölçütler</vt:lpstr>
      <vt:lpstr>G. Öğrenciye sağlanacak ek hizmetlerinin nerede, ne zaman, kimler tarafından ve ne kadar süreyle verileceği </vt:lpstr>
      <vt:lpstr>Bireyselleştirilmiş Eğitim Programı </vt:lpstr>
      <vt:lpstr>BEP......</vt:lpstr>
      <vt:lpstr>7. Değerlendirme</vt:lpstr>
      <vt:lpstr>7. Değerlendirme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Basamak: Özel eğitim hizmetleri için uygunluğa karar verme</dc:title>
  <dc:creator>GÜRCAN_GÜNHAN</dc:creator>
  <cp:lastModifiedBy>GÜRCAN_GÜNHAN</cp:lastModifiedBy>
  <cp:revision>1</cp:revision>
  <dcterms:created xsi:type="dcterms:W3CDTF">2018-02-15T23:11:30Z</dcterms:created>
  <dcterms:modified xsi:type="dcterms:W3CDTF">2018-02-15T23:11:35Z</dcterms:modified>
</cp:coreProperties>
</file>