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55" r:id="rId1"/>
  </p:sldMasterIdLst>
  <p:notesMasterIdLst>
    <p:notesMasterId r:id="rId48"/>
  </p:notesMasterIdLst>
  <p:sldIdLst>
    <p:sldId id="295" r:id="rId2"/>
    <p:sldId id="257" r:id="rId3"/>
    <p:sldId id="303" r:id="rId4"/>
    <p:sldId id="258" r:id="rId5"/>
    <p:sldId id="260" r:id="rId6"/>
    <p:sldId id="296" r:id="rId7"/>
    <p:sldId id="298" r:id="rId8"/>
    <p:sldId id="297" r:id="rId9"/>
    <p:sldId id="299" r:id="rId10"/>
    <p:sldId id="300" r:id="rId11"/>
    <p:sldId id="301" r:id="rId12"/>
    <p:sldId id="302"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8" r:id="rId29"/>
    <p:sldId id="279" r:id="rId30"/>
    <p:sldId id="280"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304" r:id="rId45"/>
    <p:sldId id="305" r:id="rId46"/>
    <p:sldId id="306" r:id="rId47"/>
  </p:sldIdLst>
  <p:sldSz cx="12192000" cy="6858000"/>
  <p:notesSz cx="6858000" cy="9144000"/>
  <p:defaultTextStyle>
    <a:defPPr>
      <a:defRPr lang="en-US"/>
    </a:defPPr>
    <a:lvl1pPr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5pPr>
    <a:lvl6pPr marL="2286000" algn="l" defTabSz="914400" rtl="0" eaLnBrk="1" latinLnBrk="0" hangingPunct="1">
      <a:defRPr sz="1400" kern="1200">
        <a:solidFill>
          <a:schemeClr val="tx1"/>
        </a:solidFill>
        <a:latin typeface="Tahoma" panose="020B0604030504040204" pitchFamily="34" charset="0"/>
        <a:ea typeface="+mn-ea"/>
        <a:cs typeface="+mn-cs"/>
      </a:defRPr>
    </a:lvl6pPr>
    <a:lvl7pPr marL="2743200" algn="l" defTabSz="914400" rtl="0" eaLnBrk="1" latinLnBrk="0" hangingPunct="1">
      <a:defRPr sz="1400" kern="1200">
        <a:solidFill>
          <a:schemeClr val="tx1"/>
        </a:solidFill>
        <a:latin typeface="Tahoma" panose="020B0604030504040204" pitchFamily="34" charset="0"/>
        <a:ea typeface="+mn-ea"/>
        <a:cs typeface="+mn-cs"/>
      </a:defRPr>
    </a:lvl7pPr>
    <a:lvl8pPr marL="3200400" algn="l" defTabSz="914400" rtl="0" eaLnBrk="1" latinLnBrk="0" hangingPunct="1">
      <a:defRPr sz="1400" kern="1200">
        <a:solidFill>
          <a:schemeClr val="tx1"/>
        </a:solidFill>
        <a:latin typeface="Tahoma" panose="020B0604030504040204" pitchFamily="34" charset="0"/>
        <a:ea typeface="+mn-ea"/>
        <a:cs typeface="+mn-cs"/>
      </a:defRPr>
    </a:lvl8pPr>
    <a:lvl9pPr marL="3657600" algn="l" defTabSz="914400" rtl="0" eaLnBrk="1" latinLnBrk="0" hangingPunct="1">
      <a:defRPr sz="1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a:srgbClr val="990000"/>
    <a:srgbClr val="993300"/>
    <a:srgbClr val="336600"/>
    <a:srgbClr val="000066"/>
    <a:srgbClr val="CCCCFF"/>
    <a:srgbClr val="CC0000"/>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0" autoAdjust="0"/>
  </p:normalViewPr>
  <p:slideViewPr>
    <p:cSldViewPr>
      <p:cViewPr varScale="1">
        <p:scale>
          <a:sx n="83" d="100"/>
          <a:sy n="83" d="100"/>
        </p:scale>
        <p:origin x="658" y="67"/>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7" d="100"/>
          <a:sy n="67" d="100"/>
        </p:scale>
        <p:origin x="-3168" y="-8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eaLnBrk="1" hangingPunct="1">
              <a:defRPr sz="1200">
                <a:solidFill>
                  <a:srgbClr val="000066"/>
                </a:solidFill>
              </a:defRPr>
            </a:lvl1pPr>
          </a:lstStyle>
          <a:p>
            <a:pPr>
              <a:defRPr/>
            </a:pPr>
            <a:endParaRPr lang="en-US"/>
          </a:p>
        </p:txBody>
      </p:sp>
      <p:sp>
        <p:nvSpPr>
          <p:cNvPr id="23555"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solidFill>
                  <a:srgbClr val="000066"/>
                </a:solidFill>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7"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3558"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eaLnBrk="1" hangingPunct="1">
              <a:defRPr sz="1200">
                <a:solidFill>
                  <a:srgbClr val="000066"/>
                </a:solidFill>
              </a:defRPr>
            </a:lvl1pPr>
          </a:lstStyle>
          <a:p>
            <a:pPr>
              <a:defRPr/>
            </a:pPr>
            <a:endParaRPr lang="en-US"/>
          </a:p>
        </p:txBody>
      </p:sp>
      <p:sp>
        <p:nvSpPr>
          <p:cNvPr id="23559"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smtClean="0">
                <a:solidFill>
                  <a:srgbClr val="000066"/>
                </a:solidFill>
              </a:defRPr>
            </a:lvl1pPr>
          </a:lstStyle>
          <a:p>
            <a:pPr>
              <a:defRPr/>
            </a:pPr>
            <a:fld id="{08A72520-5C29-49A4-A8F2-176BD816A06B}" type="slidenum">
              <a:rPr lang="en-US" altLang="tr-TR"/>
              <a:pPr>
                <a:defRPr/>
              </a:pPr>
              <a:t>‹#›</a:t>
            </a:fld>
            <a:endParaRPr lang="en-US"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86269191-2E74-43FC-AF83-A27C9FCBB42C}" type="slidenum">
              <a:rPr lang="en-US" altLang="tr-TR" sz="1200">
                <a:solidFill>
                  <a:srgbClr val="000066"/>
                </a:solidFill>
              </a:rPr>
              <a:pPr/>
              <a:t>1</a:t>
            </a:fld>
            <a:endParaRPr lang="en-US" altLang="tr-TR" sz="1200">
              <a:solidFill>
                <a:srgbClr val="000066"/>
              </a:solidFill>
            </a:endParaRPr>
          </a:p>
        </p:txBody>
      </p:sp>
      <p:sp>
        <p:nvSpPr>
          <p:cNvPr id="8195" name="Rectangle 2"/>
          <p:cNvSpPr>
            <a:spLocks noGrp="1" noRot="1" noChangeAspect="1" noChangeArrowheads="1" noTextEdit="1"/>
          </p:cNvSpPr>
          <p:nvPr>
            <p:ph type="sldImg"/>
          </p:nvPr>
        </p:nvSpPr>
        <p:spPr>
          <a:xfrm>
            <a:off x="381000" y="685800"/>
            <a:ext cx="6096000" cy="3429000"/>
          </a:xfrm>
          <a:ln/>
        </p:spPr>
      </p:sp>
      <p:sp>
        <p:nvSpPr>
          <p:cNvPr id="81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97280" y="3810000"/>
            <a:ext cx="10058400" cy="515112"/>
          </a:xfrm>
        </p:spPr>
        <p:txBody>
          <a:bodyPr anchor="b">
            <a:noAutofit/>
          </a:bodyPr>
          <a:lstStyle>
            <a:lvl1pPr algn="ctr">
              <a:lnSpc>
                <a:spcPct val="85000"/>
              </a:lnSpc>
              <a:defRPr sz="3200" b="0" spc="-28"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hasCustomPrompt="1"/>
          </p:nvPr>
        </p:nvSpPr>
        <p:spPr>
          <a:xfrm>
            <a:off x="1100051" y="4455621"/>
            <a:ext cx="10058400" cy="1143000"/>
          </a:xfrm>
        </p:spPr>
        <p:txBody>
          <a:bodyPr lIns="91440" rIns="91440">
            <a:normAutofit/>
          </a:bodyPr>
          <a:lstStyle>
            <a:lvl1pPr marL="0" indent="0" algn="ctr">
              <a:buNone/>
              <a:defRPr sz="1013" cap="all" spc="113" baseline="0">
                <a:solidFill>
                  <a:schemeClr val="tx2"/>
                </a:solidFill>
                <a:latin typeface="Times New Roman" panose="02020603050405020304" pitchFamily="18" charset="0"/>
                <a:cs typeface="Times New Roman" panose="02020603050405020304" pitchFamily="18" charset="0"/>
              </a:defRPr>
            </a:lvl1pPr>
            <a:lvl2pPr marL="257175" indent="0" algn="ctr">
              <a:buNone/>
              <a:defRPr sz="1350"/>
            </a:lvl2pPr>
            <a:lvl3pPr marL="514350" indent="0" algn="ctr">
              <a:buNone/>
              <a:defRPr sz="1350"/>
            </a:lvl3pPr>
            <a:lvl4pPr marL="771525" indent="0" algn="ctr">
              <a:buNone/>
              <a:defRPr sz="1125"/>
            </a:lvl4pPr>
            <a:lvl5pPr marL="1028700" indent="0" algn="ctr">
              <a:buNone/>
              <a:defRPr sz="1125"/>
            </a:lvl5pPr>
            <a:lvl6pPr marL="1285875" indent="0" algn="ctr">
              <a:buNone/>
              <a:defRPr sz="1125"/>
            </a:lvl6pPr>
            <a:lvl7pPr marL="1543050" indent="0" algn="ctr">
              <a:buNone/>
              <a:defRPr sz="1125"/>
            </a:lvl7pPr>
            <a:lvl8pPr marL="1800225" indent="0" algn="ctr">
              <a:buNone/>
              <a:defRPr sz="1125"/>
            </a:lvl8pPr>
            <a:lvl9pPr marL="2057400" indent="0" algn="ctr">
              <a:buNone/>
              <a:defRPr sz="1125"/>
            </a:lvl9pPr>
          </a:lstStyle>
          <a:p>
            <a:r>
              <a:rPr lang="tr-TR" dirty="0" smtClean="0"/>
              <a:t>DERS ADI</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r>
              <a:rPr lang="tr-TR" smtClean="0"/>
              <a:t> </a:t>
            </a:r>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lgn="r">
              <a:defRPr>
                <a:solidFill>
                  <a:schemeClr val="bg1"/>
                </a:solidFill>
                <a:latin typeface="Times New Roman" panose="02020603050405020304" pitchFamily="18" charset="0"/>
                <a:cs typeface="Times New Roman" panose="02020603050405020304" pitchFamily="18" charset="0"/>
              </a:defRPr>
            </a:lvl1pPr>
          </a:lstStyle>
          <a:p>
            <a:pPr>
              <a:defRPr/>
            </a:pPr>
            <a:fld id="{87085300-C3CB-4A13-9724-09842A182FEF}" type="slidenum">
              <a:rPr lang="en-US" altLang="tr-TR" smtClean="0"/>
              <a:pPr>
                <a:defRPr/>
              </a:pPr>
              <a:t>‹#›</a:t>
            </a:fld>
            <a:endParaRPr lang="en-US" altLang="tr-TR"/>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3" y="826688"/>
            <a:ext cx="1527835" cy="1450184"/>
          </a:xfrm>
          <a:prstGeom prst="rect">
            <a:avLst/>
          </a:prstGeom>
        </p:spPr>
      </p:pic>
      <p:sp>
        <p:nvSpPr>
          <p:cNvPr id="12" name="Metin kutusu 11"/>
          <p:cNvSpPr txBox="1"/>
          <p:nvPr/>
        </p:nvSpPr>
        <p:spPr>
          <a:xfrm>
            <a:off x="3902279" y="1051999"/>
            <a:ext cx="5444921" cy="830997"/>
          </a:xfrm>
          <a:prstGeom prst="rect">
            <a:avLst/>
          </a:prstGeom>
          <a:noFill/>
        </p:spPr>
        <p:txBody>
          <a:bodyPr wrap="square" rtlCol="0">
            <a:spAutoFit/>
          </a:bodyPr>
          <a:lstStyle/>
          <a:p>
            <a:pPr algn="ctr"/>
            <a:r>
              <a:rPr lang="tr-TR" sz="24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smtClean="0">
                <a:solidFill>
                  <a:srgbClr val="204788"/>
                </a:solidFill>
                <a:latin typeface="Times New Roman" panose="02020603050405020304" pitchFamily="18" charset="0"/>
                <a:cs typeface="Times New Roman" panose="02020603050405020304" pitchFamily="18" charset="0"/>
              </a:rPr>
              <a:t>Nallıhan</a:t>
            </a:r>
            <a:r>
              <a:rPr lang="tr-TR" sz="24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5637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pPr>
              <a:defRPr/>
            </a:pPr>
            <a:r>
              <a:rPr lang="tr-TR" smtClean="0"/>
              <a:t> </a:t>
            </a:r>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defRPr>
            </a:lvl1pPr>
          </a:lstStyle>
          <a:p>
            <a:pPr>
              <a:defRPr/>
            </a:pPr>
            <a:fld id="{87085300-C3CB-4A13-9724-09842A182FEF}" type="slidenum">
              <a:rPr lang="en-US" altLang="tr-TR" smtClean="0"/>
              <a:pPr>
                <a:defRPr/>
              </a:pPr>
              <a:t>‹#›</a:t>
            </a:fld>
            <a:endParaRPr lang="en-US" altLang="tr-TR"/>
          </a:p>
        </p:txBody>
      </p:sp>
    </p:spTree>
    <p:extLst>
      <p:ext uri="{BB962C8B-B14F-4D97-AF65-F5344CB8AC3E}">
        <p14:creationId xmlns:p14="http://schemas.microsoft.com/office/powerpoint/2010/main" val="4196363361"/>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2"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2"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pPr>
              <a:defRPr/>
            </a:pPr>
            <a:r>
              <a:rPr lang="tr-TR" smtClean="0"/>
              <a:t> </a:t>
            </a:r>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defRPr>
            </a:lvl1pPr>
          </a:lstStyle>
          <a:p>
            <a:pPr>
              <a:defRPr/>
            </a:pPr>
            <a:fld id="{87085300-C3CB-4A13-9724-09842A182FEF}" type="slidenum">
              <a:rPr lang="en-US" altLang="tr-TR" smtClean="0"/>
              <a:pPr>
                <a:defRPr/>
              </a:pPr>
              <a:t>‹#›</a:t>
            </a:fld>
            <a:endParaRPr lang="en-US" altLang="tr-TR"/>
          </a:p>
        </p:txBody>
      </p:sp>
    </p:spTree>
    <p:extLst>
      <p:ext uri="{BB962C8B-B14F-4D97-AF65-F5344CB8AC3E}">
        <p14:creationId xmlns:p14="http://schemas.microsoft.com/office/powerpoint/2010/main" val="3055828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Boş">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00" b="0" i="0">
                <a:solidFill>
                  <a:srgbClr val="1A1A6F"/>
                </a:solidFill>
                <a:latin typeface="Arial"/>
                <a:cs typeface="Arial"/>
              </a:defRPr>
            </a:lvl1pPr>
          </a:lstStyle>
          <a:p>
            <a:pPr>
              <a:defRPr/>
            </a:pPr>
            <a:endParaRPr lang="en-US" altLang="tr-TR"/>
          </a:p>
        </p:txBody>
      </p:sp>
      <p:sp>
        <p:nvSpPr>
          <p:cNvPr id="3" name="Holder 3"/>
          <p:cNvSpPr>
            <a:spLocks noGrp="1"/>
          </p:cNvSpPr>
          <p:nvPr>
            <p:ph type="dt" sz="half" idx="6"/>
          </p:nvPr>
        </p:nvSpPr>
        <p:spPr/>
        <p:txBody>
          <a:bodyPr lIns="0" tIns="0" rIns="0" bIns="0"/>
          <a:lstStyle>
            <a:lvl1pPr algn="l">
              <a:defRPr>
                <a:solidFill>
                  <a:srgbClr val="002060"/>
                </a:solidFill>
              </a:defRPr>
            </a:lvl1pPr>
          </a:lstStyle>
          <a:p>
            <a:pPr>
              <a:defRPr/>
            </a:pPr>
            <a:r>
              <a:rPr lang="tr-TR" smtClean="0"/>
              <a:t> </a:t>
            </a:r>
            <a:endParaRPr lang="en-US"/>
          </a:p>
        </p:txBody>
      </p:sp>
      <p:sp>
        <p:nvSpPr>
          <p:cNvPr id="4" name="Holder 4"/>
          <p:cNvSpPr>
            <a:spLocks noGrp="1"/>
          </p:cNvSpPr>
          <p:nvPr>
            <p:ph type="sldNum" sz="quarter" idx="7"/>
          </p:nvPr>
        </p:nvSpPr>
        <p:spPr/>
        <p:txBody>
          <a:bodyPr lIns="0" tIns="0" rIns="0" bIns="0"/>
          <a:lstStyle>
            <a:lvl1pPr algn="r">
              <a:defRPr>
                <a:solidFill>
                  <a:srgbClr val="002060"/>
                </a:solidFill>
              </a:defRPr>
            </a:lvl1pPr>
          </a:lstStyle>
          <a:p>
            <a:pPr>
              <a:defRPr/>
            </a:pPr>
            <a:fld id="{87085300-C3CB-4A13-9724-09842A182FEF}" type="slidenum">
              <a:rPr lang="en-US" altLang="tr-TR" smtClean="0"/>
              <a:pPr>
                <a:defRPr/>
              </a:pPr>
              <a:t>‹#›</a:t>
            </a:fld>
            <a:endParaRPr lang="en-US" altLang="tr-TR"/>
          </a:p>
        </p:txBody>
      </p:sp>
    </p:spTree>
    <p:extLst>
      <p:ext uri="{BB962C8B-B14F-4D97-AF65-F5344CB8AC3E}">
        <p14:creationId xmlns:p14="http://schemas.microsoft.com/office/powerpoint/2010/main" val="194377884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1_Yalnızca Başlı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1" i="0">
                <a:solidFill>
                  <a:schemeClr val="bg1"/>
                </a:solidFill>
                <a:latin typeface="Arial"/>
                <a:cs typeface="Arial"/>
              </a:defRPr>
            </a:lvl1pPr>
          </a:lstStyle>
          <a:p>
            <a:r>
              <a:rPr lang="tr-TR" smtClean="0"/>
              <a:t>Asıl başlık stili için tıklatın</a:t>
            </a:r>
            <a:endParaRPr/>
          </a:p>
        </p:txBody>
      </p:sp>
      <p:sp>
        <p:nvSpPr>
          <p:cNvPr id="3" name="Holder 3"/>
          <p:cNvSpPr>
            <a:spLocks noGrp="1"/>
          </p:cNvSpPr>
          <p:nvPr>
            <p:ph type="ftr" sz="quarter" idx="5"/>
          </p:nvPr>
        </p:nvSpPr>
        <p:spPr/>
        <p:txBody>
          <a:bodyPr lIns="0" tIns="0" rIns="0" bIns="0"/>
          <a:lstStyle>
            <a:lvl1pPr>
              <a:defRPr sz="900" b="0" i="0">
                <a:solidFill>
                  <a:srgbClr val="1A1A6F"/>
                </a:solidFill>
                <a:latin typeface="Arial"/>
                <a:cs typeface="Arial"/>
              </a:defRPr>
            </a:lvl1pPr>
          </a:lstStyle>
          <a:p>
            <a:pPr>
              <a:defRPr/>
            </a:pPr>
            <a:endParaRPr lang="en-US" altLang="tr-T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pPr>
              <a:defRPr/>
            </a:pPr>
            <a:r>
              <a:rPr lang="tr-TR" smtClean="0"/>
              <a:t> </a:t>
            </a:r>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pPr>
              <a:defRPr/>
            </a:pPr>
            <a:fld id="{87085300-C3CB-4A13-9724-09842A182FEF}" type="slidenum">
              <a:rPr lang="en-US" altLang="tr-TR" smtClean="0"/>
              <a:pPr>
                <a:defRPr/>
              </a:pPr>
              <a:t>‹#›</a:t>
            </a:fld>
            <a:endParaRPr lang="en-US" altLang="tr-TR"/>
          </a:p>
        </p:txBody>
      </p:sp>
    </p:spTree>
    <p:extLst>
      <p:ext uri="{BB962C8B-B14F-4D97-AF65-F5344CB8AC3E}">
        <p14:creationId xmlns:p14="http://schemas.microsoft.com/office/powerpoint/2010/main" val="332491056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976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3"/>
          <p:cNvSpPr>
            <a:spLocks noGrp="1"/>
          </p:cNvSpPr>
          <p:nvPr>
            <p:ph type="dt" sz="half" idx="10"/>
          </p:nvPr>
        </p:nvSpPr>
        <p:spPr/>
        <p:txBody>
          <a:bodyPr/>
          <a:lstStyle>
            <a:lvl1pPr>
              <a:defRPr/>
            </a:lvl1pPr>
          </a:lstStyle>
          <a:p>
            <a:pPr>
              <a:defRPr/>
            </a:pPr>
            <a:r>
              <a:rPr lang="tr-TR"/>
              <a:t> </a:t>
            </a:r>
            <a:endParaRPr lang="en-US"/>
          </a:p>
        </p:txBody>
      </p:sp>
      <p:sp>
        <p:nvSpPr>
          <p:cNvPr id="6" name="Footer Placeholder 4"/>
          <p:cNvSpPr>
            <a:spLocks noGrp="1"/>
          </p:cNvSpPr>
          <p:nvPr>
            <p:ph type="ftr" sz="quarter" idx="11"/>
          </p:nvPr>
        </p:nvSpPr>
        <p:spPr/>
        <p:txBody>
          <a:bodyPr/>
          <a:lstStyle>
            <a:lvl1pPr>
              <a:defRPr/>
            </a:lvl1pPr>
          </a:lstStyle>
          <a:p>
            <a:pPr>
              <a:defRPr/>
            </a:pPr>
            <a:endParaRPr lang="en-US" altLang="tr-TR"/>
          </a:p>
        </p:txBody>
      </p:sp>
      <p:sp>
        <p:nvSpPr>
          <p:cNvPr id="7" name="Slide Number Placeholder 5"/>
          <p:cNvSpPr>
            <a:spLocks noGrp="1"/>
          </p:cNvSpPr>
          <p:nvPr>
            <p:ph type="sldNum" sz="quarter" idx="12"/>
          </p:nvPr>
        </p:nvSpPr>
        <p:spPr/>
        <p:txBody>
          <a:bodyPr/>
          <a:lstStyle>
            <a:lvl1pPr>
              <a:defRPr/>
            </a:lvl1pPr>
          </a:lstStyle>
          <a:p>
            <a:pPr>
              <a:defRPr/>
            </a:pPr>
            <a:fld id="{788726BE-36C9-443E-8229-B2FA03C26624}" type="slidenum">
              <a:rPr lang="en-US" altLang="tr-TR"/>
              <a:pPr>
                <a:defRPr/>
              </a:pPr>
              <a:t>‹#›</a:t>
            </a:fld>
            <a:endParaRPr lang="en-US" altLang="tr-TR"/>
          </a:p>
        </p:txBody>
      </p:sp>
    </p:spTree>
    <p:extLst>
      <p:ext uri="{BB962C8B-B14F-4D97-AF65-F5344CB8AC3E}">
        <p14:creationId xmlns:p14="http://schemas.microsoft.com/office/powerpoint/2010/main" val="333938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08000" y="286605"/>
            <a:ext cx="10647680" cy="627796"/>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r>
              <a:rPr lang="tr-TR" smtClean="0"/>
              <a:t> </a:t>
            </a:r>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87085300-C3CB-4A13-9724-09842A182FEF}" type="slidenum">
              <a:rPr lang="en-US" altLang="tr-TR" smtClean="0"/>
              <a:pPr>
                <a:defRPr/>
              </a:pPr>
              <a:t>‹#›</a:t>
            </a:fld>
            <a:endParaRPr lang="en-US" altLang="tr-TR"/>
          </a:p>
        </p:txBody>
      </p:sp>
    </p:spTree>
    <p:extLst>
      <p:ext uri="{BB962C8B-B14F-4D97-AF65-F5344CB8AC3E}">
        <p14:creationId xmlns:p14="http://schemas.microsoft.com/office/powerpoint/2010/main" val="257117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2025"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013" cap="all" spc="113" baseline="0">
                <a:solidFill>
                  <a:srgbClr val="204788"/>
                </a:solidFill>
                <a:latin typeface="Times New Roman" panose="02020603050405020304" pitchFamily="18" charset="0"/>
                <a:cs typeface="Times New Roman" panose="02020603050405020304" pitchFamily="18" charset="0"/>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r>
              <a:rPr lang="tr-TR" smtClean="0"/>
              <a:t> </a:t>
            </a:r>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87085300-C3CB-4A13-9724-09842A182FEF}" type="slidenum">
              <a:rPr lang="en-US" altLang="tr-TR" smtClean="0"/>
              <a:pPr>
                <a:defRPr/>
              </a:pPr>
              <a:t>‹#›</a:t>
            </a:fld>
            <a:endParaRPr lang="en-US" altLang="tr-TR"/>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0356469"/>
      </p:ext>
    </p:extLst>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7"/>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8"/>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lvl1pPr>
              <a:defRPr>
                <a:solidFill>
                  <a:schemeClr val="bg1"/>
                </a:solidFill>
              </a:defRPr>
            </a:lvl1pPr>
          </a:lstStyle>
          <a:p>
            <a:pPr>
              <a:defRPr/>
            </a:pPr>
            <a:r>
              <a:rPr lang="tr-TR" smtClean="0"/>
              <a:t> </a:t>
            </a:r>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87085300-C3CB-4A13-9724-09842A182FEF}" type="slidenum">
              <a:rPr lang="en-US" altLang="tr-TR" smtClean="0"/>
              <a:pPr>
                <a:defRPr/>
              </a:pPr>
              <a:t>‹#›</a:t>
            </a:fld>
            <a:endParaRPr lang="en-US" altLang="tr-TR"/>
          </a:p>
        </p:txBody>
      </p:sp>
    </p:spTree>
    <p:extLst>
      <p:ext uri="{BB962C8B-B14F-4D97-AF65-F5344CB8AC3E}">
        <p14:creationId xmlns:p14="http://schemas.microsoft.com/office/powerpoint/2010/main" val="2461077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7"/>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1125" b="0" cap="all"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1125" b="0" cap="all"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pPr>
              <a:defRPr/>
            </a:pPr>
            <a:r>
              <a:rPr lang="tr-TR" smtClean="0"/>
              <a:t> </a:t>
            </a:r>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pPr>
              <a:defRPr/>
            </a:pPr>
            <a:fld id="{87085300-C3CB-4A13-9724-09842A182FEF}" type="slidenum">
              <a:rPr lang="en-US" altLang="tr-TR" smtClean="0"/>
              <a:pPr>
                <a:defRPr/>
              </a:pPr>
              <a:t>‹#›</a:t>
            </a:fld>
            <a:endParaRPr lang="en-US" altLang="tr-TR"/>
          </a:p>
        </p:txBody>
      </p:sp>
    </p:spTree>
    <p:extLst>
      <p:ext uri="{BB962C8B-B14F-4D97-AF65-F5344CB8AC3E}">
        <p14:creationId xmlns:p14="http://schemas.microsoft.com/office/powerpoint/2010/main" val="393866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pPr>
              <a:defRPr/>
            </a:pPr>
            <a:r>
              <a:rPr lang="tr-TR" smtClean="0"/>
              <a:t> </a:t>
            </a:r>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pPr>
              <a:defRPr/>
            </a:pPr>
            <a:fld id="{87085300-C3CB-4A13-9724-09842A182FEF}" type="slidenum">
              <a:rPr lang="en-US" altLang="tr-TR" smtClean="0"/>
              <a:pPr>
                <a:defRPr/>
              </a:pPr>
              <a:t>‹#›</a:t>
            </a:fld>
            <a:endParaRPr lang="en-US" altLang="tr-TR"/>
          </a:p>
        </p:txBody>
      </p:sp>
      <p:cxnSp>
        <p:nvCxnSpPr>
          <p:cNvPr id="6" name="Düz Bağlayıcı 5"/>
          <p:cNvCxnSpPr/>
          <p:nvPr/>
        </p:nvCxnSpPr>
        <p:spPr>
          <a:xfrm>
            <a:off x="508000" y="914401"/>
            <a:ext cx="111760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1087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pPr>
              <a:defRPr/>
            </a:pPr>
            <a:r>
              <a:rPr lang="tr-TR" smtClean="0"/>
              <a:t> </a:t>
            </a:r>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pPr>
              <a:defRPr/>
            </a:pPr>
            <a:fld id="{87085300-C3CB-4A13-9724-09842A182FEF}" type="slidenum">
              <a:rPr lang="en-US" altLang="tr-TR" smtClean="0"/>
              <a:pPr>
                <a:defRPr/>
              </a:pPr>
              <a:t>‹#›</a:t>
            </a:fld>
            <a:endParaRPr lang="en-US" altLang="tr-TR"/>
          </a:p>
        </p:txBody>
      </p:sp>
    </p:spTree>
    <p:extLst>
      <p:ext uri="{BB962C8B-B14F-4D97-AF65-F5344CB8AC3E}">
        <p14:creationId xmlns:p14="http://schemas.microsoft.com/office/powerpoint/2010/main" val="3934478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9"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2025"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844">
                <a:solidFill>
                  <a:srgbClr val="FFFFFF"/>
                </a:solidFill>
                <a:latin typeface="Times New Roman" panose="02020603050405020304" pitchFamily="18" charset="0"/>
                <a:cs typeface="Times New Roman" panose="02020603050405020304" pitchFamily="18" charset="0"/>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tr-TR" smtClean="0"/>
              <a:t>Asıl metin stillerini düzenle</a:t>
            </a:r>
          </a:p>
        </p:txBody>
      </p:sp>
      <p:sp>
        <p:nvSpPr>
          <p:cNvPr id="5" name="Date Placeholder 4"/>
          <p:cNvSpPr>
            <a:spLocks noGrp="1"/>
          </p:cNvSpPr>
          <p:nvPr>
            <p:ph type="dt" sz="half" idx="10"/>
          </p:nvPr>
        </p:nvSpPr>
        <p:spPr>
          <a:xfrm>
            <a:off x="465514" y="6459789"/>
            <a:ext cx="2618511" cy="365125"/>
          </a:xfrm>
        </p:spPr>
        <p:txBody>
          <a:bodyPr/>
          <a:lstStyle>
            <a:lvl1pPr algn="l">
              <a:defRPr>
                <a:solidFill>
                  <a:schemeClr val="bg1"/>
                </a:solidFill>
                <a:latin typeface="Times New Roman" panose="02020603050405020304" pitchFamily="18" charset="0"/>
                <a:cs typeface="Times New Roman" panose="02020603050405020304" pitchFamily="18" charset="0"/>
              </a:defRPr>
            </a:lvl1pPr>
          </a:lstStyle>
          <a:p>
            <a:pPr>
              <a:defRPr/>
            </a:pPr>
            <a:r>
              <a:rPr lang="tr-TR" smtClean="0"/>
              <a:t> </a:t>
            </a:r>
            <a:endParaRPr lang="en-US"/>
          </a:p>
        </p:txBody>
      </p:sp>
      <p:sp>
        <p:nvSpPr>
          <p:cNvPr id="6" name="Footer Placeholder 5"/>
          <p:cNvSpPr>
            <a:spLocks noGrp="1"/>
          </p:cNvSpPr>
          <p:nvPr>
            <p:ph type="ftr" sz="quarter" idx="11"/>
          </p:nvPr>
        </p:nvSpPr>
        <p:spPr>
          <a:xfrm>
            <a:off x="4800600" y="6459789"/>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87085300-C3CB-4A13-9724-09842A182FEF}" type="slidenum">
              <a:rPr lang="en-US" altLang="tr-TR" smtClean="0"/>
              <a:pPr>
                <a:defRPr/>
              </a:pPr>
              <a:t>‹#›</a:t>
            </a:fld>
            <a:endParaRPr lang="en-US" altLang="tr-TR"/>
          </a:p>
        </p:txBody>
      </p:sp>
    </p:spTree>
    <p:extLst>
      <p:ext uri="{BB962C8B-B14F-4D97-AF65-F5344CB8AC3E}">
        <p14:creationId xmlns:p14="http://schemas.microsoft.com/office/powerpoint/2010/main" val="3315016855"/>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2"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2025"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8" y="0"/>
            <a:ext cx="12191985" cy="4915076"/>
          </a:xfrm>
          <a:solidFill>
            <a:schemeClr val="bg2">
              <a:lumMod val="90000"/>
            </a:schemeClr>
          </a:solidFill>
        </p:spPr>
        <p:txBody>
          <a:bodyPr lIns="457200" tIns="457200"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338"/>
              </a:spcAft>
              <a:buNone/>
              <a:defRPr sz="844">
                <a:solidFill>
                  <a:srgbClr val="FFFFFF"/>
                </a:solidFill>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bg1"/>
                </a:solidFill>
              </a:defRPr>
            </a:lvl1pPr>
          </a:lstStyle>
          <a:p>
            <a:pPr>
              <a:defRPr/>
            </a:pPr>
            <a:r>
              <a:rPr lang="tr-TR" smtClean="0"/>
              <a:t> </a:t>
            </a:r>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87085300-C3CB-4A13-9724-09842A182FEF}" type="slidenum">
              <a:rPr lang="en-US" altLang="tr-TR" smtClean="0"/>
              <a:pPr>
                <a:defRPr/>
              </a:pPr>
              <a:t>‹#›</a:t>
            </a:fld>
            <a:endParaRPr lang="en-US" altLang="tr-TR"/>
          </a:p>
        </p:txBody>
      </p:sp>
    </p:spTree>
    <p:extLst>
      <p:ext uri="{BB962C8B-B14F-4D97-AF65-F5344CB8AC3E}">
        <p14:creationId xmlns:p14="http://schemas.microsoft.com/office/powerpoint/2010/main" val="283105951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08000" y="286605"/>
            <a:ext cx="111760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508000" y="1066800"/>
            <a:ext cx="11176000" cy="4802294"/>
          </a:xfrm>
          <a:prstGeom prst="rect">
            <a:avLst/>
          </a:prstGeom>
        </p:spPr>
        <p:txBody>
          <a:bodyPr vert="horz" lIns="0" tIns="45720" rIns="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1097283" y="6459789"/>
            <a:ext cx="2472271" cy="365125"/>
          </a:xfrm>
          <a:prstGeom prst="rect">
            <a:avLst/>
          </a:prstGeom>
        </p:spPr>
        <p:txBody>
          <a:bodyPr vert="horz" lIns="91440" tIns="45720" rIns="91440" bIns="45720" rtlCol="0" anchor="ctr"/>
          <a:lstStyle>
            <a:lvl1pPr algn="l">
              <a:defRPr sz="506">
                <a:solidFill>
                  <a:schemeClr val="bg1"/>
                </a:solidFill>
                <a:latin typeface="Times New Roman" panose="02020603050405020304" pitchFamily="18" charset="0"/>
                <a:cs typeface="Times New Roman" panose="02020603050405020304" pitchFamily="18" charset="0"/>
              </a:defRPr>
            </a:lvl1pPr>
          </a:lstStyle>
          <a:p>
            <a:pPr>
              <a:defRPr/>
            </a:pPr>
            <a:r>
              <a:rPr lang="tr-TR" smtClean="0"/>
              <a:t> </a:t>
            </a:r>
            <a:endParaRPr lang="en-US"/>
          </a:p>
        </p:txBody>
      </p:sp>
      <p:sp>
        <p:nvSpPr>
          <p:cNvPr id="5" name="Footer Placeholder 4"/>
          <p:cNvSpPr>
            <a:spLocks noGrp="1"/>
          </p:cNvSpPr>
          <p:nvPr>
            <p:ph type="ftr" sz="quarter" idx="3"/>
          </p:nvPr>
        </p:nvSpPr>
        <p:spPr>
          <a:xfrm>
            <a:off x="3686187" y="6459789"/>
            <a:ext cx="4822804" cy="365125"/>
          </a:xfrm>
          <a:prstGeom prst="rect">
            <a:avLst/>
          </a:prstGeom>
        </p:spPr>
        <p:txBody>
          <a:bodyPr vert="horz" lIns="91440" tIns="45720" rIns="91440" bIns="45720" rtlCol="0" anchor="ctr"/>
          <a:lstStyle>
            <a:lvl1pPr algn="ctr">
              <a:defRPr sz="506" cap="all" baseline="0">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4"/>
          </p:nvPr>
        </p:nvSpPr>
        <p:spPr>
          <a:xfrm>
            <a:off x="9900461" y="6459789"/>
            <a:ext cx="1312025" cy="365125"/>
          </a:xfrm>
          <a:prstGeom prst="rect">
            <a:avLst/>
          </a:prstGeom>
        </p:spPr>
        <p:txBody>
          <a:bodyPr vert="horz" lIns="91440" tIns="45720" rIns="91440" bIns="45720" rtlCol="0" anchor="ctr"/>
          <a:lstStyle>
            <a:lvl1pPr algn="r">
              <a:defRPr sz="825">
                <a:solidFill>
                  <a:schemeClr val="bg1"/>
                </a:solidFill>
                <a:latin typeface="Times New Roman" panose="02020603050405020304" pitchFamily="18" charset="0"/>
                <a:cs typeface="Times New Roman" panose="02020603050405020304" pitchFamily="18" charset="0"/>
              </a:defRPr>
            </a:lvl1pPr>
          </a:lstStyle>
          <a:p>
            <a:pPr>
              <a:defRPr/>
            </a:pPr>
            <a:fld id="{87085300-C3CB-4A13-9724-09842A182FEF}" type="slidenum">
              <a:rPr lang="en-US" altLang="tr-TR" smtClean="0"/>
              <a:pPr>
                <a:defRPr/>
              </a:pPr>
              <a:t>‹#›</a:t>
            </a:fld>
            <a:endParaRPr lang="en-US" altLang="tr-TR"/>
          </a:p>
        </p:txBody>
      </p:sp>
      <p:cxnSp>
        <p:nvCxnSpPr>
          <p:cNvPr id="10" name="Straight Connector 9"/>
          <p:cNvCxnSpPr/>
          <p:nvPr/>
        </p:nvCxnSpPr>
        <p:spPr>
          <a:xfrm flipV="1">
            <a:off x="508000" y="914400"/>
            <a:ext cx="10556240"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8913244"/>
      </p:ext>
    </p:extLst>
  </p:cSld>
  <p:clrMap bg1="lt1" tx1="dk1" bg2="lt2" tx2="dk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 id="2147483967" r:id="rId12"/>
    <p:sldLayoutId id="2147483968" r:id="rId13"/>
    <p:sldLayoutId id="2147483969"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514350" rtl="0" eaLnBrk="1" latinLnBrk="0" hangingPunct="1">
        <a:lnSpc>
          <a:spcPct val="85000"/>
        </a:lnSpc>
        <a:spcBef>
          <a:spcPct val="0"/>
        </a:spcBef>
        <a:buNone/>
        <a:defRPr sz="3200" kern="1200" spc="-2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51435" indent="-51435" algn="l" defTabSz="514350" rtl="0" eaLnBrk="1" latinLnBrk="0" hangingPunct="1">
        <a:lnSpc>
          <a:spcPct val="90000"/>
        </a:lnSpc>
        <a:spcBef>
          <a:spcPts val="675"/>
        </a:spcBef>
        <a:spcAft>
          <a:spcPts val="113"/>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21602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31889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42176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52463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618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6pPr>
      <a:lvl7pPr marL="731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7pPr>
      <a:lvl8pPr marL="843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8pPr>
      <a:lvl9pPr marL="956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ctrTitle"/>
          </p:nvPr>
        </p:nvSpPr>
        <p:spPr/>
        <p:txBody>
          <a:bodyPr rtlCol="0">
            <a:noAutofit/>
          </a:bodyPr>
          <a:lstStyle/>
          <a:p>
            <a:pPr>
              <a:defRPr/>
            </a:pPr>
            <a:r>
              <a:rPr lang="tr-TR" sz="3200" dirty="0"/>
              <a:t/>
            </a:r>
            <a:br>
              <a:rPr lang="tr-TR" sz="3200" dirty="0"/>
            </a:br>
            <a:r>
              <a:rPr lang="tr-TR" sz="3200" dirty="0"/>
              <a:t>Sızma Belirleme ve Testleri</a:t>
            </a:r>
            <a:endParaRPr lang="en-US" sz="3200" dirty="0"/>
          </a:p>
        </p:txBody>
      </p:sp>
      <p:sp>
        <p:nvSpPr>
          <p:cNvPr id="2" name="Alt Başlık 1"/>
          <p:cNvSpPr>
            <a:spLocks noGrp="1"/>
          </p:cNvSpPr>
          <p:nvPr>
            <p:ph type="subTitle" idx="1"/>
          </p:nvPr>
        </p:nvSpPr>
        <p:spPr/>
        <p:txBody>
          <a:bodyPr/>
          <a:lstStyle/>
          <a:p>
            <a:r>
              <a:rPr lang="tr-TR" dirty="0"/>
              <a:t>NBP240 Bilgi Sistemleri ve Güvenliği</a:t>
            </a:r>
            <a:br>
              <a:rPr lang="tr-TR" dirty="0"/>
            </a:br>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defRPr/>
            </a:pPr>
            <a:r>
              <a:rPr lang="tr-TR" altLang="tr-TR" dirty="0"/>
              <a:t>Temel Sızma Belirleme</a:t>
            </a:r>
          </a:p>
        </p:txBody>
      </p:sp>
      <p:sp>
        <p:nvSpPr>
          <p:cNvPr id="3" name="Content Placeholder 2"/>
          <p:cNvSpPr>
            <a:spLocks noGrp="1"/>
          </p:cNvSpPr>
          <p:nvPr>
            <p:ph idx="1"/>
          </p:nvPr>
        </p:nvSpPr>
        <p:spPr>
          <a:xfrm>
            <a:off x="534102" y="1124744"/>
            <a:ext cx="10530449" cy="4465637"/>
          </a:xfrm>
        </p:spPr>
        <p:txBody>
          <a:bodyPr rtlCol="0">
            <a:noAutofit/>
          </a:bodyPr>
          <a:lstStyle/>
          <a:p>
            <a:pPr algn="just">
              <a:spcAft>
                <a:spcPts val="0"/>
              </a:spcAft>
              <a:buFont typeface="Wingdings" pitchFamily="2" charset="2"/>
              <a:buChar char="§"/>
              <a:defRPr/>
            </a:pPr>
            <a:r>
              <a:rPr lang="tr-TR" sz="2600" b="1" dirty="0">
                <a:solidFill>
                  <a:srgbClr val="002060"/>
                </a:solidFill>
              </a:rPr>
              <a:t>Rootkit'ten nasıl korunulur? </a:t>
            </a:r>
          </a:p>
          <a:p>
            <a:pPr algn="just">
              <a:spcAft>
                <a:spcPts val="0"/>
              </a:spcAft>
              <a:buFont typeface="Wingdings" pitchFamily="2" charset="2"/>
              <a:buChar char="§"/>
              <a:defRPr/>
            </a:pPr>
            <a:r>
              <a:rPr lang="tr-TR" sz="2600" dirty="0">
                <a:solidFill>
                  <a:srgbClr val="002060"/>
                </a:solidFill>
              </a:rPr>
              <a:t>Linux ve türevleri için konuşursak kullanılan dağıtımın resmi paket dağıtım sistemi dışına çıkmamak pek çok sorunu çözecektir. Bu paket dağıtım sistemlerinin ele geçirilmesi veya zehirlenmesi ihtimali her zaman mevcut olacaktır. </a:t>
            </a:r>
          </a:p>
          <a:p>
            <a:pPr marL="0" indent="0" algn="just">
              <a:spcAft>
                <a:spcPts val="0"/>
              </a:spcAft>
              <a:buFont typeface="Wingdings" pitchFamily="2" charset="2"/>
              <a:buChar char="§"/>
              <a:defRPr/>
            </a:pPr>
            <a:endParaRPr lang="tr-TR" sz="2600" dirty="0">
              <a:solidFill>
                <a:srgbClr val="002060"/>
              </a:solidFill>
            </a:endParaRPr>
          </a:p>
          <a:p>
            <a:pPr algn="just">
              <a:spcAft>
                <a:spcPts val="0"/>
              </a:spcAft>
              <a:buFont typeface="Wingdings" pitchFamily="2" charset="2"/>
              <a:buChar char="§"/>
              <a:defRPr/>
            </a:pPr>
            <a:r>
              <a:rPr lang="tr-TR" sz="2600" dirty="0">
                <a:solidFill>
                  <a:srgbClr val="002060"/>
                </a:solidFill>
              </a:rPr>
              <a:t>Genel kaide olarak dağıtımın resmi paket depoları ile kullanılacak programın resmi internet sitesinden alacağınız kaynak kodlar sizi bir derece koruyacaktır. </a:t>
            </a:r>
          </a:p>
          <a:p>
            <a:pPr algn="just">
              <a:spcAft>
                <a:spcPts val="0"/>
              </a:spcAft>
              <a:buFont typeface="Wingdings" pitchFamily="2" charset="2"/>
              <a:buChar char="§"/>
              <a:defRPr/>
            </a:pPr>
            <a:endParaRPr lang="tr-TR" sz="2600" dirty="0">
              <a:solidFill>
                <a:srgbClr val="002060"/>
              </a:solidFill>
            </a:endParaRPr>
          </a:p>
          <a:p>
            <a:pPr algn="just">
              <a:spcAft>
                <a:spcPts val="0"/>
              </a:spcAft>
              <a:buFont typeface="Wingdings" pitchFamily="2" charset="2"/>
              <a:buChar char="§"/>
              <a:defRPr/>
            </a:pPr>
            <a:r>
              <a:rPr lang="tr-TR" sz="2600" dirty="0">
                <a:solidFill>
                  <a:srgbClr val="002060"/>
                </a:solidFill>
              </a:rPr>
              <a:t>Eğer diğer insanların erişimine açık bir sistem kullanıyorsanız güncellemeleri zamanında yapmak ve sık sık kontrol etmek de unutulmaması gereken bir işlemdir.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defRPr/>
            </a:pPr>
            <a:r>
              <a:rPr lang="tr-TR" altLang="tr-TR" dirty="0"/>
              <a:t>Temel Sızma Belirleme</a:t>
            </a:r>
          </a:p>
        </p:txBody>
      </p:sp>
      <p:sp>
        <p:nvSpPr>
          <p:cNvPr id="3" name="Content Placeholder 2"/>
          <p:cNvSpPr>
            <a:spLocks noGrp="1"/>
          </p:cNvSpPr>
          <p:nvPr>
            <p:ph idx="1"/>
          </p:nvPr>
        </p:nvSpPr>
        <p:spPr/>
        <p:txBody>
          <a:bodyPr rtlCol="0">
            <a:normAutofit/>
          </a:bodyPr>
          <a:lstStyle/>
          <a:p>
            <a:pPr algn="just">
              <a:spcAft>
                <a:spcPts val="0"/>
              </a:spcAft>
              <a:buFont typeface="Wingdings" pitchFamily="2" charset="2"/>
              <a:buChar char="§"/>
              <a:defRPr/>
            </a:pPr>
            <a:r>
              <a:rPr lang="tr-TR" b="1" dirty="0">
                <a:solidFill>
                  <a:srgbClr val="002060"/>
                </a:solidFill>
              </a:rPr>
              <a:t>Rootkit'in zararı nedir?</a:t>
            </a:r>
          </a:p>
          <a:p>
            <a:pPr marL="0" indent="0" algn="just">
              <a:spcAft>
                <a:spcPts val="0"/>
              </a:spcAft>
              <a:buNone/>
              <a:defRPr/>
            </a:pPr>
            <a:r>
              <a:rPr lang="tr-TR" dirty="0" err="1">
                <a:solidFill>
                  <a:srgbClr val="002060"/>
                </a:solidFill>
              </a:rPr>
              <a:t>Rootkitin</a:t>
            </a:r>
            <a:r>
              <a:rPr lang="tr-TR" dirty="0">
                <a:solidFill>
                  <a:srgbClr val="002060"/>
                </a:solidFill>
              </a:rPr>
              <a:t> girdiği bilgisayarınız tamamen dışarıdan kontrol edilebilir hale gelecektir. Tipine bağlı olarak ayrı bir "güvenlik duvarı" bile size koruyamayabilir. (İçeriden dışarıya sanki bir web sitesi açar gibi karşı tarafa bağlanan </a:t>
            </a:r>
            <a:r>
              <a:rPr lang="tr-TR" dirty="0" err="1">
                <a:solidFill>
                  <a:srgbClr val="002060"/>
                </a:solidFill>
              </a:rPr>
              <a:t>rootkitler</a:t>
            </a:r>
            <a:r>
              <a:rPr lang="tr-TR" dirty="0">
                <a:solidFill>
                  <a:srgbClr val="002060"/>
                </a:solidFill>
              </a:rPr>
              <a:t>). Aynı bilgisayarda yüklü bir güvenlik duvarı ise muhtemelen </a:t>
            </a:r>
            <a:r>
              <a:rPr lang="tr-TR" dirty="0" err="1">
                <a:solidFill>
                  <a:srgbClr val="002060"/>
                </a:solidFill>
              </a:rPr>
              <a:t>rootkitin</a:t>
            </a:r>
            <a:r>
              <a:rPr lang="tr-TR" dirty="0">
                <a:solidFill>
                  <a:srgbClr val="002060"/>
                </a:solidFill>
              </a:rPr>
              <a:t> yeteneği ile ters orantılı olarak sizi koruyabilir.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tr-TR" altLang="tr-TR" dirty="0"/>
              <a:t>Temel Sızma Belirleme</a:t>
            </a:r>
            <a:endParaRPr lang="en-US" altLang="tr-TR" dirty="0"/>
          </a:p>
        </p:txBody>
      </p:sp>
      <p:sp>
        <p:nvSpPr>
          <p:cNvPr id="19459" name="Rectangle 3"/>
          <p:cNvSpPr>
            <a:spLocks noGrp="1" noChangeArrowheads="1"/>
          </p:cNvSpPr>
          <p:nvPr>
            <p:ph idx="1"/>
          </p:nvPr>
        </p:nvSpPr>
        <p:spPr/>
        <p:txBody>
          <a:bodyPr/>
          <a:lstStyle/>
          <a:p>
            <a:pPr algn="just" eaLnBrk="1" hangingPunct="1">
              <a:buFont typeface="Wingdings" panose="05000000000000000000" pitchFamily="2" charset="2"/>
              <a:buChar char="§"/>
            </a:pPr>
            <a:r>
              <a:rPr lang="tr-TR" altLang="tr-TR" dirty="0" smtClean="0">
                <a:solidFill>
                  <a:srgbClr val="000066"/>
                </a:solidFill>
              </a:rPr>
              <a:t>Sisteme sızan kötü niyetli kişiler, </a:t>
            </a:r>
            <a:r>
              <a:rPr lang="tr-TR" altLang="tr-TR" dirty="0" err="1" smtClean="0">
                <a:solidFill>
                  <a:srgbClr val="000066"/>
                </a:solidFill>
              </a:rPr>
              <a:t>Rootkit</a:t>
            </a:r>
            <a:r>
              <a:rPr lang="tr-TR" altLang="tr-TR" dirty="0" smtClean="0">
                <a:solidFill>
                  <a:srgbClr val="000066"/>
                </a:solidFill>
              </a:rPr>
              <a:t>, </a:t>
            </a:r>
            <a:r>
              <a:rPr lang="tr-TR" altLang="tr-TR" dirty="0" err="1" smtClean="0">
                <a:solidFill>
                  <a:srgbClr val="000066"/>
                </a:solidFill>
              </a:rPr>
              <a:t>Trojan</a:t>
            </a:r>
            <a:r>
              <a:rPr lang="tr-TR" altLang="tr-TR" dirty="0" smtClean="0">
                <a:solidFill>
                  <a:srgbClr val="000066"/>
                </a:solidFill>
              </a:rPr>
              <a:t> veya özel geliştirilmiş araçlar kullanarak sistem kayıtları değiştirilebilir. Böylece hedef bir sistem için veri toplama aşamasıyla başlayan saldırı planı, izleri silme ile sona ermiş olur.</a:t>
            </a:r>
          </a:p>
          <a:p>
            <a:pPr algn="just" eaLnBrk="1" hangingPunct="1">
              <a:buFont typeface="Wingdings" panose="05000000000000000000" pitchFamily="2" charset="2"/>
              <a:buChar char="§"/>
            </a:pPr>
            <a:r>
              <a:rPr lang="tr-TR" altLang="tr-TR" dirty="0" smtClean="0">
                <a:solidFill>
                  <a:srgbClr val="000066"/>
                </a:solidFill>
              </a:rPr>
              <a:t>Ağ dinleme programına ek olarak programın varlığının sistemden gizlenmesi için bazı sistem komutlarının değiştirilmiş versiyonları da sisteme kurulur</a:t>
            </a:r>
            <a:r>
              <a:rPr lang="tr-TR" altLang="tr-TR" i="1" dirty="0" smtClean="0">
                <a:solidFill>
                  <a:srgbClr val="000066"/>
                </a:solidFill>
              </a:rPr>
              <a:t>.</a:t>
            </a:r>
            <a:r>
              <a:rPr lang="en-US" altLang="tr-TR" dirty="0" smtClean="0">
                <a:solidFill>
                  <a:srgbClr val="000066"/>
                </a:solidFill>
              </a:rPr>
              <a:t> </a:t>
            </a:r>
            <a:endParaRPr lang="tr-TR" altLang="tr-TR" dirty="0" smtClean="0">
              <a:solidFill>
                <a:srgbClr val="000066"/>
              </a:solidFill>
            </a:endParaRPr>
          </a:p>
          <a:p>
            <a:pPr eaLnBrk="1" hangingPunct="1">
              <a:buFont typeface="Wingdings" panose="05000000000000000000" pitchFamily="2" charset="2"/>
              <a:buChar char="§"/>
            </a:pPr>
            <a:r>
              <a:rPr lang="tr-TR" altLang="tr-TR" i="1" dirty="0" err="1" smtClean="0">
                <a:solidFill>
                  <a:srgbClr val="000066"/>
                </a:solidFill>
              </a:rPr>
              <a:t>netstat</a:t>
            </a:r>
            <a:r>
              <a:rPr lang="tr-TR" altLang="tr-TR" i="1" dirty="0" smtClean="0">
                <a:solidFill>
                  <a:srgbClr val="000066"/>
                </a:solidFill>
              </a:rPr>
              <a:t>, </a:t>
            </a:r>
            <a:r>
              <a:rPr lang="tr-TR" altLang="tr-TR" i="1" dirty="0" err="1" smtClean="0">
                <a:solidFill>
                  <a:srgbClr val="000066"/>
                </a:solidFill>
              </a:rPr>
              <a:t>ps</a:t>
            </a:r>
            <a:r>
              <a:rPr lang="tr-TR" altLang="tr-TR" i="1" dirty="0" smtClean="0">
                <a:solidFill>
                  <a:srgbClr val="000066"/>
                </a:solidFill>
              </a:rPr>
              <a:t>, </a:t>
            </a:r>
            <a:r>
              <a:rPr lang="tr-TR" altLang="tr-TR" i="1" dirty="0" err="1" smtClean="0">
                <a:solidFill>
                  <a:srgbClr val="000066"/>
                </a:solidFill>
              </a:rPr>
              <a:t>ls</a:t>
            </a:r>
            <a:r>
              <a:rPr lang="tr-TR" altLang="tr-TR" i="1" dirty="0" smtClean="0">
                <a:solidFill>
                  <a:srgbClr val="000066"/>
                </a:solidFill>
              </a:rPr>
              <a:t>, </a:t>
            </a:r>
            <a:r>
              <a:rPr lang="tr-TR" altLang="tr-TR" i="1" dirty="0" err="1" smtClean="0">
                <a:solidFill>
                  <a:srgbClr val="000066"/>
                </a:solidFill>
              </a:rPr>
              <a:t>du</a:t>
            </a:r>
            <a:r>
              <a:rPr lang="tr-TR" altLang="tr-TR" i="1" dirty="0" smtClean="0">
                <a:solidFill>
                  <a:srgbClr val="000066"/>
                </a:solidFill>
              </a:rPr>
              <a:t>, </a:t>
            </a:r>
            <a:r>
              <a:rPr lang="tr-TR" altLang="tr-TR" i="1" dirty="0" err="1" smtClean="0">
                <a:solidFill>
                  <a:srgbClr val="000066"/>
                </a:solidFill>
              </a:rPr>
              <a:t>ifconfig</a:t>
            </a:r>
            <a:r>
              <a:rPr lang="tr-TR" altLang="tr-TR" i="1" dirty="0" smtClean="0">
                <a:solidFill>
                  <a:srgbClr val="000066"/>
                </a:solidFill>
              </a:rPr>
              <a:t>, </a:t>
            </a:r>
            <a:r>
              <a:rPr lang="tr-TR" altLang="tr-TR" i="1" dirty="0" err="1" smtClean="0">
                <a:solidFill>
                  <a:srgbClr val="000066"/>
                </a:solidFill>
              </a:rPr>
              <a:t>login</a:t>
            </a:r>
            <a:r>
              <a:rPr lang="tr-TR" altLang="tr-TR" dirty="0" smtClean="0">
                <a:solidFill>
                  <a:srgbClr val="000066"/>
                </a:solidFill>
              </a:rPr>
              <a:t>, …</a:t>
            </a:r>
            <a:r>
              <a:rPr lang="tr-TR" altLang="tr-TR" dirty="0" err="1" smtClean="0">
                <a:solidFill>
                  <a:srgbClr val="000066"/>
                </a:solidFill>
              </a:rPr>
              <a:t>v.b</a:t>
            </a:r>
            <a:r>
              <a:rPr lang="tr-TR" altLang="tr-TR" dirty="0" smtClean="0">
                <a:solidFill>
                  <a:srgbClr val="000066"/>
                </a:solidFill>
              </a:rPr>
              <a:t>.</a:t>
            </a:r>
            <a:endParaRPr lang="en-US" altLang="tr-TR" dirty="0"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tr-TR" altLang="tr-TR" dirty="0"/>
              <a:t>Temel Sızma Belirleme</a:t>
            </a:r>
            <a:endParaRPr lang="en-US" altLang="tr-TR" dirty="0"/>
          </a:p>
        </p:txBody>
      </p:sp>
      <p:sp>
        <p:nvSpPr>
          <p:cNvPr id="20483" name="Rectangle 3"/>
          <p:cNvSpPr>
            <a:spLocks noGrp="1" noChangeArrowheads="1"/>
          </p:cNvSpPr>
          <p:nvPr>
            <p:ph idx="1"/>
          </p:nvPr>
        </p:nvSpPr>
        <p:spPr/>
        <p:txBody>
          <a:bodyPr/>
          <a:lstStyle/>
          <a:p>
            <a:pPr eaLnBrk="1" hangingPunct="1">
              <a:lnSpc>
                <a:spcPct val="90000"/>
              </a:lnSpc>
              <a:buFont typeface="Wingdings" panose="05000000000000000000" pitchFamily="2" charset="2"/>
              <a:buChar char="§"/>
            </a:pPr>
            <a:r>
              <a:rPr lang="tr-TR" altLang="tr-TR" dirty="0" smtClean="0">
                <a:solidFill>
                  <a:srgbClr val="000066"/>
                </a:solidFill>
              </a:rPr>
              <a:t>Saldırı araçları temel olarak sızma belirlemenin doğasını etkilemez.</a:t>
            </a:r>
          </a:p>
          <a:p>
            <a:pPr eaLnBrk="1" hangingPunct="1">
              <a:lnSpc>
                <a:spcPct val="90000"/>
              </a:lnSpc>
              <a:buFont typeface="Wingdings" panose="05000000000000000000" pitchFamily="2" charset="2"/>
              <a:buChar char="§"/>
            </a:pPr>
            <a:r>
              <a:rPr lang="tr-TR" altLang="tr-TR" dirty="0" smtClean="0">
                <a:solidFill>
                  <a:srgbClr val="000066"/>
                </a:solidFill>
              </a:rPr>
              <a:t>Bütün izler temizlenemez.</a:t>
            </a:r>
          </a:p>
          <a:p>
            <a:pPr eaLnBrk="1" hangingPunct="1">
              <a:lnSpc>
                <a:spcPct val="90000"/>
              </a:lnSpc>
              <a:buFont typeface="Wingdings" panose="05000000000000000000" pitchFamily="2" charset="2"/>
              <a:buChar char="§"/>
            </a:pPr>
            <a:r>
              <a:rPr lang="tr-TR" altLang="tr-TR" dirty="0" smtClean="0">
                <a:solidFill>
                  <a:srgbClr val="000066"/>
                </a:solidFill>
              </a:rPr>
              <a:t>Genel olarak sistemin zarar görebilecek özelliklerinden yararlanmak için komutların normal kullanımlarının dışında anormal olarak kullanılmaları gerekir. </a:t>
            </a:r>
            <a:endParaRPr lang="en-US" altLang="tr-TR" dirty="0"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tr-TR" altLang="tr-TR" dirty="0"/>
              <a:t>Temel Sızma Belirleme</a:t>
            </a:r>
            <a:endParaRPr lang="en-US" altLang="tr-TR" dirty="0"/>
          </a:p>
        </p:txBody>
      </p:sp>
      <p:sp>
        <p:nvSpPr>
          <p:cNvPr id="21507" name="Rectangle 3"/>
          <p:cNvSpPr>
            <a:spLocks noGrp="1" noChangeArrowheads="1"/>
          </p:cNvSpPr>
          <p:nvPr>
            <p:ph idx="1"/>
          </p:nvPr>
        </p:nvSpPr>
        <p:spPr/>
        <p:txBody>
          <a:bodyPr/>
          <a:lstStyle/>
          <a:p>
            <a:pPr eaLnBrk="1" hangingPunct="1">
              <a:lnSpc>
                <a:spcPct val="90000"/>
              </a:lnSpc>
              <a:buFont typeface="Wingdings" panose="05000000000000000000" pitchFamily="2" charset="2"/>
              <a:buChar char="§"/>
            </a:pPr>
            <a:r>
              <a:rPr lang="tr-TR" altLang="tr-TR" smtClean="0">
                <a:solidFill>
                  <a:srgbClr val="000066"/>
                </a:solidFill>
              </a:rPr>
              <a:t>Güvenlik ihlalleri ancak anormallikler takip edilerek belirlenebilir.</a:t>
            </a:r>
          </a:p>
          <a:p>
            <a:pPr eaLnBrk="1" hangingPunct="1">
              <a:lnSpc>
                <a:spcPct val="90000"/>
              </a:lnSpc>
              <a:buFont typeface="Wingdings" panose="05000000000000000000" pitchFamily="2" charset="2"/>
              <a:buChar char="§"/>
            </a:pPr>
            <a:r>
              <a:rPr lang="tr-TR" altLang="tr-TR" smtClean="0">
                <a:solidFill>
                  <a:srgbClr val="000066"/>
                </a:solidFill>
              </a:rPr>
              <a:t>Bu anormallikler; </a:t>
            </a:r>
          </a:p>
          <a:p>
            <a:pPr lvl="1" eaLnBrk="1" hangingPunct="1">
              <a:lnSpc>
                <a:spcPct val="90000"/>
              </a:lnSpc>
              <a:buFont typeface="Wingdings" panose="05000000000000000000" pitchFamily="2" charset="2"/>
              <a:buChar char="§"/>
            </a:pPr>
            <a:r>
              <a:rPr lang="tr-TR" altLang="tr-TR" smtClean="0">
                <a:solidFill>
                  <a:srgbClr val="000066"/>
                </a:solidFill>
              </a:rPr>
              <a:t>Olağanın dışında hareket etme (anomali belirleme) </a:t>
            </a:r>
          </a:p>
          <a:p>
            <a:pPr lvl="1" eaLnBrk="1" hangingPunct="1">
              <a:lnSpc>
                <a:spcPct val="90000"/>
              </a:lnSpc>
              <a:buFont typeface="Wingdings" panose="05000000000000000000" pitchFamily="2" charset="2"/>
              <a:buChar char="§"/>
            </a:pPr>
            <a:r>
              <a:rPr lang="tr-TR" altLang="tr-TR" smtClean="0">
                <a:solidFill>
                  <a:srgbClr val="000066"/>
                </a:solidFill>
              </a:rPr>
              <a:t>İçeri sızmayı sağlayan süreç hareketleri (kural tabanlı belirleme)</a:t>
            </a:r>
          </a:p>
          <a:p>
            <a:pPr lvl="1" eaLnBrk="1" hangingPunct="1">
              <a:lnSpc>
                <a:spcPct val="90000"/>
              </a:lnSpc>
              <a:buFont typeface="Wingdings" panose="05000000000000000000" pitchFamily="2" charset="2"/>
              <a:buChar char="§"/>
            </a:pPr>
            <a:r>
              <a:rPr lang="tr-TR" altLang="tr-TR" smtClean="0">
                <a:solidFill>
                  <a:srgbClr val="000066"/>
                </a:solidFill>
              </a:rPr>
              <a:t>Belirlirtimlerin dışında hareket eden yetkili progamlar (belitim-tabanlı belirleme)</a:t>
            </a:r>
            <a:endParaRPr lang="en-US" altLang="tr-TR"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tr-TR" altLang="tr-TR" dirty="0"/>
              <a:t>Temel Sızma Belirleme</a:t>
            </a:r>
            <a:endParaRPr lang="en-US" altLang="tr-TR" dirty="0"/>
          </a:p>
        </p:txBody>
      </p:sp>
      <p:sp>
        <p:nvSpPr>
          <p:cNvPr id="22531"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dirty="0" smtClean="0">
                <a:solidFill>
                  <a:srgbClr val="000066"/>
                </a:solidFill>
              </a:rPr>
              <a:t>Bu belirleme işlemlerini yapabilen sistemlere Sızma Belirleme Sistemleri (SBS) denir.</a:t>
            </a:r>
          </a:p>
          <a:p>
            <a:pPr eaLnBrk="1" hangingPunct="1">
              <a:buFont typeface="Wingdings" panose="05000000000000000000" pitchFamily="2" charset="2"/>
              <a:buChar char="§"/>
            </a:pPr>
            <a:r>
              <a:rPr lang="tr-TR" altLang="tr-TR" dirty="0" smtClean="0">
                <a:solidFill>
                  <a:srgbClr val="000066"/>
                </a:solidFill>
              </a:rPr>
              <a:t>Amaçlar:</a:t>
            </a:r>
          </a:p>
          <a:p>
            <a:pPr lvl="1" eaLnBrk="1" hangingPunct="1">
              <a:buFont typeface="Wingdings" panose="05000000000000000000" pitchFamily="2" charset="2"/>
              <a:buChar char="§"/>
            </a:pPr>
            <a:r>
              <a:rPr lang="tr-TR" altLang="tr-TR" dirty="0" smtClean="0">
                <a:solidFill>
                  <a:srgbClr val="000066"/>
                </a:solidFill>
              </a:rPr>
              <a:t>Geniş çeşitlilikte sızmaları tespit etmek. İçeriden veya dışarıdan gelebilecek sızmaları belirlemek.</a:t>
            </a:r>
            <a:r>
              <a:rPr lang="en-US" altLang="tr-TR" dirty="0" smtClean="0">
                <a:solidFill>
                  <a:srgbClr val="000066"/>
                </a:solidFill>
              </a:rPr>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tr-TR" altLang="tr-TR" dirty="0"/>
              <a:t>Temel Sızma Belirleme</a:t>
            </a:r>
            <a:endParaRPr lang="en-US" altLang="tr-TR" dirty="0"/>
          </a:p>
        </p:txBody>
      </p:sp>
      <p:sp>
        <p:nvSpPr>
          <p:cNvPr id="23555" name="Rectangle 3"/>
          <p:cNvSpPr>
            <a:spLocks noGrp="1" noChangeArrowheads="1"/>
          </p:cNvSpPr>
          <p:nvPr>
            <p:ph idx="1"/>
          </p:nvPr>
        </p:nvSpPr>
        <p:spPr/>
        <p:txBody>
          <a:bodyPr/>
          <a:lstStyle/>
          <a:p>
            <a:pPr lvl="1" eaLnBrk="1" hangingPunct="1">
              <a:buFont typeface="Wingdings" panose="05000000000000000000" pitchFamily="2" charset="2"/>
              <a:buChar char="§"/>
            </a:pPr>
            <a:r>
              <a:rPr lang="tr-TR" altLang="tr-TR" sz="2800" dirty="0">
                <a:solidFill>
                  <a:srgbClr val="000066"/>
                </a:solidFill>
              </a:rPr>
              <a:t>Zaman ayarlamalı sızma belirlemek.</a:t>
            </a:r>
          </a:p>
          <a:p>
            <a:pPr lvl="1" eaLnBrk="1" hangingPunct="1">
              <a:buFont typeface="Wingdings" panose="05000000000000000000" pitchFamily="2" charset="2"/>
              <a:buChar char="§"/>
            </a:pPr>
            <a:r>
              <a:rPr lang="tr-TR" altLang="tr-TR" sz="2800" dirty="0">
                <a:solidFill>
                  <a:srgbClr val="000066"/>
                </a:solidFill>
              </a:rPr>
              <a:t>Yapılan analizi en kolay anlaşılabilecek şekilde sunmak.</a:t>
            </a:r>
          </a:p>
          <a:p>
            <a:pPr lvl="1" eaLnBrk="1" hangingPunct="1">
              <a:buFont typeface="Wingdings" panose="05000000000000000000" pitchFamily="2" charset="2"/>
              <a:buChar char="§"/>
            </a:pPr>
            <a:r>
              <a:rPr lang="tr-TR" altLang="tr-TR" sz="2800" dirty="0">
                <a:solidFill>
                  <a:srgbClr val="000066"/>
                </a:solidFill>
              </a:rPr>
              <a:t>Kusursuz bilgi vermek. </a:t>
            </a:r>
          </a:p>
          <a:p>
            <a:pPr lvl="2" eaLnBrk="1" hangingPunct="1">
              <a:buFont typeface="Wingdings" panose="05000000000000000000" pitchFamily="2" charset="2"/>
              <a:buChar char="§"/>
            </a:pPr>
            <a:r>
              <a:rPr lang="tr-TR" altLang="tr-TR" sz="2800" dirty="0">
                <a:solidFill>
                  <a:srgbClr val="000066"/>
                </a:solidFill>
              </a:rPr>
              <a:t>“yanlış pozitif” </a:t>
            </a:r>
          </a:p>
          <a:p>
            <a:pPr lvl="2" eaLnBrk="1" hangingPunct="1">
              <a:buFont typeface="Wingdings" panose="05000000000000000000" pitchFamily="2" charset="2"/>
              <a:buChar char="§"/>
            </a:pPr>
            <a:r>
              <a:rPr lang="tr-TR" altLang="tr-TR" sz="2800" dirty="0">
                <a:solidFill>
                  <a:srgbClr val="000066"/>
                </a:solidFill>
              </a:rPr>
              <a:t>“yanlış negatif” </a:t>
            </a:r>
            <a:endParaRPr lang="en-US" altLang="tr-TR" sz="2800" dirty="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tr-TR" altLang="tr-TR" dirty="0"/>
              <a:t>Sızma Belirleme Modelleri</a:t>
            </a:r>
            <a:endParaRPr lang="en-US" altLang="tr-TR" dirty="0"/>
          </a:p>
        </p:txBody>
      </p:sp>
      <p:sp>
        <p:nvSpPr>
          <p:cNvPr id="24579"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z="2800" dirty="0">
                <a:solidFill>
                  <a:srgbClr val="000066"/>
                </a:solidFill>
              </a:rPr>
              <a:t>Sızma belirleme modeli bir dizi durumu veya hareketi sınıflandırarak, yada durum veya hareketleri tanımlayarak iyi (sızma yok) yada kötü (olası sızma) olarak belirtir.</a:t>
            </a:r>
          </a:p>
          <a:p>
            <a:pPr eaLnBrk="1" hangingPunct="1">
              <a:buFont typeface="Wingdings" panose="05000000000000000000" pitchFamily="2" charset="2"/>
              <a:buChar char="§"/>
            </a:pPr>
            <a:r>
              <a:rPr lang="tr-TR" altLang="tr-TR" sz="2800" dirty="0">
                <a:solidFill>
                  <a:srgbClr val="000066"/>
                </a:solidFill>
              </a:rPr>
              <a:t>Pratikte bu modeller birbirleriyle </a:t>
            </a:r>
            <a:r>
              <a:rPr lang="tr-TR" altLang="tr-TR" sz="2800" dirty="0" err="1">
                <a:solidFill>
                  <a:srgbClr val="000066"/>
                </a:solidFill>
              </a:rPr>
              <a:t>içiçe</a:t>
            </a:r>
            <a:r>
              <a:rPr lang="tr-TR" altLang="tr-TR" sz="2800" dirty="0">
                <a:solidFill>
                  <a:srgbClr val="000066"/>
                </a:solidFill>
              </a:rPr>
              <a:t> geçmiş şekillerde de kullanılabilir.</a:t>
            </a:r>
            <a:r>
              <a:rPr lang="en-US" altLang="tr-TR" sz="2800" dirty="0">
                <a:solidFill>
                  <a:srgbClr val="000066"/>
                </a:solidFill>
              </a:rPr>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tr-TR" altLang="tr-TR" dirty="0"/>
              <a:t>Sızma Belirleme Modelleri</a:t>
            </a:r>
            <a:endParaRPr lang="en-US" altLang="tr-TR" dirty="0"/>
          </a:p>
        </p:txBody>
      </p:sp>
      <p:sp>
        <p:nvSpPr>
          <p:cNvPr id="25603"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z="2800">
                <a:solidFill>
                  <a:srgbClr val="000066"/>
                </a:solidFill>
              </a:rPr>
              <a:t>Anomali Modeli:</a:t>
            </a:r>
          </a:p>
          <a:p>
            <a:pPr lvl="1" eaLnBrk="1" hangingPunct="1">
              <a:buFont typeface="Wingdings" panose="05000000000000000000" pitchFamily="2" charset="2"/>
              <a:buChar char="§"/>
            </a:pPr>
            <a:r>
              <a:rPr lang="tr-TR" altLang="tr-TR" sz="2800">
                <a:solidFill>
                  <a:srgbClr val="000066"/>
                </a:solidFill>
              </a:rPr>
              <a:t>Beklenmeyen davranışın olası bir sızmanın kanıtı olacağı varsayımı kullanılır.</a:t>
            </a:r>
          </a:p>
          <a:p>
            <a:pPr lvl="1" eaLnBrk="1" hangingPunct="1">
              <a:buFont typeface="Wingdings" panose="05000000000000000000" pitchFamily="2" charset="2"/>
              <a:buChar char="§"/>
            </a:pPr>
            <a:r>
              <a:rPr lang="tr-TR" altLang="tr-TR" sz="2800">
                <a:solidFill>
                  <a:srgbClr val="000066"/>
                </a:solidFill>
              </a:rPr>
              <a:t>Anomali belirleme sistemleri sistemin tanım kümesindeki eylemleri davranışlarıyla ve beklenen davranışlarıyla karşılaştırarak tespitler yaparlar. </a:t>
            </a:r>
            <a:endParaRPr lang="en-US" altLang="tr-TR" sz="280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tr-TR" altLang="tr-TR" dirty="0"/>
              <a:t>Anomali Belirleme</a:t>
            </a:r>
            <a:endParaRPr lang="en-US" altLang="tr-TR" dirty="0"/>
          </a:p>
        </p:txBody>
      </p:sp>
      <p:sp>
        <p:nvSpPr>
          <p:cNvPr id="26627"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z="2800">
                <a:solidFill>
                  <a:srgbClr val="000066"/>
                </a:solidFill>
              </a:rPr>
              <a:t>Üç çeşit istatiksel yöntem tanımlanmıştır</a:t>
            </a:r>
          </a:p>
          <a:p>
            <a:pPr lvl="1" eaLnBrk="1" hangingPunct="1">
              <a:buFont typeface="Wingdings" panose="05000000000000000000" pitchFamily="2" charset="2"/>
              <a:buChar char="§"/>
            </a:pPr>
            <a:r>
              <a:rPr lang="tr-TR" altLang="tr-TR" sz="2800">
                <a:solidFill>
                  <a:srgbClr val="000066"/>
                </a:solidFill>
              </a:rPr>
              <a:t>Eşik metriği</a:t>
            </a:r>
          </a:p>
          <a:p>
            <a:pPr lvl="1" eaLnBrk="1" hangingPunct="1">
              <a:buFont typeface="Wingdings" panose="05000000000000000000" pitchFamily="2" charset="2"/>
              <a:buChar char="§"/>
            </a:pPr>
            <a:r>
              <a:rPr lang="tr-TR" altLang="tr-TR" sz="2800">
                <a:solidFill>
                  <a:srgbClr val="000066"/>
                </a:solidFill>
              </a:rPr>
              <a:t>İstatiksel momentler</a:t>
            </a:r>
          </a:p>
          <a:p>
            <a:pPr lvl="1" eaLnBrk="1" hangingPunct="1">
              <a:buFont typeface="Wingdings" panose="05000000000000000000" pitchFamily="2" charset="2"/>
              <a:buChar char="§"/>
            </a:pPr>
            <a:r>
              <a:rPr lang="tr-TR" altLang="tr-TR" sz="2800">
                <a:solidFill>
                  <a:srgbClr val="000066"/>
                </a:solidFill>
              </a:rPr>
              <a:t>Markov modelleri   </a:t>
            </a:r>
            <a:endParaRPr lang="en-US" altLang="tr-TR" sz="280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
          <p:cNvSpPr>
            <a:spLocks noGrp="1" noChangeArrowheads="1"/>
          </p:cNvSpPr>
          <p:nvPr>
            <p:ph type="title"/>
          </p:nvPr>
        </p:nvSpPr>
        <p:spPr/>
        <p:txBody>
          <a:bodyPr/>
          <a:lstStyle/>
          <a:p>
            <a:pPr eaLnBrk="1" hangingPunct="1">
              <a:defRPr/>
            </a:pPr>
            <a:r>
              <a:rPr lang="tr-TR" altLang="tr-TR" dirty="0" smtClean="0">
                <a:solidFill>
                  <a:srgbClr val="000066"/>
                </a:solidFill>
                <a:effectLst>
                  <a:outerShdw blurRad="38100" dist="38100" dir="2700000" algn="tl">
                    <a:srgbClr val="000000">
                      <a:alpha val="43137"/>
                    </a:srgbClr>
                  </a:outerShdw>
                </a:effectLst>
              </a:rPr>
              <a:t>Konu Başlıkları</a:t>
            </a:r>
            <a:endParaRPr lang="en-US" altLang="tr-TR" dirty="0" smtClean="0">
              <a:solidFill>
                <a:srgbClr val="000066"/>
              </a:solidFill>
              <a:effectLst>
                <a:outerShdw blurRad="38100" dist="38100" dir="2700000" algn="tl">
                  <a:srgbClr val="000000">
                    <a:alpha val="43137"/>
                  </a:srgbClr>
                </a:outerShdw>
              </a:effectLst>
            </a:endParaRPr>
          </a:p>
        </p:txBody>
      </p:sp>
      <p:sp>
        <p:nvSpPr>
          <p:cNvPr id="9219" name="Rectangle 12"/>
          <p:cNvSpPr>
            <a:spLocks noGrp="1" noChangeArrowheads="1"/>
          </p:cNvSpPr>
          <p:nvPr>
            <p:ph idx="1"/>
          </p:nvPr>
        </p:nvSpPr>
        <p:spPr/>
        <p:txBody>
          <a:bodyPr/>
          <a:lstStyle/>
          <a:p>
            <a:pPr eaLnBrk="1" hangingPunct="1">
              <a:buFont typeface="Wingdings" panose="05000000000000000000" pitchFamily="2" charset="2"/>
              <a:buChar char="§"/>
            </a:pPr>
            <a:r>
              <a:rPr lang="tr-TR" altLang="tr-TR" smtClean="0">
                <a:solidFill>
                  <a:srgbClr val="000066"/>
                </a:solidFill>
              </a:rPr>
              <a:t>Giriş</a:t>
            </a:r>
          </a:p>
          <a:p>
            <a:pPr eaLnBrk="1" hangingPunct="1">
              <a:buFont typeface="Wingdings" panose="05000000000000000000" pitchFamily="2" charset="2"/>
              <a:buChar char="§"/>
            </a:pPr>
            <a:r>
              <a:rPr lang="tr-TR" altLang="tr-TR" smtClean="0">
                <a:solidFill>
                  <a:srgbClr val="000066"/>
                </a:solidFill>
              </a:rPr>
              <a:t>Temel İlkeler</a:t>
            </a:r>
          </a:p>
          <a:p>
            <a:pPr eaLnBrk="1" hangingPunct="1">
              <a:buFont typeface="Wingdings" panose="05000000000000000000" pitchFamily="2" charset="2"/>
              <a:buChar char="§"/>
            </a:pPr>
            <a:r>
              <a:rPr lang="tr-TR" altLang="tr-TR" smtClean="0">
                <a:solidFill>
                  <a:srgbClr val="000066"/>
                </a:solidFill>
              </a:rPr>
              <a:t>Temel Sızma Belirleme (Pentest)</a:t>
            </a:r>
          </a:p>
          <a:p>
            <a:pPr eaLnBrk="1" hangingPunct="1">
              <a:buFont typeface="Wingdings" panose="05000000000000000000" pitchFamily="2" charset="2"/>
              <a:buChar char="§"/>
            </a:pPr>
            <a:r>
              <a:rPr lang="tr-TR" altLang="tr-TR" smtClean="0">
                <a:solidFill>
                  <a:srgbClr val="000066"/>
                </a:solidFill>
              </a:rPr>
              <a:t>Sızma Belirleme Modelleri</a:t>
            </a:r>
          </a:p>
          <a:p>
            <a:pPr eaLnBrk="1" hangingPunct="1">
              <a:buFont typeface="Wingdings" panose="05000000000000000000" pitchFamily="2" charset="2"/>
              <a:buChar char="§"/>
            </a:pPr>
            <a:r>
              <a:rPr lang="tr-TR" altLang="tr-TR" smtClean="0">
                <a:solidFill>
                  <a:srgbClr val="000066"/>
                </a:solidFill>
              </a:rPr>
              <a:t>Mimari</a:t>
            </a:r>
          </a:p>
          <a:p>
            <a:pPr eaLnBrk="1" hangingPunct="1">
              <a:buFont typeface="Wingdings" panose="05000000000000000000" pitchFamily="2" charset="2"/>
              <a:buChar char="§"/>
            </a:pPr>
            <a:r>
              <a:rPr lang="tr-TR" altLang="tr-TR" smtClean="0">
                <a:solidFill>
                  <a:srgbClr val="000066"/>
                </a:solidFill>
              </a:rPr>
              <a:t>Sızma Belirleme Sistemlerinin Örgütlenmesi</a:t>
            </a:r>
          </a:p>
          <a:p>
            <a:pPr eaLnBrk="1" hangingPunct="1">
              <a:buFont typeface="Wingdings" panose="05000000000000000000" pitchFamily="2" charset="2"/>
              <a:buChar char="§"/>
            </a:pPr>
            <a:r>
              <a:rPr lang="tr-TR" altLang="tr-TR" smtClean="0">
                <a:solidFill>
                  <a:srgbClr val="000066"/>
                </a:solidFill>
              </a:rPr>
              <a:t>Sızmaya Tepki</a:t>
            </a:r>
            <a:endParaRPr lang="en-US" altLang="tr-TR"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tr-TR" altLang="tr-TR" dirty="0"/>
              <a:t>Kural Tabanlı Sızma Belirleme</a:t>
            </a:r>
            <a:endParaRPr lang="en-US" altLang="tr-TR" dirty="0"/>
          </a:p>
        </p:txBody>
      </p:sp>
      <p:sp>
        <p:nvSpPr>
          <p:cNvPr id="21509" name="Rectangle 3"/>
          <p:cNvSpPr>
            <a:spLocks noGrp="1" noChangeArrowheads="1"/>
          </p:cNvSpPr>
          <p:nvPr>
            <p:ph idx="1"/>
          </p:nvPr>
        </p:nvSpPr>
        <p:spPr/>
        <p:txBody>
          <a:bodyPr rtlCol="0">
            <a:normAutofit/>
          </a:bodyPr>
          <a:lstStyle/>
          <a:p>
            <a:pPr>
              <a:spcAft>
                <a:spcPts val="0"/>
              </a:spcAft>
              <a:buFont typeface="Wingdings" pitchFamily="2" charset="2"/>
              <a:buChar char="§"/>
              <a:defRPr/>
            </a:pPr>
            <a:r>
              <a:rPr lang="tr-TR" sz="2800" dirty="0">
                <a:solidFill>
                  <a:srgbClr val="000066"/>
                </a:solidFill>
              </a:rPr>
              <a:t>Herhangi bir komut dizisinin önceden bilinen ve sistemin güvenlik politikasını ihlal edecek işlemler yapıp yapmadığını tespit eder ve potansiyel sızmaları raporlar.</a:t>
            </a:r>
          </a:p>
          <a:p>
            <a:pPr>
              <a:spcAft>
                <a:spcPts val="0"/>
              </a:spcAft>
              <a:buFont typeface="Wingdings" pitchFamily="2" charset="2"/>
              <a:buChar char="§"/>
              <a:defRPr/>
            </a:pPr>
            <a:r>
              <a:rPr lang="tr-TR" sz="2800" dirty="0">
                <a:solidFill>
                  <a:srgbClr val="000066"/>
                </a:solidFill>
              </a:rPr>
              <a:t>Sistemin zarar görebilecek yerlerinin ve buralara karşı yapılabilecek potansiyel saldırıların bilgisinin önceden bilinmesi gerekir.</a:t>
            </a:r>
            <a:r>
              <a:rPr lang="en-US" sz="2800" dirty="0">
                <a:solidFill>
                  <a:srgbClr val="000066"/>
                </a:solidFill>
              </a:rPr>
              <a:t> </a:t>
            </a:r>
            <a:endParaRPr lang="tr-TR" sz="2800" dirty="0">
              <a:solidFill>
                <a:srgbClr val="000066"/>
              </a:solidFill>
            </a:endParaRPr>
          </a:p>
          <a:p>
            <a:pPr>
              <a:spcAft>
                <a:spcPts val="0"/>
              </a:spcAft>
              <a:buFont typeface="Wingdings" pitchFamily="2" charset="2"/>
              <a:buChar char="§"/>
              <a:defRPr/>
            </a:pPr>
            <a:r>
              <a:rPr lang="tr-TR" sz="2800" dirty="0">
                <a:solidFill>
                  <a:srgbClr val="000066"/>
                </a:solidFill>
              </a:rPr>
              <a:t>Bu sistemler kural kümesinde bulunmayan saldırılara müdahale edemezler.</a:t>
            </a:r>
            <a:r>
              <a:rPr lang="en-US" sz="2800" dirty="0">
                <a:solidFill>
                  <a:srgbClr val="000066"/>
                </a:solidFill>
              </a:rPr>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tr-TR" altLang="tr-TR" dirty="0"/>
              <a:t>Belirtim Tabanlı Sızma Belirleme</a:t>
            </a:r>
            <a:endParaRPr lang="en-US" altLang="tr-TR" dirty="0"/>
          </a:p>
        </p:txBody>
      </p:sp>
      <p:sp>
        <p:nvSpPr>
          <p:cNvPr id="28675"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mtClean="0">
                <a:solidFill>
                  <a:srgbClr val="000066"/>
                </a:solidFill>
              </a:rPr>
              <a:t>Bir dizi komutun bir programın yada sistemin çalışma şekline zarar verip vermediğini belirler.</a:t>
            </a:r>
          </a:p>
          <a:p>
            <a:pPr eaLnBrk="1" hangingPunct="1">
              <a:buFont typeface="Wingdings" panose="05000000000000000000" pitchFamily="2" charset="2"/>
              <a:buChar char="§"/>
            </a:pPr>
            <a:r>
              <a:rPr lang="tr-TR" altLang="tr-TR" smtClean="0">
                <a:solidFill>
                  <a:srgbClr val="000066"/>
                </a:solidFill>
              </a:rPr>
              <a:t>Sistemin güvenlik durumunu değiştirebilecek programların belirlenmesi ve kontrol edilmeleri gerekmektedir.</a:t>
            </a:r>
            <a:r>
              <a:rPr lang="en-US" altLang="tr-TR" smtClean="0">
                <a:solidFill>
                  <a:srgbClr val="000066"/>
                </a:solidFill>
              </a:rPr>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tr-TR" altLang="tr-TR" dirty="0"/>
              <a:t>Belirtim Tabanlı Sızma Belirleme</a:t>
            </a:r>
            <a:endParaRPr lang="en-US" altLang="tr-TR" dirty="0"/>
          </a:p>
        </p:txBody>
      </p:sp>
      <p:sp>
        <p:nvSpPr>
          <p:cNvPr id="29699"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z="2800">
                <a:solidFill>
                  <a:srgbClr val="000066"/>
                </a:solidFill>
              </a:rPr>
              <a:t>Yeni bir yaklaşım.</a:t>
            </a:r>
          </a:p>
          <a:p>
            <a:pPr eaLnBrk="1" hangingPunct="1">
              <a:buFont typeface="Wingdings" panose="05000000000000000000" pitchFamily="2" charset="2"/>
              <a:buChar char="§"/>
            </a:pPr>
            <a:r>
              <a:rPr lang="tr-TR" altLang="tr-TR" sz="2800">
                <a:solidFill>
                  <a:srgbClr val="000066"/>
                </a:solidFill>
              </a:rPr>
              <a:t>Sistemde ne olabileceği şekillendirilir.</a:t>
            </a:r>
          </a:p>
          <a:p>
            <a:pPr eaLnBrk="1" hangingPunct="1">
              <a:buFont typeface="Wingdings" panose="05000000000000000000" pitchFamily="2" charset="2"/>
              <a:buChar char="§"/>
            </a:pPr>
            <a:r>
              <a:rPr lang="tr-TR" altLang="tr-TR" sz="2800">
                <a:solidFill>
                  <a:srgbClr val="000066"/>
                </a:solidFill>
              </a:rPr>
              <a:t>Bilinmeyen saldırılara karşı çözüm.</a:t>
            </a:r>
          </a:p>
          <a:p>
            <a:pPr eaLnBrk="1" hangingPunct="1">
              <a:buFont typeface="Wingdings" panose="05000000000000000000" pitchFamily="2" charset="2"/>
              <a:buChar char="§"/>
            </a:pPr>
            <a:r>
              <a:rPr lang="tr-TR" altLang="tr-TR" sz="2800">
                <a:solidFill>
                  <a:srgbClr val="000066"/>
                </a:solidFill>
              </a:rPr>
              <a:t>Zor kısmı; belirtimlerinin çıkarılması gereken programları iyi seçme.</a:t>
            </a:r>
          </a:p>
          <a:p>
            <a:pPr eaLnBrk="1" hangingPunct="1">
              <a:buFont typeface="Wingdings" panose="05000000000000000000" pitchFamily="2" charset="2"/>
              <a:buChar char="§"/>
            </a:pPr>
            <a:endParaRPr lang="en-US" altLang="tr-TR" sz="280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tr-TR" altLang="tr-TR" dirty="0"/>
              <a:t>Mimari</a:t>
            </a:r>
            <a:endParaRPr lang="en-US" altLang="tr-TR" dirty="0"/>
          </a:p>
        </p:txBody>
      </p:sp>
      <p:grpSp>
        <p:nvGrpSpPr>
          <p:cNvPr id="30723" name="Group 4"/>
          <p:cNvGrpSpPr>
            <a:grpSpLocks noChangeAspect="1"/>
          </p:cNvGrpSpPr>
          <p:nvPr/>
        </p:nvGrpSpPr>
        <p:grpSpPr bwMode="auto">
          <a:xfrm>
            <a:off x="2279650" y="1658938"/>
            <a:ext cx="7704138" cy="4494212"/>
            <a:chOff x="2520" y="2484"/>
            <a:chExt cx="7200" cy="4320"/>
          </a:xfrm>
        </p:grpSpPr>
        <p:sp>
          <p:nvSpPr>
            <p:cNvPr id="30725" name="AutoShape 5"/>
            <p:cNvSpPr>
              <a:spLocks noChangeAspect="1" noChangeArrowheads="1"/>
            </p:cNvSpPr>
            <p:nvPr/>
          </p:nvSpPr>
          <p:spPr bwMode="auto">
            <a:xfrm>
              <a:off x="2520" y="2484"/>
              <a:ext cx="7200" cy="43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r" eaLnBrk="1" hangingPunct="1"/>
              <a:endParaRPr lang="tr-TR" altLang="tr-TR"/>
            </a:p>
          </p:txBody>
        </p:sp>
        <p:sp>
          <p:nvSpPr>
            <p:cNvPr id="30726" name="AutoShape 6"/>
            <p:cNvSpPr>
              <a:spLocks noChangeArrowheads="1"/>
            </p:cNvSpPr>
            <p:nvPr/>
          </p:nvSpPr>
          <p:spPr bwMode="auto">
            <a:xfrm>
              <a:off x="6270" y="3255"/>
              <a:ext cx="2100" cy="1235"/>
            </a:xfrm>
            <a:prstGeom prst="roundRect">
              <a:avLst>
                <a:gd name="adj" fmla="val 16667"/>
              </a:avLst>
            </a:prstGeom>
            <a:solidFill>
              <a:schemeClr val="bg1"/>
            </a:solidFill>
            <a:ln w="9525">
              <a:solidFill>
                <a:srgbClr val="000000"/>
              </a:solidFill>
              <a:round/>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eaLnBrk="1" hangingPunct="1"/>
              <a:r>
                <a:rPr lang="en-US" altLang="tr-TR" sz="1200">
                  <a:latin typeface="Times New Roman" panose="02020603050405020304" pitchFamily="18" charset="0"/>
                </a:rPr>
                <a:t>Yönetici</a:t>
              </a:r>
              <a:endParaRPr lang="en-US" altLang="tr-TR"/>
            </a:p>
          </p:txBody>
        </p:sp>
        <p:sp>
          <p:nvSpPr>
            <p:cNvPr id="30727" name="AutoShape 7"/>
            <p:cNvSpPr>
              <a:spLocks noChangeArrowheads="1"/>
            </p:cNvSpPr>
            <p:nvPr/>
          </p:nvSpPr>
          <p:spPr bwMode="auto">
            <a:xfrm>
              <a:off x="6720" y="5107"/>
              <a:ext cx="2100" cy="1234"/>
            </a:xfrm>
            <a:prstGeom prst="roundRect">
              <a:avLst>
                <a:gd name="adj" fmla="val 16667"/>
              </a:avLst>
            </a:prstGeom>
            <a:solidFill>
              <a:schemeClr val="bg1"/>
            </a:solidFill>
            <a:ln w="9525">
              <a:solidFill>
                <a:srgbClr val="000000"/>
              </a:solidFill>
              <a:round/>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eaLnBrk="1" hangingPunct="1"/>
              <a:r>
                <a:rPr lang="en-US" altLang="tr-TR" sz="1200">
                  <a:latin typeface="Times New Roman" panose="02020603050405020304" pitchFamily="18" charset="0"/>
                </a:rPr>
                <a:t>Bildirici</a:t>
              </a:r>
              <a:endParaRPr lang="en-US" altLang="tr-TR"/>
            </a:p>
          </p:txBody>
        </p:sp>
        <p:sp>
          <p:nvSpPr>
            <p:cNvPr id="30728" name="AutoShape 8"/>
            <p:cNvSpPr>
              <a:spLocks noChangeArrowheads="1"/>
            </p:cNvSpPr>
            <p:nvPr/>
          </p:nvSpPr>
          <p:spPr bwMode="auto">
            <a:xfrm>
              <a:off x="3570" y="2793"/>
              <a:ext cx="1200" cy="618"/>
            </a:xfrm>
            <a:prstGeom prst="roundRect">
              <a:avLst>
                <a:gd name="adj" fmla="val 16667"/>
              </a:avLst>
            </a:prstGeom>
            <a:solidFill>
              <a:schemeClr val="bg1"/>
            </a:solidFill>
            <a:ln w="9525">
              <a:solidFill>
                <a:srgbClr val="000000"/>
              </a:solidFill>
              <a:round/>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r" eaLnBrk="1" hangingPunct="1"/>
              <a:endParaRPr lang="tr-TR" altLang="tr-TR"/>
            </a:p>
          </p:txBody>
        </p:sp>
        <p:sp>
          <p:nvSpPr>
            <p:cNvPr id="30729" name="AutoShape 9"/>
            <p:cNvSpPr>
              <a:spLocks noChangeArrowheads="1"/>
            </p:cNvSpPr>
            <p:nvPr/>
          </p:nvSpPr>
          <p:spPr bwMode="auto">
            <a:xfrm>
              <a:off x="3570" y="3718"/>
              <a:ext cx="1200" cy="618"/>
            </a:xfrm>
            <a:prstGeom prst="roundRect">
              <a:avLst>
                <a:gd name="adj" fmla="val 16667"/>
              </a:avLst>
            </a:prstGeom>
            <a:solidFill>
              <a:schemeClr val="bg1"/>
            </a:solidFill>
            <a:ln w="9525">
              <a:solidFill>
                <a:srgbClr val="000000"/>
              </a:solidFill>
              <a:round/>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r" eaLnBrk="1" hangingPunct="1"/>
              <a:endParaRPr lang="tr-TR" altLang="tr-TR"/>
            </a:p>
          </p:txBody>
        </p:sp>
        <p:sp>
          <p:nvSpPr>
            <p:cNvPr id="30730" name="AutoShape 10"/>
            <p:cNvSpPr>
              <a:spLocks noChangeArrowheads="1"/>
            </p:cNvSpPr>
            <p:nvPr/>
          </p:nvSpPr>
          <p:spPr bwMode="auto">
            <a:xfrm>
              <a:off x="3570" y="4644"/>
              <a:ext cx="1200" cy="463"/>
            </a:xfrm>
            <a:prstGeom prst="roundRect">
              <a:avLst>
                <a:gd name="adj" fmla="val 16667"/>
              </a:avLst>
            </a:prstGeom>
            <a:solidFill>
              <a:schemeClr val="bg1"/>
            </a:solidFill>
            <a:ln w="9525">
              <a:solidFill>
                <a:srgbClr val="000000"/>
              </a:solidFill>
              <a:round/>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r" eaLnBrk="1" hangingPunct="1"/>
              <a:endParaRPr lang="tr-TR" altLang="tr-TR"/>
            </a:p>
          </p:txBody>
        </p:sp>
        <p:sp>
          <p:nvSpPr>
            <p:cNvPr id="30731" name="AutoShape 11"/>
            <p:cNvSpPr>
              <a:spLocks noChangeArrowheads="1"/>
            </p:cNvSpPr>
            <p:nvPr/>
          </p:nvSpPr>
          <p:spPr bwMode="auto">
            <a:xfrm>
              <a:off x="3570" y="5570"/>
              <a:ext cx="1200" cy="618"/>
            </a:xfrm>
            <a:prstGeom prst="roundRect">
              <a:avLst>
                <a:gd name="adj" fmla="val 16667"/>
              </a:avLst>
            </a:prstGeom>
            <a:solidFill>
              <a:schemeClr val="bg1"/>
            </a:solidFill>
            <a:ln w="9525">
              <a:solidFill>
                <a:srgbClr val="000000"/>
              </a:solidFill>
              <a:round/>
              <a:headEnd/>
              <a:tailEnd/>
            </a:ln>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algn="r" eaLnBrk="1" hangingPunct="1"/>
              <a:endParaRPr lang="tr-TR" altLang="tr-TR"/>
            </a:p>
          </p:txBody>
        </p:sp>
        <p:sp>
          <p:nvSpPr>
            <p:cNvPr id="30732" name="Line 12"/>
            <p:cNvSpPr>
              <a:spLocks noChangeShapeType="1"/>
            </p:cNvSpPr>
            <p:nvPr/>
          </p:nvSpPr>
          <p:spPr bwMode="auto">
            <a:xfrm>
              <a:off x="2970" y="2947"/>
              <a:ext cx="0" cy="3086"/>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3" name="Line 13"/>
            <p:cNvSpPr>
              <a:spLocks noChangeShapeType="1"/>
            </p:cNvSpPr>
            <p:nvPr/>
          </p:nvSpPr>
          <p:spPr bwMode="auto">
            <a:xfrm>
              <a:off x="2970" y="5878"/>
              <a:ext cx="6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4" name="Line 14"/>
            <p:cNvSpPr>
              <a:spLocks noChangeShapeType="1"/>
            </p:cNvSpPr>
            <p:nvPr/>
          </p:nvSpPr>
          <p:spPr bwMode="auto">
            <a:xfrm>
              <a:off x="2970" y="4953"/>
              <a:ext cx="6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5" name="Line 15"/>
            <p:cNvSpPr>
              <a:spLocks noChangeShapeType="1"/>
            </p:cNvSpPr>
            <p:nvPr/>
          </p:nvSpPr>
          <p:spPr bwMode="auto">
            <a:xfrm>
              <a:off x="2970" y="4027"/>
              <a:ext cx="6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6" name="Line 16"/>
            <p:cNvSpPr>
              <a:spLocks noChangeShapeType="1"/>
            </p:cNvSpPr>
            <p:nvPr/>
          </p:nvSpPr>
          <p:spPr bwMode="auto">
            <a:xfrm>
              <a:off x="2970" y="3101"/>
              <a:ext cx="6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0737" name="Rectangle 17"/>
            <p:cNvSpPr>
              <a:spLocks noChangeArrowheads="1"/>
            </p:cNvSpPr>
            <p:nvPr/>
          </p:nvSpPr>
          <p:spPr bwMode="auto">
            <a:xfrm>
              <a:off x="4320" y="2947"/>
              <a:ext cx="450" cy="308"/>
            </a:xfrm>
            <a:prstGeom prst="rect">
              <a:avLst/>
            </a:prstGeom>
            <a:solidFill>
              <a:schemeClr val="bg1"/>
            </a:solidFill>
            <a:ln w="9525">
              <a:solidFill>
                <a:srgbClr val="000000"/>
              </a:solidFill>
              <a:miter lim="800000"/>
              <a:headEnd/>
              <a:tailEnd/>
            </a:ln>
          </p:spPr>
          <p:txBody>
            <a:bodyPr lIns="0" tIns="0" rIns="0" bIns="0"/>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eaLnBrk="1" hangingPunct="1"/>
              <a:r>
                <a:rPr lang="en-US" altLang="tr-TR" sz="900">
                  <a:latin typeface="Times New Roman" panose="02020603050405020304" pitchFamily="18" charset="0"/>
                </a:rPr>
                <a:t>Ajan</a:t>
              </a:r>
              <a:endParaRPr lang="en-US" altLang="tr-TR"/>
            </a:p>
          </p:txBody>
        </p:sp>
        <p:sp>
          <p:nvSpPr>
            <p:cNvPr id="30738" name="Rectangle 18"/>
            <p:cNvSpPr>
              <a:spLocks noChangeArrowheads="1"/>
            </p:cNvSpPr>
            <p:nvPr/>
          </p:nvSpPr>
          <p:spPr bwMode="auto">
            <a:xfrm>
              <a:off x="4320" y="3873"/>
              <a:ext cx="450" cy="307"/>
            </a:xfrm>
            <a:prstGeom prst="rect">
              <a:avLst/>
            </a:prstGeom>
            <a:solidFill>
              <a:schemeClr val="bg1"/>
            </a:solidFill>
            <a:ln w="9525">
              <a:solidFill>
                <a:srgbClr val="000000"/>
              </a:solidFill>
              <a:miter lim="800000"/>
              <a:headEnd/>
              <a:tailEnd/>
            </a:ln>
          </p:spPr>
          <p:txBody>
            <a:bodyPr lIns="0" tIns="0" rIns="0" bIns="0"/>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eaLnBrk="1" hangingPunct="1"/>
              <a:r>
                <a:rPr lang="en-US" altLang="tr-TR" sz="900">
                  <a:latin typeface="Times New Roman" panose="02020603050405020304" pitchFamily="18" charset="0"/>
                </a:rPr>
                <a:t>Ajan</a:t>
              </a:r>
              <a:endParaRPr lang="en-US" altLang="tr-TR"/>
            </a:p>
          </p:txBody>
        </p:sp>
        <p:sp>
          <p:nvSpPr>
            <p:cNvPr id="30739" name="Rectangle 19"/>
            <p:cNvSpPr>
              <a:spLocks noChangeArrowheads="1"/>
            </p:cNvSpPr>
            <p:nvPr/>
          </p:nvSpPr>
          <p:spPr bwMode="auto">
            <a:xfrm>
              <a:off x="4320" y="4644"/>
              <a:ext cx="450" cy="308"/>
            </a:xfrm>
            <a:prstGeom prst="rect">
              <a:avLst/>
            </a:prstGeom>
            <a:solidFill>
              <a:schemeClr val="bg1"/>
            </a:solidFill>
            <a:ln w="9525">
              <a:solidFill>
                <a:srgbClr val="000000"/>
              </a:solidFill>
              <a:miter lim="800000"/>
              <a:headEnd/>
              <a:tailEnd/>
            </a:ln>
          </p:spPr>
          <p:txBody>
            <a:bodyPr lIns="0" tIns="0" rIns="0" bIns="0"/>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eaLnBrk="1" hangingPunct="1"/>
              <a:r>
                <a:rPr lang="en-US" altLang="tr-TR" sz="900">
                  <a:latin typeface="Times New Roman" panose="02020603050405020304" pitchFamily="18" charset="0"/>
                </a:rPr>
                <a:t>Ajan</a:t>
              </a:r>
              <a:endParaRPr lang="en-US" altLang="tr-TR"/>
            </a:p>
          </p:txBody>
        </p:sp>
        <p:sp>
          <p:nvSpPr>
            <p:cNvPr id="30740" name="Rectangle 20"/>
            <p:cNvSpPr>
              <a:spLocks noChangeArrowheads="1"/>
            </p:cNvSpPr>
            <p:nvPr/>
          </p:nvSpPr>
          <p:spPr bwMode="auto">
            <a:xfrm>
              <a:off x="4320" y="5724"/>
              <a:ext cx="450" cy="308"/>
            </a:xfrm>
            <a:prstGeom prst="rect">
              <a:avLst/>
            </a:prstGeom>
            <a:solidFill>
              <a:schemeClr val="bg1"/>
            </a:solidFill>
            <a:ln w="9525">
              <a:solidFill>
                <a:srgbClr val="000000"/>
              </a:solidFill>
              <a:miter lim="800000"/>
              <a:headEnd/>
              <a:tailEnd/>
            </a:ln>
          </p:spPr>
          <p:txBody>
            <a:bodyPr lIns="0" tIns="0" rIns="0" bIns="0"/>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eaLnBrk="1" hangingPunct="1"/>
              <a:r>
                <a:rPr lang="en-US" altLang="tr-TR" sz="900">
                  <a:latin typeface="Times New Roman" panose="02020603050405020304" pitchFamily="18" charset="0"/>
                </a:rPr>
                <a:t>Ajan</a:t>
              </a:r>
              <a:endParaRPr lang="en-US" altLang="tr-TR"/>
            </a:p>
          </p:txBody>
        </p:sp>
        <p:sp>
          <p:nvSpPr>
            <p:cNvPr id="30741" name="Rectangle 21"/>
            <p:cNvSpPr>
              <a:spLocks noChangeArrowheads="1"/>
            </p:cNvSpPr>
            <p:nvPr/>
          </p:nvSpPr>
          <p:spPr bwMode="auto">
            <a:xfrm>
              <a:off x="3720" y="2947"/>
              <a:ext cx="450" cy="30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eaLnBrk="1" hangingPunct="1"/>
              <a:r>
                <a:rPr lang="en-US" altLang="tr-TR" sz="900">
                  <a:latin typeface="Times New Roman" panose="02020603050405020304" pitchFamily="18" charset="0"/>
                </a:rPr>
                <a:t>Host A</a:t>
              </a:r>
              <a:endParaRPr lang="en-US" altLang="tr-TR"/>
            </a:p>
          </p:txBody>
        </p:sp>
        <p:sp>
          <p:nvSpPr>
            <p:cNvPr id="30742" name="Rectangle 22"/>
            <p:cNvSpPr>
              <a:spLocks noChangeArrowheads="1"/>
            </p:cNvSpPr>
            <p:nvPr/>
          </p:nvSpPr>
          <p:spPr bwMode="auto">
            <a:xfrm>
              <a:off x="3720" y="3873"/>
              <a:ext cx="450" cy="30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eaLnBrk="1" hangingPunct="1"/>
              <a:r>
                <a:rPr lang="en-US" altLang="tr-TR" sz="900">
                  <a:latin typeface="Times New Roman" panose="02020603050405020304" pitchFamily="18" charset="0"/>
                </a:rPr>
                <a:t>Host B</a:t>
              </a:r>
              <a:endParaRPr lang="en-US" altLang="tr-TR"/>
            </a:p>
          </p:txBody>
        </p:sp>
        <p:sp>
          <p:nvSpPr>
            <p:cNvPr id="30743" name="Rectangle 23"/>
            <p:cNvSpPr>
              <a:spLocks noChangeArrowheads="1"/>
            </p:cNvSpPr>
            <p:nvPr/>
          </p:nvSpPr>
          <p:spPr bwMode="auto">
            <a:xfrm>
              <a:off x="3720" y="4644"/>
              <a:ext cx="450" cy="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eaLnBrk="1" hangingPunct="1"/>
              <a:r>
                <a:rPr lang="en-US" altLang="tr-TR" sz="900">
                  <a:latin typeface="Times New Roman" panose="02020603050405020304" pitchFamily="18" charset="0"/>
                </a:rPr>
                <a:t>Host N</a:t>
              </a:r>
              <a:endParaRPr lang="en-US" altLang="tr-TR"/>
            </a:p>
          </p:txBody>
        </p:sp>
        <p:sp>
          <p:nvSpPr>
            <p:cNvPr id="30744" name="Rectangle 24"/>
            <p:cNvSpPr>
              <a:spLocks noChangeArrowheads="1"/>
            </p:cNvSpPr>
            <p:nvPr/>
          </p:nvSpPr>
          <p:spPr bwMode="auto">
            <a:xfrm>
              <a:off x="3720" y="5724"/>
              <a:ext cx="450" cy="30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pPr eaLnBrk="1" hangingPunct="1"/>
              <a:r>
                <a:rPr lang="en-US" altLang="tr-TR" sz="900">
                  <a:latin typeface="Times New Roman" panose="02020603050405020304" pitchFamily="18" charset="0"/>
                </a:rPr>
                <a:t>Host C</a:t>
              </a:r>
              <a:endParaRPr lang="en-US" altLang="tr-TR"/>
            </a:p>
          </p:txBody>
        </p:sp>
        <p:sp>
          <p:nvSpPr>
            <p:cNvPr id="30745" name="Line 25"/>
            <p:cNvSpPr>
              <a:spLocks noChangeShapeType="1"/>
            </p:cNvSpPr>
            <p:nvPr/>
          </p:nvSpPr>
          <p:spPr bwMode="auto">
            <a:xfrm>
              <a:off x="4770" y="3101"/>
              <a:ext cx="1500" cy="617"/>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30746" name="Line 26"/>
            <p:cNvSpPr>
              <a:spLocks noChangeShapeType="1"/>
            </p:cNvSpPr>
            <p:nvPr/>
          </p:nvSpPr>
          <p:spPr bwMode="auto">
            <a:xfrm flipV="1">
              <a:off x="4770" y="3873"/>
              <a:ext cx="1500" cy="154"/>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30747" name="Line 27"/>
            <p:cNvSpPr>
              <a:spLocks noChangeShapeType="1"/>
            </p:cNvSpPr>
            <p:nvPr/>
          </p:nvSpPr>
          <p:spPr bwMode="auto">
            <a:xfrm flipV="1">
              <a:off x="4770" y="4181"/>
              <a:ext cx="1500" cy="617"/>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30748" name="Line 28"/>
            <p:cNvSpPr>
              <a:spLocks noChangeShapeType="1"/>
            </p:cNvSpPr>
            <p:nvPr/>
          </p:nvSpPr>
          <p:spPr bwMode="auto">
            <a:xfrm flipV="1">
              <a:off x="4770" y="4335"/>
              <a:ext cx="1500" cy="1543"/>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30749" name="Line 29"/>
            <p:cNvSpPr>
              <a:spLocks noChangeShapeType="1"/>
            </p:cNvSpPr>
            <p:nvPr/>
          </p:nvSpPr>
          <p:spPr bwMode="auto">
            <a:xfrm>
              <a:off x="6720" y="4490"/>
              <a:ext cx="1500" cy="617"/>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tr-T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tr-TR" altLang="tr-TR" dirty="0"/>
              <a:t>Ajan</a:t>
            </a:r>
            <a:endParaRPr lang="en-US" altLang="tr-TR" dirty="0"/>
          </a:p>
        </p:txBody>
      </p:sp>
      <p:sp>
        <p:nvSpPr>
          <p:cNvPr id="31747"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mtClean="0">
                <a:solidFill>
                  <a:srgbClr val="000066"/>
                </a:solidFill>
              </a:rPr>
              <a:t>Veri kaynaklarından bilgi toplar.</a:t>
            </a:r>
          </a:p>
          <a:p>
            <a:pPr eaLnBrk="1" hangingPunct="1">
              <a:buFont typeface="Wingdings" panose="05000000000000000000" pitchFamily="2" charset="2"/>
              <a:buChar char="§"/>
            </a:pPr>
            <a:r>
              <a:rPr lang="tr-TR" altLang="tr-TR" smtClean="0">
                <a:solidFill>
                  <a:srgbClr val="000066"/>
                </a:solidFill>
              </a:rPr>
              <a:t>Anında gönderme – Önişlemeli gönderme</a:t>
            </a:r>
          </a:p>
          <a:p>
            <a:pPr eaLnBrk="1" hangingPunct="1">
              <a:buFont typeface="Wingdings" panose="05000000000000000000" pitchFamily="2" charset="2"/>
              <a:buChar char="§"/>
            </a:pPr>
            <a:r>
              <a:rPr lang="tr-TR" altLang="tr-TR" smtClean="0">
                <a:solidFill>
                  <a:srgbClr val="000066"/>
                </a:solidFill>
              </a:rPr>
              <a:t>Yönetici potansiyel bir saldırıdan şüphelenmesi halinde ajanların çalışma şekillerini değiştirmelerini sağlayabilir.</a:t>
            </a:r>
          </a:p>
          <a:p>
            <a:pPr eaLnBrk="1" hangingPunct="1">
              <a:buFont typeface="Wingdings" panose="05000000000000000000" pitchFamily="2" charset="2"/>
              <a:buChar char="§"/>
            </a:pPr>
            <a:r>
              <a:rPr lang="tr-TR" altLang="tr-TR" smtClean="0">
                <a:solidFill>
                  <a:srgbClr val="000066"/>
                </a:solidFill>
              </a:rPr>
              <a:t>Tek bir konak, birçok konak, ağ.</a:t>
            </a:r>
            <a:r>
              <a:rPr lang="en-US" altLang="tr-TR" smtClean="0">
                <a:solidFill>
                  <a:srgbClr val="000066"/>
                </a:solidFill>
              </a:rPr>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tr-TR" altLang="tr-TR" dirty="0"/>
              <a:t>Ajan</a:t>
            </a:r>
            <a:endParaRPr lang="en-US" altLang="tr-TR" dirty="0"/>
          </a:p>
        </p:txBody>
      </p:sp>
      <p:sp>
        <p:nvSpPr>
          <p:cNvPr id="32771"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z="2800">
                <a:solidFill>
                  <a:srgbClr val="000066"/>
                </a:solidFill>
              </a:rPr>
              <a:t>Konak Tabanlı Bilgi Toplama</a:t>
            </a:r>
          </a:p>
          <a:p>
            <a:pPr lvl="1" eaLnBrk="1" hangingPunct="1">
              <a:buFont typeface="Wingdings" panose="05000000000000000000" pitchFamily="2" charset="2"/>
              <a:buChar char="§"/>
            </a:pPr>
            <a:r>
              <a:rPr lang="tr-TR" altLang="tr-TR" sz="2400">
                <a:solidFill>
                  <a:srgbClr val="000066"/>
                </a:solidFill>
              </a:rPr>
              <a:t>Sistem ve uygulama kayıtları üzerinde çalışırlar.</a:t>
            </a:r>
          </a:p>
          <a:p>
            <a:pPr lvl="1" eaLnBrk="1" hangingPunct="1">
              <a:buFont typeface="Wingdings" panose="05000000000000000000" pitchFamily="2" charset="2"/>
              <a:buChar char="§"/>
            </a:pPr>
            <a:r>
              <a:rPr lang="tr-TR" altLang="tr-TR" sz="2400">
                <a:solidFill>
                  <a:srgbClr val="000066"/>
                </a:solidFill>
              </a:rPr>
              <a:t>Olabildiğince sade bir tasarım.</a:t>
            </a:r>
          </a:p>
          <a:p>
            <a:pPr eaLnBrk="1" hangingPunct="1">
              <a:buFont typeface="Wingdings" panose="05000000000000000000" pitchFamily="2" charset="2"/>
              <a:buChar char="§"/>
            </a:pPr>
            <a:r>
              <a:rPr lang="tr-TR" altLang="tr-TR" sz="2800">
                <a:solidFill>
                  <a:srgbClr val="000066"/>
                </a:solidFill>
              </a:rPr>
              <a:t>Ağ Tabanlı Bilgi Toplama</a:t>
            </a:r>
          </a:p>
          <a:p>
            <a:pPr lvl="1" eaLnBrk="1" hangingPunct="1">
              <a:buFont typeface="Wingdings" panose="05000000000000000000" pitchFamily="2" charset="2"/>
              <a:buChar char="§"/>
            </a:pPr>
            <a:r>
              <a:rPr lang="tr-TR" altLang="tr-TR" sz="2400">
                <a:solidFill>
                  <a:srgbClr val="000066"/>
                </a:solidFill>
              </a:rPr>
              <a:t>Ağdaki çeşitli araçlardan ve yazılımlardan faydalanırlar.</a:t>
            </a:r>
          </a:p>
          <a:p>
            <a:pPr lvl="1" eaLnBrk="1" hangingPunct="1">
              <a:buFont typeface="Wingdings" panose="05000000000000000000" pitchFamily="2" charset="2"/>
              <a:buChar char="§"/>
            </a:pPr>
            <a:r>
              <a:rPr lang="tr-TR" altLang="tr-TR" sz="2400">
                <a:solidFill>
                  <a:srgbClr val="000066"/>
                </a:solidFill>
              </a:rPr>
              <a:t>İçerik incelemesi</a:t>
            </a:r>
          </a:p>
          <a:p>
            <a:pPr lvl="1" eaLnBrk="1" hangingPunct="1">
              <a:buFont typeface="Wingdings" panose="05000000000000000000" pitchFamily="2" charset="2"/>
              <a:buChar char="§"/>
            </a:pPr>
            <a:r>
              <a:rPr lang="tr-TR" altLang="tr-TR" sz="2400">
                <a:solidFill>
                  <a:srgbClr val="000066"/>
                </a:solidFill>
              </a:rPr>
              <a:t>Yerleştirilme yerleri iyi seçilmeli </a:t>
            </a:r>
            <a:r>
              <a:rPr lang="en-US" altLang="tr-TR" sz="2400">
                <a:solidFill>
                  <a:srgbClr val="000066"/>
                </a:solidFill>
              </a:rPr>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tr-TR" altLang="tr-TR" dirty="0"/>
              <a:t>Yönetici</a:t>
            </a:r>
            <a:endParaRPr lang="en-US" altLang="tr-TR" dirty="0"/>
          </a:p>
        </p:txBody>
      </p:sp>
      <p:sp>
        <p:nvSpPr>
          <p:cNvPr id="33795"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z="2800">
                <a:solidFill>
                  <a:srgbClr val="000066"/>
                </a:solidFill>
              </a:rPr>
              <a:t>Analiz motoru ile herhangi bir saldırı veya saldırı başlangıcı olup olmadığını kontrol eder.</a:t>
            </a:r>
          </a:p>
          <a:p>
            <a:pPr eaLnBrk="1" hangingPunct="1">
              <a:buFont typeface="Wingdings" panose="05000000000000000000" pitchFamily="2" charset="2"/>
              <a:buChar char="§"/>
            </a:pPr>
            <a:r>
              <a:rPr lang="tr-TR" altLang="tr-TR" sz="2800">
                <a:solidFill>
                  <a:srgbClr val="000066"/>
                </a:solidFill>
              </a:rPr>
              <a:t>Bir veya birden fazla analiz modeli kullanabilir.</a:t>
            </a:r>
          </a:p>
          <a:p>
            <a:pPr eaLnBrk="1" hangingPunct="1">
              <a:buFont typeface="Wingdings" panose="05000000000000000000" pitchFamily="2" charset="2"/>
              <a:buChar char="§"/>
            </a:pPr>
            <a:r>
              <a:rPr lang="tr-TR" altLang="tr-TR" sz="2800">
                <a:solidFill>
                  <a:srgbClr val="000066"/>
                </a:solidFill>
              </a:rPr>
              <a:t>Ayrı bir sistem üzerinde bulunur.</a:t>
            </a:r>
          </a:p>
          <a:p>
            <a:pPr eaLnBrk="1" hangingPunct="1">
              <a:buFont typeface="Wingdings" panose="05000000000000000000" pitchFamily="2" charset="2"/>
              <a:buChar char="§"/>
            </a:pPr>
            <a:r>
              <a:rPr lang="tr-TR" altLang="tr-TR" sz="2800">
                <a:solidFill>
                  <a:srgbClr val="000066"/>
                </a:solidFill>
              </a:rPr>
              <a:t>Birçok yönetici üzerinde çalıştıkları kural kümelerini ve profilleri değiştirebilme özeliğine sahiptir.</a:t>
            </a:r>
            <a:r>
              <a:rPr lang="en-US" altLang="tr-TR" sz="2800">
                <a:solidFill>
                  <a:srgbClr val="000066"/>
                </a:solidFill>
              </a:rPr>
              <a:t>  </a:t>
            </a:r>
            <a:r>
              <a:rPr lang="tr-TR" altLang="tr-TR" sz="2800">
                <a:solidFill>
                  <a:srgbClr val="000066"/>
                </a:solidFill>
              </a:rPr>
              <a:t> </a:t>
            </a:r>
            <a:r>
              <a:rPr lang="en-US" altLang="tr-TR" sz="2800">
                <a:solidFill>
                  <a:srgbClr val="000066"/>
                </a:solidFill>
              </a:rPr>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tr-TR" altLang="tr-TR" dirty="0"/>
              <a:t>Bildirici</a:t>
            </a:r>
            <a:endParaRPr lang="en-US" altLang="tr-TR" dirty="0"/>
          </a:p>
        </p:txBody>
      </p:sp>
      <p:sp>
        <p:nvSpPr>
          <p:cNvPr id="34819"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mtClean="0">
                <a:solidFill>
                  <a:srgbClr val="000066"/>
                </a:solidFill>
              </a:rPr>
              <a:t>Yöneticiden aldığı bilgilere göre hareket eder.</a:t>
            </a:r>
          </a:p>
          <a:p>
            <a:pPr eaLnBrk="1" hangingPunct="1">
              <a:buFont typeface="Wingdings" panose="05000000000000000000" pitchFamily="2" charset="2"/>
              <a:buChar char="§"/>
            </a:pPr>
            <a:r>
              <a:rPr lang="tr-TR" altLang="tr-TR" smtClean="0">
                <a:solidFill>
                  <a:srgbClr val="000066"/>
                </a:solidFill>
              </a:rPr>
              <a:t>Sistem yöneticisine bir saldırının yapılmakta olduğunun haber vermek.</a:t>
            </a:r>
          </a:p>
          <a:p>
            <a:pPr eaLnBrk="1" hangingPunct="1">
              <a:buFont typeface="Wingdings" panose="05000000000000000000" pitchFamily="2" charset="2"/>
              <a:buChar char="§"/>
            </a:pPr>
            <a:r>
              <a:rPr lang="tr-TR" altLang="tr-TR" smtClean="0">
                <a:solidFill>
                  <a:srgbClr val="000066"/>
                </a:solidFill>
              </a:rPr>
              <a:t>Saldırıya karşılık vermek.</a:t>
            </a:r>
            <a:endParaRPr lang="en-US" altLang="tr-TR"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tr-TR" altLang="tr-TR" dirty="0"/>
              <a:t>Sızma Belirleme Sistemlerinin Örgütlenmesi</a:t>
            </a:r>
            <a:endParaRPr lang="en-US" altLang="tr-TR" dirty="0"/>
          </a:p>
        </p:txBody>
      </p:sp>
      <p:sp>
        <p:nvSpPr>
          <p:cNvPr id="35843" name="Rectangle 3"/>
          <p:cNvSpPr>
            <a:spLocks noGrp="1" noChangeArrowheads="1"/>
          </p:cNvSpPr>
          <p:nvPr>
            <p:ph idx="1"/>
          </p:nvPr>
        </p:nvSpPr>
        <p:spPr/>
        <p:txBody>
          <a:bodyPr/>
          <a:lstStyle/>
          <a:p>
            <a:pPr eaLnBrk="1" hangingPunct="1">
              <a:buFont typeface="Rage Italic" panose="03070502040507070304" pitchFamily="66" charset="0"/>
              <a:buNone/>
            </a:pPr>
            <a:r>
              <a:rPr lang="tr-TR" altLang="tr-TR" smtClean="0">
                <a:solidFill>
                  <a:srgbClr val="000066"/>
                </a:solidFill>
              </a:rPr>
              <a:t>	Üç temel yaklaşım var</a:t>
            </a:r>
          </a:p>
          <a:p>
            <a:pPr eaLnBrk="1" hangingPunct="1">
              <a:buFont typeface="Wingdings" panose="05000000000000000000" pitchFamily="2" charset="2"/>
              <a:buChar char="§"/>
            </a:pPr>
            <a:r>
              <a:rPr lang="tr-TR" altLang="tr-TR" smtClean="0">
                <a:solidFill>
                  <a:srgbClr val="000066"/>
                </a:solidFill>
              </a:rPr>
              <a:t>Ağ Trafiğini İzlemek (NSM)</a:t>
            </a:r>
          </a:p>
          <a:p>
            <a:pPr eaLnBrk="1" hangingPunct="1">
              <a:buFont typeface="Wingdings" panose="05000000000000000000" pitchFamily="2" charset="2"/>
              <a:buChar char="§"/>
            </a:pPr>
            <a:r>
              <a:rPr lang="tr-TR" altLang="tr-TR" smtClean="0">
                <a:solidFill>
                  <a:srgbClr val="000066"/>
                </a:solidFill>
              </a:rPr>
              <a:t>Konakları ve Ağları Birlikte İzlemek (DIDS)</a:t>
            </a:r>
          </a:p>
          <a:p>
            <a:pPr eaLnBrk="1" hangingPunct="1">
              <a:buFont typeface="Wingdings" panose="05000000000000000000" pitchFamily="2" charset="2"/>
              <a:buChar char="§"/>
            </a:pPr>
            <a:r>
              <a:rPr lang="tr-TR" altLang="tr-TR" smtClean="0">
                <a:solidFill>
                  <a:srgbClr val="000066"/>
                </a:solidFill>
              </a:rPr>
              <a:t>Özerk Aracılar Kullanmak</a:t>
            </a:r>
            <a:endParaRPr lang="en-US" altLang="tr-TR"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tr-TR" altLang="tr-TR" dirty="0"/>
              <a:t>Ağ Trafiğini Sızmalara Karşı İzlemek</a:t>
            </a:r>
            <a:endParaRPr lang="en-US" altLang="tr-TR" dirty="0"/>
          </a:p>
        </p:txBody>
      </p:sp>
      <p:sp>
        <p:nvSpPr>
          <p:cNvPr id="36867"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mtClean="0">
                <a:solidFill>
                  <a:srgbClr val="000066"/>
                </a:solidFill>
              </a:rPr>
              <a:t>Kaynak, varış ve hizmet üçlüsü izlenir.</a:t>
            </a:r>
          </a:p>
          <a:p>
            <a:pPr eaLnBrk="1" hangingPunct="1">
              <a:buFont typeface="Wingdings" panose="05000000000000000000" pitchFamily="2" charset="2"/>
              <a:buChar char="§"/>
            </a:pPr>
            <a:r>
              <a:rPr lang="tr-TR" altLang="tr-TR" smtClean="0">
                <a:solidFill>
                  <a:srgbClr val="000066"/>
                </a:solidFill>
              </a:rPr>
              <a:t>Elde edilen bilgiler üç eksene yerleştirilerek bir matris oluşturulur.</a:t>
            </a:r>
          </a:p>
          <a:p>
            <a:pPr eaLnBrk="1" hangingPunct="1">
              <a:buFont typeface="Wingdings" panose="05000000000000000000" pitchFamily="2" charset="2"/>
              <a:buChar char="§"/>
            </a:pPr>
            <a:r>
              <a:rPr lang="tr-TR" altLang="tr-TR" smtClean="0">
                <a:solidFill>
                  <a:srgbClr val="000066"/>
                </a:solidFill>
              </a:rPr>
              <a:t>Beklenen değerler matrisi ile maskelenerek terslikler ortaya çıkarılır.</a:t>
            </a:r>
          </a:p>
          <a:p>
            <a:pPr eaLnBrk="1" hangingPunct="1">
              <a:buFont typeface="Wingdings" panose="05000000000000000000" pitchFamily="2" charset="2"/>
              <a:buChar char="§"/>
            </a:pPr>
            <a:r>
              <a:rPr lang="tr-TR" altLang="tr-TR" smtClean="0">
                <a:solidFill>
                  <a:srgbClr val="000066"/>
                </a:solidFill>
              </a:rPr>
              <a:t>Matrisler sıradüzeni ile aşım engellenir.</a:t>
            </a:r>
          </a:p>
          <a:p>
            <a:pPr eaLnBrk="1" hangingPunct="1">
              <a:buFont typeface="Wingdings" panose="05000000000000000000" pitchFamily="2" charset="2"/>
              <a:buChar char="§"/>
            </a:pPr>
            <a:r>
              <a:rPr lang="tr-TR" altLang="tr-TR" i="1" smtClean="0">
                <a:solidFill>
                  <a:srgbClr val="000066"/>
                </a:solidFill>
              </a:rPr>
              <a:t>İmzalar</a:t>
            </a:r>
            <a:r>
              <a:rPr lang="tr-TR" altLang="tr-TR" smtClean="0">
                <a:solidFill>
                  <a:srgbClr val="000066"/>
                </a:solidFill>
              </a:rPr>
              <a:t> da yapıya eklenebilir.</a:t>
            </a:r>
            <a:endParaRPr lang="en-US" altLang="tr-TR"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defRPr/>
            </a:pPr>
            <a:r>
              <a:rPr lang="tr-TR" altLang="tr-TR" dirty="0"/>
              <a:t>Giriş</a:t>
            </a:r>
          </a:p>
        </p:txBody>
      </p:sp>
      <p:sp>
        <p:nvSpPr>
          <p:cNvPr id="10243" name="Content Placeholder 2"/>
          <p:cNvSpPr>
            <a:spLocks noGrp="1"/>
          </p:cNvSpPr>
          <p:nvPr>
            <p:ph idx="1"/>
          </p:nvPr>
        </p:nvSpPr>
        <p:spPr/>
        <p:txBody>
          <a:bodyPr/>
          <a:lstStyle/>
          <a:p>
            <a:pPr algn="just">
              <a:buFont typeface="Wingdings" panose="05000000000000000000" pitchFamily="2" charset="2"/>
              <a:buChar char="§"/>
            </a:pPr>
            <a:r>
              <a:rPr lang="tr-TR" altLang="tr-TR" sz="2800"/>
              <a:t>Bilişim güvenliğinin en önemli konularından biri sızma testleri olmaktadır. Kimi zaman bir zorunluluk, kimi zaman güvenliğe olan gerçek ihtiyaç kurum, kuruluş ve firmaları güvenliklerini sızma testleri yapmaya zorlamaktadır.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79376" y="286607"/>
            <a:ext cx="10676304" cy="622113"/>
          </a:xfrm>
        </p:spPr>
        <p:txBody>
          <a:bodyPr/>
          <a:lstStyle/>
          <a:p>
            <a:pPr eaLnBrk="1" hangingPunct="1">
              <a:defRPr/>
            </a:pPr>
            <a:r>
              <a:rPr lang="tr-TR" altLang="tr-TR" dirty="0"/>
              <a:t>Ağ Trafiğini Sızmalara Karşı İzlemek</a:t>
            </a:r>
            <a:endParaRPr lang="en-US" altLang="tr-TR" dirty="0"/>
          </a:p>
        </p:txBody>
      </p:sp>
      <p:pic>
        <p:nvPicPr>
          <p:cNvPr id="37891" name="Picture 3" descr="Fig1"/>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2207568" y="1484784"/>
            <a:ext cx="2533650" cy="4114800"/>
          </a:xfrm>
          <a:noFill/>
        </p:spPr>
      </p:pic>
      <p:pic>
        <p:nvPicPr>
          <p:cNvPr id="37892" name="Picture 5" descr="Fig3"/>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tretch>
            <a:fillRect/>
          </a:stretch>
        </p:blipFill>
        <p:spPr>
          <a:xfrm>
            <a:off x="5303912" y="1484784"/>
            <a:ext cx="2592288" cy="4149526"/>
          </a:xfr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tr-TR" altLang="tr-TR" dirty="0"/>
              <a:t>Konakları ve Ağı Birlikte İzlemek</a:t>
            </a:r>
            <a:endParaRPr lang="en-US" altLang="tr-TR" dirty="0"/>
          </a:p>
        </p:txBody>
      </p:sp>
      <p:sp>
        <p:nvSpPr>
          <p:cNvPr id="38915" name="Rectangle 3"/>
          <p:cNvSpPr>
            <a:spLocks noGrp="1" noChangeArrowheads="1"/>
          </p:cNvSpPr>
          <p:nvPr>
            <p:ph idx="1"/>
          </p:nvPr>
        </p:nvSpPr>
        <p:spPr/>
        <p:txBody>
          <a:bodyPr/>
          <a:lstStyle/>
          <a:p>
            <a:pPr eaLnBrk="1" hangingPunct="1">
              <a:lnSpc>
                <a:spcPct val="90000"/>
              </a:lnSpc>
              <a:buFont typeface="Wingdings" panose="05000000000000000000" pitchFamily="2" charset="2"/>
              <a:buChar char="§"/>
            </a:pPr>
            <a:r>
              <a:rPr lang="tr-TR" altLang="tr-TR" smtClean="0">
                <a:solidFill>
                  <a:srgbClr val="000066"/>
                </a:solidFill>
              </a:rPr>
              <a:t>Konakların ve ağın izlenmesini içiçe koyarak ayrı ayrı izlemeyle belirlenemeyen saldırıları belirleyebilir.</a:t>
            </a:r>
          </a:p>
          <a:p>
            <a:pPr eaLnBrk="1" hangingPunct="1">
              <a:lnSpc>
                <a:spcPct val="90000"/>
              </a:lnSpc>
              <a:buFont typeface="Wingdings" panose="05000000000000000000" pitchFamily="2" charset="2"/>
              <a:buChar char="§"/>
            </a:pPr>
            <a:r>
              <a:rPr lang="tr-TR" altLang="tr-TR" i="1" smtClean="0">
                <a:solidFill>
                  <a:srgbClr val="000066"/>
                </a:solidFill>
              </a:rPr>
              <a:t>Director</a:t>
            </a:r>
            <a:r>
              <a:rPr lang="tr-TR" altLang="tr-TR" smtClean="0">
                <a:solidFill>
                  <a:srgbClr val="000066"/>
                </a:solidFill>
              </a:rPr>
              <a:t> adında merkezi bir uzman sistem kullanır.</a:t>
            </a:r>
          </a:p>
          <a:p>
            <a:pPr eaLnBrk="1" hangingPunct="1">
              <a:lnSpc>
                <a:spcPct val="90000"/>
              </a:lnSpc>
              <a:buFont typeface="Wingdings" panose="05000000000000000000" pitchFamily="2" charset="2"/>
              <a:buChar char="§"/>
            </a:pPr>
            <a:r>
              <a:rPr lang="tr-TR" altLang="tr-TR" smtClean="0">
                <a:solidFill>
                  <a:srgbClr val="000066"/>
                </a:solidFill>
              </a:rPr>
              <a:t>Uzman sistemnin altı katmanlı bir yapısı vardır.</a:t>
            </a:r>
          </a:p>
          <a:p>
            <a:pPr eaLnBrk="1" hangingPunct="1">
              <a:lnSpc>
                <a:spcPct val="90000"/>
              </a:lnSpc>
              <a:buFont typeface="Wingdings" panose="05000000000000000000" pitchFamily="2" charset="2"/>
              <a:buChar char="§"/>
            </a:pPr>
            <a:r>
              <a:rPr lang="tr-TR" altLang="tr-TR" smtClean="0">
                <a:solidFill>
                  <a:srgbClr val="000066"/>
                </a:solidFill>
              </a:rPr>
              <a:t>DIDS üzerine kurulan GrIDS sıradüzensel bir yapıyla bu yaklaşımın geniş alan ağlarına uygulanmasını sağlar.</a:t>
            </a:r>
            <a:endParaRPr lang="en-US" altLang="tr-TR" i="1"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tr-TR" altLang="tr-TR" dirty="0"/>
              <a:t>Özerk Aracılar</a:t>
            </a:r>
            <a:endParaRPr lang="en-US" altLang="tr-TR" dirty="0"/>
          </a:p>
        </p:txBody>
      </p:sp>
      <p:sp>
        <p:nvSpPr>
          <p:cNvPr id="39939"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z="2800" i="1">
                <a:solidFill>
                  <a:srgbClr val="000066"/>
                </a:solidFill>
              </a:rPr>
              <a:t>Director</a:t>
            </a:r>
            <a:r>
              <a:rPr lang="tr-TR" altLang="tr-TR" sz="2800">
                <a:solidFill>
                  <a:srgbClr val="000066"/>
                </a:solidFill>
              </a:rPr>
              <a:t>, tekil hata noktası oluşturur.</a:t>
            </a:r>
          </a:p>
          <a:p>
            <a:pPr eaLnBrk="1" hangingPunct="1">
              <a:buFont typeface="Wingdings" panose="05000000000000000000" pitchFamily="2" charset="2"/>
              <a:buChar char="§"/>
            </a:pPr>
            <a:r>
              <a:rPr lang="tr-TR" altLang="tr-TR" sz="2800">
                <a:solidFill>
                  <a:srgbClr val="000066"/>
                </a:solidFill>
              </a:rPr>
              <a:t>Bu yaklaşımda uzman sistem her bir ayrı bir izleme ile görevli aracı parçalara ayrılır.</a:t>
            </a:r>
          </a:p>
          <a:p>
            <a:pPr eaLnBrk="1" hangingPunct="1">
              <a:buFont typeface="Wingdings" panose="05000000000000000000" pitchFamily="2" charset="2"/>
              <a:buChar char="§"/>
            </a:pPr>
            <a:r>
              <a:rPr lang="tr-TR" altLang="tr-TR" sz="2800">
                <a:solidFill>
                  <a:srgbClr val="000066"/>
                </a:solidFill>
              </a:rPr>
              <a:t>Parçalardan biri çalışmazsa diğerleri onun boşluğunu doldurabilir.</a:t>
            </a:r>
          </a:p>
          <a:p>
            <a:pPr eaLnBrk="1" hangingPunct="1">
              <a:buFont typeface="Wingdings" panose="05000000000000000000" pitchFamily="2" charset="2"/>
              <a:buChar char="§"/>
            </a:pPr>
            <a:r>
              <a:rPr lang="tr-TR" altLang="tr-TR" sz="2800">
                <a:solidFill>
                  <a:srgbClr val="000066"/>
                </a:solidFill>
              </a:rPr>
              <a:t>Parçalardan birine yapılan saldırı tüm ağın güvenliğini etkilemez.</a:t>
            </a:r>
          </a:p>
          <a:p>
            <a:pPr eaLnBrk="1" hangingPunct="1">
              <a:buFont typeface="Wingdings" panose="05000000000000000000" pitchFamily="2" charset="2"/>
              <a:buChar char="§"/>
            </a:pPr>
            <a:r>
              <a:rPr lang="tr-TR" altLang="tr-TR" sz="2800">
                <a:solidFill>
                  <a:srgbClr val="000066"/>
                </a:solidFill>
              </a:rPr>
              <a:t>Yapısı gereği ölçeklenebilir.</a:t>
            </a:r>
            <a:endParaRPr lang="en-US" altLang="tr-TR" sz="280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tr-TR" altLang="tr-TR" dirty="0"/>
              <a:t>Sızmaya Tepki</a:t>
            </a:r>
            <a:endParaRPr lang="en-US" altLang="tr-TR" dirty="0"/>
          </a:p>
        </p:txBody>
      </p:sp>
      <p:sp>
        <p:nvSpPr>
          <p:cNvPr id="40963" name="Rectangle 3"/>
          <p:cNvSpPr>
            <a:spLocks noGrp="1" noChangeArrowheads="1"/>
          </p:cNvSpPr>
          <p:nvPr>
            <p:ph idx="1"/>
          </p:nvPr>
        </p:nvSpPr>
        <p:spPr/>
        <p:txBody>
          <a:bodyPr/>
          <a:lstStyle/>
          <a:p>
            <a:pPr eaLnBrk="1" hangingPunct="1">
              <a:buFont typeface="Rage Italic" panose="03070502040507070304" pitchFamily="66" charset="0"/>
              <a:buNone/>
            </a:pPr>
            <a:r>
              <a:rPr lang="tr-TR" altLang="tr-TR" smtClean="0">
                <a:solidFill>
                  <a:srgbClr val="000066"/>
                </a:solidFill>
              </a:rPr>
              <a:t>	Sızmanın gerçekleştiği algılandıktan sonra korunan ağı en az hasarla eski durununa getirmek için sızmaya karşı tepkiler geliştirilmelidir.</a:t>
            </a:r>
          </a:p>
          <a:p>
            <a:pPr eaLnBrk="1" hangingPunct="1">
              <a:buFont typeface="Wingdings" panose="05000000000000000000" pitchFamily="2" charset="2"/>
              <a:buChar char="§"/>
            </a:pPr>
            <a:r>
              <a:rPr lang="tr-TR" altLang="tr-TR" smtClean="0">
                <a:solidFill>
                  <a:srgbClr val="000066"/>
                </a:solidFill>
              </a:rPr>
              <a:t>Engelleme</a:t>
            </a:r>
          </a:p>
          <a:p>
            <a:pPr eaLnBrk="1" hangingPunct="1">
              <a:buFont typeface="Wingdings" panose="05000000000000000000" pitchFamily="2" charset="2"/>
              <a:buChar char="§"/>
            </a:pPr>
            <a:r>
              <a:rPr lang="tr-TR" altLang="tr-TR" smtClean="0">
                <a:solidFill>
                  <a:srgbClr val="000066"/>
                </a:solidFill>
              </a:rPr>
              <a:t>Sızma Yönetimi</a:t>
            </a:r>
            <a:endParaRPr lang="en-US" altLang="tr-TR"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tr-TR" altLang="tr-TR" dirty="0"/>
              <a:t>Engelleme</a:t>
            </a:r>
            <a:endParaRPr lang="en-US" altLang="tr-TR" dirty="0"/>
          </a:p>
        </p:txBody>
      </p:sp>
      <p:sp>
        <p:nvSpPr>
          <p:cNvPr id="41987" name="Rectangle 3"/>
          <p:cNvSpPr>
            <a:spLocks noGrp="1" noChangeArrowheads="1"/>
          </p:cNvSpPr>
          <p:nvPr>
            <p:ph idx="1"/>
          </p:nvPr>
        </p:nvSpPr>
        <p:spPr/>
        <p:txBody>
          <a:bodyPr/>
          <a:lstStyle/>
          <a:p>
            <a:pPr eaLnBrk="1" hangingPunct="1">
              <a:lnSpc>
                <a:spcPct val="90000"/>
              </a:lnSpc>
              <a:buFont typeface="Rage Italic" panose="03070502040507070304" pitchFamily="66" charset="0"/>
              <a:buNone/>
            </a:pPr>
            <a:r>
              <a:rPr lang="tr-TR" altLang="tr-TR" sz="2800">
                <a:solidFill>
                  <a:srgbClr val="000066"/>
                </a:solidFill>
              </a:rPr>
              <a:t>	İdeal şartlarda sızma denemeleri henüz başında engellenir.</a:t>
            </a:r>
          </a:p>
          <a:p>
            <a:pPr eaLnBrk="1" hangingPunct="1">
              <a:lnSpc>
                <a:spcPct val="90000"/>
              </a:lnSpc>
              <a:buFont typeface="Wingdings" panose="05000000000000000000" pitchFamily="2" charset="2"/>
              <a:buChar char="§"/>
            </a:pPr>
            <a:r>
              <a:rPr lang="tr-TR" altLang="tr-TR" sz="2800" i="1">
                <a:solidFill>
                  <a:srgbClr val="000066"/>
                </a:solidFill>
              </a:rPr>
              <a:t>Hapsetme</a:t>
            </a:r>
            <a:r>
              <a:rPr lang="tr-TR" altLang="tr-TR" sz="2800">
                <a:solidFill>
                  <a:srgbClr val="000066"/>
                </a:solidFill>
              </a:rPr>
              <a:t>, saldırganları saldırılarının başarılı olduğuna inandırarak sınırlı bir alana sıkıştırmaktır. Hapiste gerçek dosya yapısına çok benzer bir dosya yapısı kullanılır, iyice kısıtlanmış saldırganın davranışları böylece gözlenebilir.</a:t>
            </a:r>
          </a:p>
          <a:p>
            <a:pPr eaLnBrk="1" hangingPunct="1">
              <a:lnSpc>
                <a:spcPct val="90000"/>
              </a:lnSpc>
              <a:buFont typeface="Wingdings" panose="05000000000000000000" pitchFamily="2" charset="2"/>
              <a:buChar char="§"/>
            </a:pPr>
            <a:r>
              <a:rPr lang="tr-TR" altLang="tr-TR" sz="2800">
                <a:solidFill>
                  <a:srgbClr val="000066"/>
                </a:solidFill>
              </a:rPr>
              <a:t>Bu kavram, ayrıca, çok güvenlik seviyeli ağlarda da kullanılabilir.</a:t>
            </a:r>
            <a:endParaRPr lang="en-US" altLang="tr-TR" sz="280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tr-TR" altLang="tr-TR" dirty="0"/>
              <a:t>Engelleme</a:t>
            </a:r>
            <a:endParaRPr lang="en-US" altLang="tr-TR" dirty="0"/>
          </a:p>
        </p:txBody>
      </p:sp>
      <p:sp>
        <p:nvSpPr>
          <p:cNvPr id="43011"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mtClean="0">
                <a:solidFill>
                  <a:srgbClr val="000066"/>
                </a:solidFill>
              </a:rPr>
              <a:t>Bir başka örnekte sistem çağrılarında bir terslik olması durumunda sistem çağrıları özellikle geciktiriliyor.</a:t>
            </a:r>
          </a:p>
          <a:p>
            <a:pPr eaLnBrk="1" hangingPunct="1">
              <a:buFont typeface="Wingdings" panose="05000000000000000000" pitchFamily="2" charset="2"/>
              <a:buChar char="§"/>
            </a:pPr>
            <a:r>
              <a:rPr lang="tr-TR" altLang="tr-TR" smtClean="0">
                <a:solidFill>
                  <a:srgbClr val="000066"/>
                </a:solidFill>
              </a:rPr>
              <a:t>Normal kullanıcılar bundan etkilenmezken, saldırganlar kısa sürede iki saati aşkın bekleme sürelerine erişiyorlar.</a:t>
            </a:r>
            <a:endParaRPr lang="en-US" altLang="tr-TR"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tr-TR" altLang="tr-TR" dirty="0"/>
              <a:t>Sızma Yönetimi</a:t>
            </a:r>
            <a:endParaRPr lang="en-US" altLang="tr-TR" dirty="0"/>
          </a:p>
        </p:txBody>
      </p:sp>
      <p:sp>
        <p:nvSpPr>
          <p:cNvPr id="44035"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mtClean="0">
                <a:solidFill>
                  <a:srgbClr val="000066"/>
                </a:solidFill>
              </a:rPr>
              <a:t>Bir sızma gerçekleştiğinde ağı korumak, korunan ağı eski durumuna getirmek ve ilkeler doğrultusunda tepkiler vermektir.</a:t>
            </a:r>
          </a:p>
          <a:p>
            <a:pPr eaLnBrk="1" hangingPunct="1">
              <a:buFont typeface="Wingdings" panose="05000000000000000000" pitchFamily="2" charset="2"/>
              <a:buChar char="§"/>
            </a:pPr>
            <a:r>
              <a:rPr lang="tr-TR" altLang="tr-TR" smtClean="0">
                <a:solidFill>
                  <a:srgbClr val="000066"/>
                </a:solidFill>
              </a:rPr>
              <a:t>Altı aşamadan oluştuğu düşünülebilir.</a:t>
            </a:r>
            <a:endParaRPr lang="en-US" altLang="tr-TR" smtClean="0">
              <a:solidFill>
                <a:srgbClr val="000066"/>
              </a:solidFill>
            </a:endParaRPr>
          </a:p>
        </p:txBody>
      </p:sp>
      <p:sp>
        <p:nvSpPr>
          <p:cNvPr id="44037" name="9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F42C97FC-CD0A-47EC-9807-E4D88D7DEA43}" type="slidenum">
              <a:rPr lang="en-US" altLang="tr-TR">
                <a:solidFill>
                  <a:srgbClr val="990033"/>
                </a:solidFill>
                <a:latin typeface="Rage Italic" panose="03070502040507070304" pitchFamily="66" charset="0"/>
                <a:ea typeface="Rage Italic" panose="03070502040507070304" pitchFamily="66" charset="0"/>
              </a:rPr>
              <a:pPr/>
              <a:t>36</a:t>
            </a:fld>
            <a:r>
              <a:rPr lang="tr-TR" altLang="tr-TR">
                <a:solidFill>
                  <a:srgbClr val="990033"/>
                </a:solidFill>
                <a:latin typeface="Rage Italic" panose="03070502040507070304" pitchFamily="66" charset="0"/>
                <a:ea typeface="Rage Italic" panose="03070502040507070304" pitchFamily="66" charset="0"/>
              </a:rPr>
              <a:t> / 47</a:t>
            </a:r>
            <a:endParaRPr lang="en-US" altLang="tr-TR">
              <a:solidFill>
                <a:srgbClr val="990033"/>
              </a:solidFill>
              <a:latin typeface="Rage Italic" panose="03070502040507070304" pitchFamily="66" charset="0"/>
              <a:ea typeface="Rage Italic" panose="03070502040507070304" pitchFamily="66"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tr-TR" altLang="tr-TR" dirty="0"/>
              <a:t>Sızma Yönetimi</a:t>
            </a:r>
            <a:endParaRPr lang="en-US" altLang="tr-TR" dirty="0"/>
          </a:p>
        </p:txBody>
      </p:sp>
      <p:sp>
        <p:nvSpPr>
          <p:cNvPr id="43011" name="Rectangle 3"/>
          <p:cNvSpPr>
            <a:spLocks noGrp="1" noChangeArrowheads="1"/>
          </p:cNvSpPr>
          <p:nvPr>
            <p:ph idx="1"/>
          </p:nvPr>
        </p:nvSpPr>
        <p:spPr>
          <a:xfrm>
            <a:off x="508000" y="1052736"/>
            <a:ext cx="10647680" cy="4752528"/>
          </a:xfrm>
        </p:spPr>
        <p:txBody>
          <a:bodyPr>
            <a:normAutofit/>
          </a:bodyPr>
          <a:lstStyle/>
          <a:p>
            <a:pPr algn="just" eaLnBrk="1" hangingPunct="1">
              <a:lnSpc>
                <a:spcPct val="90000"/>
              </a:lnSpc>
              <a:buFont typeface="Wingdings" pitchFamily="2" charset="2"/>
              <a:buChar char="§"/>
              <a:defRPr/>
            </a:pPr>
            <a:r>
              <a:rPr lang="tr-TR" dirty="0" smtClean="0">
                <a:solidFill>
                  <a:srgbClr val="C00000"/>
                </a:solidFill>
                <a:effectLst>
                  <a:outerShdw blurRad="38100" dist="38100" dir="2700000" algn="tl">
                    <a:srgbClr val="000000">
                      <a:alpha val="43137"/>
                    </a:srgbClr>
                  </a:outerShdw>
                </a:effectLst>
              </a:rPr>
              <a:t>Hazırlık</a:t>
            </a:r>
            <a:r>
              <a:rPr lang="tr-TR" dirty="0" smtClean="0">
                <a:solidFill>
                  <a:srgbClr val="000066"/>
                </a:solidFill>
              </a:rPr>
              <a:t> aşamasında henüz bir saldırı belirlenmemiştir. Gerekli ilkeleri ve düzenekleri kurma aşamasıdır.</a:t>
            </a:r>
          </a:p>
          <a:p>
            <a:pPr algn="just" eaLnBrk="1" hangingPunct="1">
              <a:lnSpc>
                <a:spcPct val="90000"/>
              </a:lnSpc>
              <a:buFont typeface="Wingdings" pitchFamily="2" charset="2"/>
              <a:buChar char="§"/>
              <a:defRPr/>
            </a:pPr>
            <a:r>
              <a:rPr lang="tr-TR" dirty="0" smtClean="0">
                <a:solidFill>
                  <a:srgbClr val="C00000"/>
                </a:solidFill>
                <a:effectLst>
                  <a:outerShdw blurRad="38100" dist="38100" dir="2700000" algn="tl">
                    <a:srgbClr val="000000">
                      <a:alpha val="43137"/>
                    </a:srgbClr>
                  </a:outerShdw>
                </a:effectLst>
              </a:rPr>
              <a:t>Tanıma aşaması, </a:t>
            </a:r>
            <a:r>
              <a:rPr lang="tr-TR" dirty="0" smtClean="0">
                <a:solidFill>
                  <a:srgbClr val="000066"/>
                </a:solidFill>
              </a:rPr>
              <a:t>bundan sonra gelen aşamaları ateşleyen aşamadır.</a:t>
            </a:r>
          </a:p>
          <a:p>
            <a:pPr algn="just" eaLnBrk="1" hangingPunct="1">
              <a:lnSpc>
                <a:spcPct val="90000"/>
              </a:lnSpc>
              <a:buFont typeface="Wingdings" pitchFamily="2" charset="2"/>
              <a:buChar char="§"/>
              <a:defRPr/>
            </a:pPr>
            <a:r>
              <a:rPr lang="tr-TR" dirty="0" smtClean="0">
                <a:solidFill>
                  <a:srgbClr val="C00000"/>
                </a:solidFill>
                <a:effectLst>
                  <a:outerShdw blurRad="38100" dist="38100" dir="2700000" algn="tl">
                    <a:srgbClr val="000000">
                      <a:alpha val="43137"/>
                    </a:srgbClr>
                  </a:outerShdw>
                </a:effectLst>
              </a:rPr>
              <a:t>Yakalama aşaması </a:t>
            </a:r>
            <a:r>
              <a:rPr lang="tr-TR" dirty="0" smtClean="0">
                <a:solidFill>
                  <a:srgbClr val="000066"/>
                </a:solidFill>
              </a:rPr>
              <a:t>hasarı en aza indirmek içindir.</a:t>
            </a:r>
          </a:p>
          <a:p>
            <a:pPr algn="just" eaLnBrk="1" hangingPunct="1">
              <a:lnSpc>
                <a:spcPct val="90000"/>
              </a:lnSpc>
              <a:buFont typeface="Wingdings" pitchFamily="2" charset="2"/>
              <a:buChar char="§"/>
              <a:defRPr/>
            </a:pPr>
            <a:r>
              <a:rPr lang="tr-TR" dirty="0" smtClean="0">
                <a:solidFill>
                  <a:srgbClr val="C00000"/>
                </a:solidFill>
                <a:effectLst>
                  <a:outerShdw blurRad="38100" dist="38100" dir="2700000" algn="tl">
                    <a:srgbClr val="000000">
                      <a:alpha val="43137"/>
                    </a:srgbClr>
                  </a:outerShdw>
                </a:effectLst>
              </a:rPr>
              <a:t>Temizleme aşaması </a:t>
            </a:r>
            <a:r>
              <a:rPr lang="tr-TR" dirty="0" smtClean="0">
                <a:solidFill>
                  <a:srgbClr val="000066"/>
                </a:solidFill>
              </a:rPr>
              <a:t>saldırıyı durduran ve benzer saldırıları engelleyen aşamadır.</a:t>
            </a:r>
          </a:p>
          <a:p>
            <a:pPr algn="just" eaLnBrk="1" hangingPunct="1">
              <a:lnSpc>
                <a:spcPct val="90000"/>
              </a:lnSpc>
              <a:buFont typeface="Wingdings" pitchFamily="2" charset="2"/>
              <a:buChar char="§"/>
              <a:defRPr/>
            </a:pPr>
            <a:r>
              <a:rPr lang="tr-TR" dirty="0" smtClean="0">
                <a:solidFill>
                  <a:srgbClr val="C00000"/>
                </a:solidFill>
                <a:effectLst>
                  <a:outerShdw blurRad="38100" dist="38100" dir="2700000" algn="tl">
                    <a:srgbClr val="000000">
                      <a:alpha val="43137"/>
                    </a:srgbClr>
                  </a:outerShdw>
                </a:effectLst>
              </a:rPr>
              <a:t>Kurtarma aşaması</a:t>
            </a:r>
            <a:r>
              <a:rPr lang="tr-TR" dirty="0" smtClean="0">
                <a:solidFill>
                  <a:srgbClr val="000066"/>
                </a:solidFill>
              </a:rPr>
              <a:t>, ağı eski durumuna getimek içindir.</a:t>
            </a:r>
          </a:p>
          <a:p>
            <a:pPr algn="just" eaLnBrk="1" hangingPunct="1">
              <a:lnSpc>
                <a:spcPct val="90000"/>
              </a:lnSpc>
              <a:buFont typeface="Wingdings" pitchFamily="2" charset="2"/>
              <a:buChar char="§"/>
              <a:defRPr/>
            </a:pPr>
            <a:r>
              <a:rPr lang="tr-TR" dirty="0" smtClean="0">
                <a:solidFill>
                  <a:srgbClr val="C00000"/>
                </a:solidFill>
                <a:effectLst>
                  <a:outerShdw blurRad="38100" dist="38100" dir="2700000" algn="tl">
                    <a:srgbClr val="000000">
                      <a:alpha val="43137"/>
                    </a:srgbClr>
                  </a:outerShdw>
                </a:effectLst>
              </a:rPr>
              <a:t>Kovalama aşaması </a:t>
            </a:r>
            <a:r>
              <a:rPr lang="tr-TR" dirty="0" smtClean="0">
                <a:solidFill>
                  <a:srgbClr val="000066"/>
                </a:solidFill>
              </a:rPr>
              <a:t>saldırgana karşı alınacak tepkileri, saldırganın davranışlarının incelenmesini ve kazanılan bilgilerin ve derslerin kaydedilmesini içerir.</a:t>
            </a:r>
            <a:endParaRPr lang="en-US" dirty="0"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tr-TR" altLang="tr-TR" dirty="0"/>
              <a:t>Sızma Yönetimi - Yakalama</a:t>
            </a:r>
            <a:endParaRPr lang="en-US" altLang="tr-TR" dirty="0"/>
          </a:p>
        </p:txBody>
      </p:sp>
      <p:sp>
        <p:nvSpPr>
          <p:cNvPr id="46083" name="Rectangle 3"/>
          <p:cNvSpPr>
            <a:spLocks noGrp="1" noChangeArrowheads="1"/>
          </p:cNvSpPr>
          <p:nvPr>
            <p:ph idx="1"/>
          </p:nvPr>
        </p:nvSpPr>
        <p:spPr/>
        <p:txBody>
          <a:bodyPr/>
          <a:lstStyle/>
          <a:p>
            <a:pPr eaLnBrk="1" hangingPunct="1">
              <a:lnSpc>
                <a:spcPct val="80000"/>
              </a:lnSpc>
              <a:buFont typeface="Wingdings" panose="05000000000000000000" pitchFamily="2" charset="2"/>
              <a:buChar char="§"/>
            </a:pPr>
            <a:r>
              <a:rPr lang="tr-TR" altLang="tr-TR" sz="2800" dirty="0">
                <a:solidFill>
                  <a:srgbClr val="000066"/>
                </a:solidFill>
              </a:rPr>
              <a:t>Pasif izleme ve erişimi sınırlandırmak olarak ikiye ayrılabilir.</a:t>
            </a:r>
          </a:p>
          <a:p>
            <a:pPr eaLnBrk="1" hangingPunct="1">
              <a:lnSpc>
                <a:spcPct val="80000"/>
              </a:lnSpc>
              <a:buFont typeface="Wingdings" panose="05000000000000000000" pitchFamily="2" charset="2"/>
              <a:buChar char="§"/>
            </a:pPr>
            <a:r>
              <a:rPr lang="tr-TR" altLang="tr-TR" sz="2800" dirty="0">
                <a:solidFill>
                  <a:srgbClr val="000066"/>
                </a:solidFill>
              </a:rPr>
              <a:t>Pasif izleme, basitçe saldırgan davranışlarının kaydedilmesidir. Saldırgan davranışları hakkında bilgi verir.</a:t>
            </a:r>
          </a:p>
          <a:p>
            <a:pPr eaLnBrk="1" hangingPunct="1">
              <a:lnSpc>
                <a:spcPct val="80000"/>
              </a:lnSpc>
              <a:buFont typeface="Wingdings" panose="05000000000000000000" pitchFamily="2" charset="2"/>
              <a:buChar char="§"/>
            </a:pPr>
            <a:r>
              <a:rPr lang="tr-TR" altLang="tr-TR" sz="2800" dirty="0">
                <a:solidFill>
                  <a:srgbClr val="000066"/>
                </a:solidFill>
              </a:rPr>
              <a:t>Erişimi sınırlandırmak, saldırganın amacına ulaşmasını engellerken, ona en küçük alanı vermektir.</a:t>
            </a:r>
          </a:p>
          <a:p>
            <a:pPr lvl="2" eaLnBrk="1" hangingPunct="1">
              <a:lnSpc>
                <a:spcPct val="80000"/>
              </a:lnSpc>
              <a:buFont typeface="Wingdings" panose="05000000000000000000" pitchFamily="2" charset="2"/>
              <a:buChar char="§"/>
            </a:pPr>
            <a:r>
              <a:rPr lang="tr-TR" altLang="tr-TR" dirty="0" smtClean="0">
                <a:solidFill>
                  <a:srgbClr val="000066"/>
                </a:solidFill>
              </a:rPr>
              <a:t>Bal küpleri yaklaşımında saldırganın ilgisini çekecek sahte hedeflerle gerçek hedefe ulaşması engellenebilir. sistem bir saldırı belirlediğinde saldırganı küpe düşürmeye çalışır.</a:t>
            </a:r>
            <a:endParaRPr lang="en-US" altLang="tr-TR" dirty="0"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tr-TR" altLang="tr-TR" dirty="0"/>
              <a:t>Sızma Yönetimi - Temizleme</a:t>
            </a:r>
            <a:endParaRPr lang="en-US" altLang="tr-TR" dirty="0"/>
          </a:p>
        </p:txBody>
      </p:sp>
      <p:sp>
        <p:nvSpPr>
          <p:cNvPr id="47107"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mtClean="0">
                <a:solidFill>
                  <a:srgbClr val="000066"/>
                </a:solidFill>
              </a:rPr>
              <a:t>Saldırıyı durdurmak anlamına gelir. En basiti saldırganın sistemye tüm erişimini kesmektir. (Ağ kablosunu çıkarmak?)</a:t>
            </a:r>
          </a:p>
          <a:p>
            <a:pPr eaLnBrk="1" hangingPunct="1">
              <a:buFont typeface="Wingdings" panose="05000000000000000000" pitchFamily="2" charset="2"/>
              <a:buChar char="§"/>
            </a:pPr>
            <a:r>
              <a:rPr lang="tr-TR" altLang="tr-TR" smtClean="0">
                <a:solidFill>
                  <a:srgbClr val="000066"/>
                </a:solidFill>
              </a:rPr>
              <a:t>Sık kullanılan bir yaklaşım örtülerle olası hedeflerin etrafını sarmaktır. Örtüler çoğunlukla işletim sisteminin çekirdeğine gömülür.</a:t>
            </a:r>
            <a:endParaRPr lang="en-US" altLang="tr-TR"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tr-TR" altLang="tr-TR" dirty="0"/>
              <a:t>Temel İlkeler</a:t>
            </a:r>
            <a:endParaRPr lang="en-US" altLang="tr-TR" dirty="0"/>
          </a:p>
        </p:txBody>
      </p:sp>
      <p:sp>
        <p:nvSpPr>
          <p:cNvPr id="7171" name="Rectangle 3"/>
          <p:cNvSpPr>
            <a:spLocks noGrp="1" noChangeArrowheads="1"/>
          </p:cNvSpPr>
          <p:nvPr>
            <p:ph idx="4294967295"/>
          </p:nvPr>
        </p:nvSpPr>
        <p:spPr>
          <a:xfrm>
            <a:off x="508000" y="926341"/>
            <a:ext cx="8180288" cy="5544616"/>
          </a:xfrm>
        </p:spPr>
        <p:txBody>
          <a:bodyPr>
            <a:noAutofit/>
          </a:bodyPr>
          <a:lstStyle/>
          <a:p>
            <a:pPr algn="just" eaLnBrk="1" hangingPunct="1">
              <a:lnSpc>
                <a:spcPct val="90000"/>
              </a:lnSpc>
              <a:buFont typeface="Wingdings" pitchFamily="2" charset="2"/>
              <a:buChar char="§"/>
              <a:defRPr/>
            </a:pPr>
            <a:r>
              <a:rPr lang="tr-TR" dirty="0" smtClean="0">
                <a:solidFill>
                  <a:schemeClr val="accent1"/>
                </a:solidFill>
                <a:effectLst>
                  <a:outerShdw blurRad="38100" dist="38100" dir="2700000" algn="tl">
                    <a:srgbClr val="000000">
                      <a:alpha val="43137"/>
                    </a:srgbClr>
                  </a:outerShdw>
                </a:effectLst>
              </a:rPr>
              <a:t>Bir sistemdeki kullanıcıların ve süreçlerin hareketleri, </a:t>
            </a:r>
            <a:r>
              <a:rPr lang="tr-TR" dirty="0" smtClean="0">
                <a:solidFill>
                  <a:srgbClr val="000066"/>
                </a:solidFill>
              </a:rPr>
              <a:t>genellikle istatistiksel öngörülen bir örüntüye dayanır.</a:t>
            </a:r>
          </a:p>
          <a:p>
            <a:pPr algn="just" eaLnBrk="1" hangingPunct="1">
              <a:lnSpc>
                <a:spcPct val="90000"/>
              </a:lnSpc>
              <a:buFont typeface="Wingdings" pitchFamily="2" charset="2"/>
              <a:buChar char="§"/>
              <a:defRPr/>
            </a:pPr>
            <a:endParaRPr lang="tr-TR" dirty="0" smtClean="0">
              <a:solidFill>
                <a:srgbClr val="000066"/>
              </a:solidFill>
            </a:endParaRPr>
          </a:p>
          <a:p>
            <a:pPr algn="just" eaLnBrk="1" hangingPunct="1">
              <a:lnSpc>
                <a:spcPct val="90000"/>
              </a:lnSpc>
              <a:buFont typeface="Wingdings" pitchFamily="2" charset="2"/>
              <a:buChar char="§"/>
              <a:defRPr/>
            </a:pPr>
            <a:r>
              <a:rPr lang="tr-TR" dirty="0" smtClean="0">
                <a:solidFill>
                  <a:schemeClr val="accent1"/>
                </a:solidFill>
                <a:effectLst>
                  <a:outerShdw blurRad="38100" dist="38100" dir="2700000" algn="tl">
                    <a:srgbClr val="000000">
                      <a:alpha val="43137"/>
                    </a:srgbClr>
                  </a:outerShdw>
                </a:effectLst>
              </a:rPr>
              <a:t>Bir sistemdeki kullanıcıların ve süreçlerin, hareketleri, </a:t>
            </a:r>
            <a:r>
              <a:rPr lang="tr-TR" dirty="0" smtClean="0">
                <a:solidFill>
                  <a:srgbClr val="000066"/>
                </a:solidFill>
              </a:rPr>
              <a:t>sistemin güvenlik politikasını altüst edecek komut veya komutlar dizini içermez. </a:t>
            </a:r>
          </a:p>
          <a:p>
            <a:pPr marL="0" indent="0" algn="just">
              <a:buFont typeface="Wingdings" pitchFamily="2" charset="2"/>
              <a:buChar char="§"/>
              <a:defRPr/>
            </a:pPr>
            <a:endParaRPr lang="tr-TR" dirty="0" smtClean="0">
              <a:solidFill>
                <a:srgbClr val="000066"/>
              </a:solidFill>
            </a:endParaRPr>
          </a:p>
          <a:p>
            <a:pPr algn="just" eaLnBrk="1" hangingPunct="1">
              <a:lnSpc>
                <a:spcPct val="90000"/>
              </a:lnSpc>
              <a:buFont typeface="Wingdings" pitchFamily="2" charset="2"/>
              <a:buChar char="§"/>
              <a:defRPr/>
            </a:pPr>
            <a:r>
              <a:rPr lang="tr-TR" dirty="0" smtClean="0">
                <a:solidFill>
                  <a:schemeClr val="accent1"/>
                </a:solidFill>
                <a:effectLst>
                  <a:outerShdw blurRad="38100" dist="38100" dir="2700000" algn="tl">
                    <a:srgbClr val="000000">
                      <a:alpha val="43137"/>
                    </a:srgbClr>
                  </a:outerShdw>
                </a:effectLst>
              </a:rPr>
              <a:t>Bir sistemdeki kullanıcıların ve süreçlerin hareketleri,</a:t>
            </a:r>
            <a:r>
              <a:rPr lang="tr-TR" dirty="0" smtClean="0">
                <a:solidFill>
                  <a:srgbClr val="000066"/>
                </a:solidFill>
              </a:rPr>
              <a:t> sistemde olan ve süreçlerin hareketlerine kısıtlamalar (olumlu veya olumsuz) getiren belirtimler kümesine uyar.</a:t>
            </a:r>
            <a:endParaRPr lang="en-US" dirty="0" smtClean="0">
              <a:solidFill>
                <a:srgbClr val="000066"/>
              </a:solidFill>
            </a:endParaRPr>
          </a:p>
          <a:p>
            <a:pPr eaLnBrk="1" hangingPunct="1">
              <a:lnSpc>
                <a:spcPct val="90000"/>
              </a:lnSpc>
              <a:buFont typeface="Wingdings" pitchFamily="2" charset="2"/>
              <a:buChar char="§"/>
              <a:defRPr/>
            </a:pPr>
            <a:endParaRPr lang="en-US" dirty="0"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551384" y="317004"/>
            <a:ext cx="10507216" cy="654942"/>
          </a:xfrm>
        </p:spPr>
        <p:txBody>
          <a:bodyPr/>
          <a:lstStyle/>
          <a:p>
            <a:pPr eaLnBrk="1" hangingPunct="1">
              <a:defRPr/>
            </a:pPr>
            <a:r>
              <a:rPr lang="tr-TR" altLang="tr-TR" dirty="0"/>
              <a:t>Sızma Yönetimi - Temizleme</a:t>
            </a:r>
            <a:endParaRPr lang="en-US" altLang="tr-TR" dirty="0"/>
          </a:p>
        </p:txBody>
      </p:sp>
      <p:sp>
        <p:nvSpPr>
          <p:cNvPr id="48131" name="Rectangle 3"/>
          <p:cNvSpPr>
            <a:spLocks noGrp="1" noChangeArrowheads="1"/>
          </p:cNvSpPr>
          <p:nvPr>
            <p:ph type="body" sz="half" idx="1"/>
          </p:nvPr>
        </p:nvSpPr>
        <p:spPr>
          <a:xfrm>
            <a:off x="623392" y="971946"/>
            <a:ext cx="10589094" cy="2600325"/>
          </a:xfrm>
        </p:spPr>
        <p:txBody>
          <a:bodyPr/>
          <a:lstStyle/>
          <a:p>
            <a:pPr eaLnBrk="1" hangingPunct="1">
              <a:buFont typeface="Wingdings" panose="05000000000000000000" pitchFamily="2" charset="2"/>
              <a:buChar char="§"/>
            </a:pPr>
            <a:r>
              <a:rPr lang="tr-TR" altLang="tr-TR" dirty="0" smtClean="0">
                <a:solidFill>
                  <a:srgbClr val="000066"/>
                </a:solidFill>
              </a:rPr>
              <a:t>Güvenlik duvarları saldırganın bağlantısını hedefe gelmeden önce süzmek için kullanılabilir.</a:t>
            </a:r>
          </a:p>
          <a:p>
            <a:pPr eaLnBrk="1" hangingPunct="1">
              <a:buFont typeface="Wingdings" panose="05000000000000000000" pitchFamily="2" charset="2"/>
              <a:buChar char="§"/>
            </a:pPr>
            <a:r>
              <a:rPr lang="tr-TR" altLang="tr-TR" dirty="0" smtClean="0">
                <a:solidFill>
                  <a:srgbClr val="000066"/>
                </a:solidFill>
              </a:rPr>
              <a:t>IDIP (</a:t>
            </a:r>
            <a:r>
              <a:rPr lang="tr-TR" altLang="tr-TR" dirty="0" err="1" smtClean="0">
                <a:solidFill>
                  <a:srgbClr val="000066"/>
                </a:solidFill>
              </a:rPr>
              <a:t>Intrusion</a:t>
            </a:r>
            <a:r>
              <a:rPr lang="tr-TR" altLang="tr-TR" dirty="0" smtClean="0">
                <a:solidFill>
                  <a:srgbClr val="000066"/>
                </a:solidFill>
              </a:rPr>
              <a:t> </a:t>
            </a:r>
            <a:r>
              <a:rPr lang="tr-TR" altLang="tr-TR" dirty="0" err="1" smtClean="0">
                <a:solidFill>
                  <a:srgbClr val="000066"/>
                </a:solidFill>
              </a:rPr>
              <a:t>Detection</a:t>
            </a:r>
            <a:r>
              <a:rPr lang="tr-TR" altLang="tr-TR" dirty="0" smtClean="0">
                <a:solidFill>
                  <a:srgbClr val="000066"/>
                </a:solidFill>
              </a:rPr>
              <a:t> </a:t>
            </a:r>
            <a:r>
              <a:rPr lang="tr-TR" altLang="tr-TR" dirty="0" err="1" smtClean="0">
                <a:solidFill>
                  <a:srgbClr val="000066"/>
                </a:solidFill>
              </a:rPr>
              <a:t>and</a:t>
            </a:r>
            <a:r>
              <a:rPr lang="tr-TR" altLang="tr-TR" dirty="0" smtClean="0">
                <a:solidFill>
                  <a:srgbClr val="000066"/>
                </a:solidFill>
              </a:rPr>
              <a:t> </a:t>
            </a:r>
            <a:r>
              <a:rPr lang="tr-TR" altLang="tr-TR" dirty="0" err="1" smtClean="0">
                <a:solidFill>
                  <a:srgbClr val="000066"/>
                </a:solidFill>
              </a:rPr>
              <a:t>Isolation</a:t>
            </a:r>
            <a:r>
              <a:rPr lang="tr-TR" altLang="tr-TR" dirty="0" smtClean="0">
                <a:solidFill>
                  <a:srgbClr val="000066"/>
                </a:solidFill>
              </a:rPr>
              <a:t> Protocol) kullanılarak ağda bir sızma olduğunda komşu ağlara haber verilebilir. Böylece komşu ağlar da saldırının süzülmesine yardım edebilirler.</a:t>
            </a:r>
            <a:endParaRPr lang="en-US" altLang="tr-TR" dirty="0" smtClean="0">
              <a:solidFill>
                <a:srgbClr val="000066"/>
              </a:solidFill>
            </a:endParaRPr>
          </a:p>
        </p:txBody>
      </p:sp>
      <p:pic>
        <p:nvPicPr>
          <p:cNvPr id="48132" name="Picture 5" descr="Fig25-8"/>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506961" y="3645024"/>
            <a:ext cx="6596062" cy="1803400"/>
          </a:xfr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tr-TR" altLang="tr-TR" dirty="0"/>
              <a:t>Sızma Yönetimi - Kovalama</a:t>
            </a:r>
            <a:endParaRPr lang="en-US" altLang="tr-TR" dirty="0"/>
          </a:p>
        </p:txBody>
      </p:sp>
      <p:sp>
        <p:nvSpPr>
          <p:cNvPr id="49155" name="Rectangle 3"/>
          <p:cNvSpPr>
            <a:spLocks noGrp="1" noChangeArrowheads="1"/>
          </p:cNvSpPr>
          <p:nvPr>
            <p:ph idx="1"/>
          </p:nvPr>
        </p:nvSpPr>
        <p:spPr/>
        <p:txBody>
          <a:bodyPr/>
          <a:lstStyle/>
          <a:p>
            <a:pPr eaLnBrk="1" hangingPunct="1">
              <a:buFont typeface="Wingdings" panose="05000000000000000000" pitchFamily="2" charset="2"/>
              <a:buChar char="§"/>
            </a:pPr>
            <a:r>
              <a:rPr lang="tr-TR" altLang="tr-TR" smtClean="0">
                <a:solidFill>
                  <a:srgbClr val="000066"/>
                </a:solidFill>
              </a:rPr>
              <a:t>Saldırının yerini belirlemek gerekecektir. İki ayrı yaklaşım önerilebilir.</a:t>
            </a:r>
          </a:p>
          <a:p>
            <a:pPr eaLnBrk="1" hangingPunct="1">
              <a:buFont typeface="Wingdings" panose="05000000000000000000" pitchFamily="2" charset="2"/>
              <a:buChar char="§"/>
            </a:pPr>
            <a:r>
              <a:rPr lang="tr-TR" altLang="tr-TR" smtClean="0">
                <a:solidFill>
                  <a:srgbClr val="000066"/>
                </a:solidFill>
              </a:rPr>
              <a:t>İzbasma (Thumprinting)</a:t>
            </a:r>
          </a:p>
          <a:p>
            <a:pPr lvl="2" eaLnBrk="1" hangingPunct="1">
              <a:buFont typeface="Wingdings" panose="05000000000000000000" pitchFamily="2" charset="2"/>
              <a:buChar char="§"/>
            </a:pPr>
            <a:r>
              <a:rPr lang="tr-TR" altLang="tr-TR" smtClean="0">
                <a:solidFill>
                  <a:srgbClr val="000066"/>
                </a:solidFill>
              </a:rPr>
              <a:t>Olabildiğince az yer kaplamalı.</a:t>
            </a:r>
          </a:p>
          <a:p>
            <a:pPr lvl="2" eaLnBrk="1" hangingPunct="1">
              <a:buFont typeface="Wingdings" panose="05000000000000000000" pitchFamily="2" charset="2"/>
              <a:buChar char="§"/>
            </a:pPr>
            <a:r>
              <a:rPr lang="tr-TR" altLang="tr-TR" smtClean="0">
                <a:solidFill>
                  <a:srgbClr val="000066"/>
                </a:solidFill>
              </a:rPr>
              <a:t>İki bağlantının içeriği farklıysa farklı izleri olmalı.</a:t>
            </a:r>
          </a:p>
          <a:p>
            <a:pPr lvl="2" eaLnBrk="1" hangingPunct="1">
              <a:buFont typeface="Wingdings" panose="05000000000000000000" pitchFamily="2" charset="2"/>
              <a:buChar char="§"/>
            </a:pPr>
            <a:r>
              <a:rPr lang="tr-TR" altLang="tr-TR" smtClean="0">
                <a:solidFill>
                  <a:srgbClr val="000066"/>
                </a:solidFill>
              </a:rPr>
              <a:t>İletişim hatalarından etkilenmemeli.</a:t>
            </a:r>
          </a:p>
          <a:p>
            <a:pPr lvl="2" eaLnBrk="1" hangingPunct="1">
              <a:buFont typeface="Wingdings" panose="05000000000000000000" pitchFamily="2" charset="2"/>
              <a:buChar char="§"/>
            </a:pPr>
            <a:r>
              <a:rPr lang="tr-TR" altLang="tr-TR" smtClean="0">
                <a:solidFill>
                  <a:srgbClr val="000066"/>
                </a:solidFill>
              </a:rPr>
              <a:t>Toplanabilir olmalı.</a:t>
            </a:r>
          </a:p>
          <a:p>
            <a:pPr lvl="2" eaLnBrk="1" hangingPunct="1">
              <a:buFont typeface="Wingdings" panose="05000000000000000000" pitchFamily="2" charset="2"/>
              <a:buChar char="§"/>
            </a:pPr>
            <a:r>
              <a:rPr lang="tr-TR" altLang="tr-TR" smtClean="0">
                <a:solidFill>
                  <a:srgbClr val="000066"/>
                </a:solidFill>
              </a:rPr>
              <a:t>Hesaplaması ve karşılaştırması ucuz olmalı.</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tr-TR" altLang="tr-TR" dirty="0"/>
              <a:t>Sızma Yönetimi - Kovalama</a:t>
            </a:r>
            <a:endParaRPr lang="en-US" altLang="tr-TR" dirty="0"/>
          </a:p>
        </p:txBody>
      </p:sp>
      <p:sp>
        <p:nvSpPr>
          <p:cNvPr id="50179" name="Rectangle 3"/>
          <p:cNvSpPr>
            <a:spLocks noGrp="1" noChangeArrowheads="1"/>
          </p:cNvSpPr>
          <p:nvPr>
            <p:ph idx="1"/>
          </p:nvPr>
        </p:nvSpPr>
        <p:spPr/>
        <p:txBody>
          <a:bodyPr/>
          <a:lstStyle/>
          <a:p>
            <a:pPr eaLnBrk="1" hangingPunct="1">
              <a:buFont typeface="Wingdings" panose="05000000000000000000" pitchFamily="2" charset="2"/>
              <a:buChar char="§"/>
            </a:pPr>
            <a:r>
              <a:rPr lang="en-US" altLang="tr-TR" dirty="0" smtClean="0">
                <a:solidFill>
                  <a:srgbClr val="000066"/>
                </a:solidFill>
              </a:rPr>
              <a:t>IP </a:t>
            </a:r>
            <a:r>
              <a:rPr lang="en-US" altLang="tr-TR" dirty="0" err="1" smtClean="0">
                <a:solidFill>
                  <a:srgbClr val="000066"/>
                </a:solidFill>
              </a:rPr>
              <a:t>başlığı</a:t>
            </a:r>
            <a:r>
              <a:rPr lang="en-US" altLang="tr-TR" dirty="0" smtClean="0">
                <a:solidFill>
                  <a:srgbClr val="000066"/>
                </a:solidFill>
              </a:rPr>
              <a:t> </a:t>
            </a:r>
            <a:r>
              <a:rPr lang="en-US" altLang="tr-TR" dirty="0" err="1" smtClean="0">
                <a:solidFill>
                  <a:srgbClr val="000066"/>
                </a:solidFill>
              </a:rPr>
              <a:t>işaretleme</a:t>
            </a:r>
            <a:r>
              <a:rPr lang="en-US" altLang="tr-TR" dirty="0" smtClean="0">
                <a:solidFill>
                  <a:srgbClr val="000066"/>
                </a:solidFill>
              </a:rPr>
              <a:t> (IP header marking)</a:t>
            </a:r>
            <a:endParaRPr lang="tr-TR" altLang="tr-TR" dirty="0" smtClean="0">
              <a:solidFill>
                <a:srgbClr val="000066"/>
              </a:solidFill>
            </a:endParaRPr>
          </a:p>
          <a:p>
            <a:pPr lvl="2" eaLnBrk="1" hangingPunct="1">
              <a:buFont typeface="Wingdings" panose="05000000000000000000" pitchFamily="2" charset="2"/>
              <a:buChar char="§"/>
            </a:pPr>
            <a:r>
              <a:rPr lang="tr-TR" altLang="tr-TR" dirty="0" smtClean="0">
                <a:solidFill>
                  <a:srgbClr val="000066"/>
                </a:solidFill>
              </a:rPr>
              <a:t>Paket seçimi gerekirci ya da rastgele olabilir. Rastgele seçim daha ekonomik ve güvenlidir.</a:t>
            </a:r>
          </a:p>
          <a:p>
            <a:pPr lvl="2" eaLnBrk="1" hangingPunct="1">
              <a:buFont typeface="Wingdings" panose="05000000000000000000" pitchFamily="2" charset="2"/>
              <a:buChar char="§"/>
            </a:pPr>
            <a:r>
              <a:rPr lang="tr-TR" altLang="tr-TR" dirty="0" smtClean="0">
                <a:solidFill>
                  <a:srgbClr val="000066"/>
                </a:solidFill>
              </a:rPr>
              <a:t>Paket işaretleme içsel ya da genişletilebilir olabilir. İçsel işaretlemede başlığın boyu değişmez.</a:t>
            </a:r>
            <a:endParaRPr lang="en-US" altLang="tr-TR" dirty="0" smtClean="0">
              <a:solidFill>
                <a:srgbClr val="000066"/>
              </a:solidFill>
            </a:endParaRPr>
          </a:p>
          <a:p>
            <a:pPr eaLnBrk="1" hangingPunct="1">
              <a:buFont typeface="Wingdings" panose="05000000000000000000" pitchFamily="2" charset="2"/>
              <a:buChar char="§"/>
            </a:pPr>
            <a:endParaRPr lang="tr-TR" altLang="tr-TR" dirty="0"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defRPr/>
            </a:pPr>
            <a:r>
              <a:rPr lang="tr-TR" altLang="tr-TR" dirty="0"/>
              <a:t>Sızma Yönetimi - Kovalama</a:t>
            </a:r>
            <a:endParaRPr lang="en-US" altLang="tr-TR" dirty="0"/>
          </a:p>
        </p:txBody>
      </p:sp>
      <p:sp>
        <p:nvSpPr>
          <p:cNvPr id="51203" name="Rectangle 3"/>
          <p:cNvSpPr>
            <a:spLocks noGrp="1" noChangeArrowheads="1"/>
          </p:cNvSpPr>
          <p:nvPr>
            <p:ph idx="1"/>
          </p:nvPr>
        </p:nvSpPr>
        <p:spPr>
          <a:xfrm>
            <a:off x="539379" y="1124744"/>
            <a:ext cx="10525173" cy="4852987"/>
          </a:xfrm>
        </p:spPr>
        <p:txBody>
          <a:bodyPr>
            <a:normAutofit/>
          </a:bodyPr>
          <a:lstStyle/>
          <a:p>
            <a:pPr eaLnBrk="1" hangingPunct="1">
              <a:buFont typeface="Wingdings" panose="05000000000000000000" pitchFamily="2" charset="2"/>
              <a:buChar char="§"/>
            </a:pPr>
            <a:r>
              <a:rPr lang="tr-TR" altLang="tr-TR" sz="3200" dirty="0">
                <a:solidFill>
                  <a:srgbClr val="000066"/>
                </a:solidFill>
              </a:rPr>
              <a:t>Karşı saldırı yasal ya da teknik olabilir.</a:t>
            </a:r>
          </a:p>
          <a:p>
            <a:pPr lvl="2" algn="just" eaLnBrk="1" hangingPunct="1">
              <a:buFont typeface="Wingdings" panose="05000000000000000000" pitchFamily="2" charset="2"/>
              <a:buChar char="§"/>
            </a:pPr>
            <a:r>
              <a:rPr lang="tr-TR" altLang="tr-TR" sz="2400" dirty="0">
                <a:solidFill>
                  <a:srgbClr val="000066"/>
                </a:solidFill>
              </a:rPr>
              <a:t>Yasal saldırı uzun zaman gerektirir. Kanunlar yerli yerinde değil ve oldukça karışık. Ayrıcı yabancı ülkelerden saldırı gelirse uluslararası kanunlar yetersiz. </a:t>
            </a:r>
          </a:p>
          <a:p>
            <a:pPr lvl="2" algn="just" eaLnBrk="1" hangingPunct="1">
              <a:buFont typeface="Wingdings" panose="05000000000000000000" pitchFamily="2" charset="2"/>
              <a:buChar char="§"/>
            </a:pPr>
            <a:r>
              <a:rPr lang="tr-TR" altLang="tr-TR" sz="2400" dirty="0">
                <a:solidFill>
                  <a:srgbClr val="000066"/>
                </a:solidFill>
              </a:rPr>
              <a:t>Teknik saldırı masumlara zarar verebilir. Saldırganlar masum bir ağı ele geçirdikten sonra orayı üs olarak kullanmış olabilirler.</a:t>
            </a:r>
          </a:p>
          <a:p>
            <a:pPr lvl="2" algn="just" eaLnBrk="1" hangingPunct="1">
              <a:buFont typeface="Wingdings" panose="05000000000000000000" pitchFamily="2" charset="2"/>
              <a:buChar char="§"/>
            </a:pPr>
            <a:r>
              <a:rPr lang="tr-TR" altLang="tr-TR" sz="2400" dirty="0">
                <a:solidFill>
                  <a:srgbClr val="000066"/>
                </a:solidFill>
              </a:rPr>
              <a:t>Kendi ağımızdaki haberleşmeye zarar verebilir.</a:t>
            </a:r>
          </a:p>
          <a:p>
            <a:pPr lvl="2" algn="just" eaLnBrk="1" hangingPunct="1">
              <a:buFont typeface="Wingdings" panose="05000000000000000000" pitchFamily="2" charset="2"/>
              <a:buChar char="§"/>
            </a:pPr>
            <a:r>
              <a:rPr lang="tr-TR" altLang="tr-TR" sz="2400" dirty="0">
                <a:solidFill>
                  <a:srgbClr val="000066"/>
                </a:solidFill>
              </a:rPr>
              <a:t>Paylaşılan bir ağın her ne sebeple olursa olsun saldırı için kullanılması etik değil.</a:t>
            </a:r>
          </a:p>
          <a:p>
            <a:pPr lvl="2" algn="just" eaLnBrk="1" hangingPunct="1">
              <a:buFont typeface="Wingdings" panose="05000000000000000000" pitchFamily="2" charset="2"/>
              <a:buChar char="§"/>
            </a:pPr>
            <a:r>
              <a:rPr lang="tr-TR" altLang="tr-TR" sz="2400" dirty="0">
                <a:solidFill>
                  <a:srgbClr val="000066"/>
                </a:solidFill>
              </a:rPr>
              <a:t>Karşı saldırı da saldırı gibi dava edilebilir.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Başlık"/>
          <p:cNvSpPr>
            <a:spLocks noGrp="1"/>
          </p:cNvSpPr>
          <p:nvPr>
            <p:ph type="title"/>
          </p:nvPr>
        </p:nvSpPr>
        <p:spPr>
          <a:xfrm>
            <a:off x="551384" y="404664"/>
            <a:ext cx="9442947" cy="504056"/>
          </a:xfrm>
        </p:spPr>
        <p:txBody>
          <a:bodyPr>
            <a:noAutofit/>
          </a:bodyPr>
          <a:lstStyle/>
          <a:p>
            <a:r>
              <a:rPr lang="tr-TR" altLang="tr-TR" dirty="0"/>
              <a:t>Sonuç</a:t>
            </a:r>
          </a:p>
        </p:txBody>
      </p:sp>
      <p:sp>
        <p:nvSpPr>
          <p:cNvPr id="52227" name="2 İçerik Yer Tutucusu"/>
          <p:cNvSpPr>
            <a:spLocks noGrp="1"/>
          </p:cNvSpPr>
          <p:nvPr>
            <p:ph idx="1"/>
          </p:nvPr>
        </p:nvSpPr>
        <p:spPr>
          <a:xfrm>
            <a:off x="574548" y="1124744"/>
            <a:ext cx="10637938" cy="4896544"/>
          </a:xfrm>
        </p:spPr>
        <p:txBody>
          <a:bodyPr>
            <a:normAutofit/>
          </a:bodyPr>
          <a:lstStyle/>
          <a:p>
            <a:r>
              <a:rPr lang="tr-TR" altLang="tr-TR" dirty="0" smtClean="0"/>
              <a:t>Bilgi Güvenliği </a:t>
            </a:r>
            <a:r>
              <a:rPr lang="tr-TR" altLang="tr-TR" b="1" dirty="0" smtClean="0"/>
              <a:t>ürün veya hizmet değildir. </a:t>
            </a:r>
          </a:p>
          <a:p>
            <a:r>
              <a:rPr lang="tr-TR" altLang="tr-TR" dirty="0" smtClean="0"/>
              <a:t>İnsan faktörü, teknoloji ve eğitim unsurları üçgeninde </a:t>
            </a:r>
            <a:r>
              <a:rPr lang="tr-TR" altLang="tr-TR" b="1" dirty="0" smtClean="0"/>
              <a:t>yönetilmesi zorunlu olan karmaşık süreçlerden oluşan, süreklilik arz eden bir süreçtir. </a:t>
            </a:r>
          </a:p>
          <a:p>
            <a:r>
              <a:rPr lang="tr-TR" altLang="tr-TR" dirty="0" smtClean="0"/>
              <a:t>Üç unsur arasında tamamlayıcılık olmadığı sürece </a:t>
            </a:r>
            <a:r>
              <a:rPr lang="tr-TR" altLang="tr-TR" b="1" dirty="0" smtClean="0"/>
              <a:t>yüksek seviyede bir güvenlikten bahsedebilmek mümkün değildir. </a:t>
            </a:r>
          </a:p>
          <a:p>
            <a:r>
              <a:rPr lang="tr-TR" altLang="tr-TR" dirty="0" smtClean="0"/>
              <a:t>Yüksek seviyede E-Devlet güvenliğinden bahsedebilmek için </a:t>
            </a:r>
            <a:r>
              <a:rPr lang="tr-TR" altLang="tr-TR" b="1" dirty="0" smtClean="0"/>
              <a:t>Kurumsal ve Bireysel anlamda Bilgi Güvenliğinin gerekleri yerine getirilmelidir. </a:t>
            </a:r>
          </a:p>
          <a:p>
            <a:endParaRPr lang="tr-TR" altLang="tr-TR"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Başlık"/>
          <p:cNvSpPr>
            <a:spLocks noGrp="1"/>
          </p:cNvSpPr>
          <p:nvPr>
            <p:ph type="title"/>
          </p:nvPr>
        </p:nvSpPr>
        <p:spPr>
          <a:xfrm>
            <a:off x="479376" y="214315"/>
            <a:ext cx="9586963" cy="694406"/>
          </a:xfrm>
        </p:spPr>
        <p:txBody>
          <a:bodyPr/>
          <a:lstStyle/>
          <a:p>
            <a:r>
              <a:rPr lang="tr-TR" altLang="tr-TR" dirty="0"/>
              <a:t>Sorular</a:t>
            </a:r>
          </a:p>
        </p:txBody>
      </p:sp>
      <p:pic>
        <p:nvPicPr>
          <p:cNvPr id="53251" name="Picture 4" descr="MCj0404263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7768" y="1844824"/>
            <a:ext cx="3151188" cy="290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Başlık"/>
          <p:cNvSpPr>
            <a:spLocks noGrp="1"/>
          </p:cNvSpPr>
          <p:nvPr>
            <p:ph type="title"/>
          </p:nvPr>
        </p:nvSpPr>
        <p:spPr>
          <a:xfrm>
            <a:off x="479376" y="214315"/>
            <a:ext cx="9586963" cy="694406"/>
          </a:xfrm>
        </p:spPr>
        <p:txBody>
          <a:bodyPr/>
          <a:lstStyle/>
          <a:p>
            <a:r>
              <a:rPr lang="tr-TR" altLang="tr-TR" dirty="0" smtClean="0"/>
              <a:t>Kaynaklar</a:t>
            </a:r>
          </a:p>
        </p:txBody>
      </p:sp>
      <p:sp>
        <p:nvSpPr>
          <p:cNvPr id="52227" name="2 İçerik Yer Tutucusu"/>
          <p:cNvSpPr>
            <a:spLocks noGrp="1"/>
          </p:cNvSpPr>
          <p:nvPr>
            <p:ph idx="1"/>
          </p:nvPr>
        </p:nvSpPr>
        <p:spPr>
          <a:xfrm>
            <a:off x="623392" y="1052736"/>
            <a:ext cx="10441160" cy="4203700"/>
          </a:xfrm>
        </p:spPr>
        <p:txBody>
          <a:bodyPr/>
          <a:lstStyle/>
          <a:p>
            <a:pPr marL="0" indent="0">
              <a:buNone/>
              <a:defRPr/>
            </a:pPr>
            <a:r>
              <a:rPr lang="tr-TR" altLang="tr-TR" dirty="0"/>
              <a:t>[1] Bu sunumdaki bilgiler DAŞ R., Bilgi Sistemleri ve Güvenliği ders notlarından alınmıştır.</a:t>
            </a:r>
          </a:p>
          <a:p>
            <a:pPr>
              <a:defRPr/>
            </a:pPr>
            <a:endParaRPr lang="tr-TR" altLang="tr-TR"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tr-TR" altLang="tr-TR" dirty="0"/>
              <a:t>Temel Sızma Belirleme</a:t>
            </a:r>
            <a:endParaRPr lang="en-US" altLang="tr-TR" dirty="0"/>
          </a:p>
        </p:txBody>
      </p:sp>
      <p:sp>
        <p:nvSpPr>
          <p:cNvPr id="9219" name="Rectangle 3"/>
          <p:cNvSpPr>
            <a:spLocks noGrp="1" noChangeArrowheads="1"/>
          </p:cNvSpPr>
          <p:nvPr>
            <p:ph idx="1"/>
          </p:nvPr>
        </p:nvSpPr>
        <p:spPr/>
        <p:txBody>
          <a:bodyPr/>
          <a:lstStyle/>
          <a:p>
            <a:pPr algn="just" eaLnBrk="1" hangingPunct="1">
              <a:buFont typeface="Wingdings" pitchFamily="2" charset="2"/>
              <a:buChar char="§"/>
              <a:defRPr/>
            </a:pPr>
            <a:r>
              <a:rPr lang="tr-TR" dirty="0" smtClean="0">
                <a:solidFill>
                  <a:srgbClr val="000066"/>
                </a:solidFill>
              </a:rPr>
              <a:t>Teknolojik gelişmeler arttıkça, sistemlere karşı saldırılar da otomatikleşmeye başlamıştır.</a:t>
            </a:r>
          </a:p>
          <a:p>
            <a:pPr marL="0" indent="0" algn="just">
              <a:buFont typeface="Wingdings" pitchFamily="2" charset="2"/>
              <a:buChar char="§"/>
              <a:defRPr/>
            </a:pPr>
            <a:endParaRPr lang="tr-TR" dirty="0" smtClean="0">
              <a:solidFill>
                <a:srgbClr val="000066"/>
              </a:solidFill>
            </a:endParaRPr>
          </a:p>
          <a:p>
            <a:pPr algn="just" eaLnBrk="1" hangingPunct="1">
              <a:buFont typeface="Wingdings" pitchFamily="2" charset="2"/>
              <a:buChar char="§"/>
              <a:defRPr/>
            </a:pPr>
            <a:r>
              <a:rPr lang="tr-TR" dirty="0" smtClean="0">
                <a:solidFill>
                  <a:srgbClr val="000066"/>
                </a:solidFill>
              </a:rPr>
              <a:t>Otomatik olarak saldırı gerçekleştirme amacına sahip araçlara “saldırı aracı” denmektedir. </a:t>
            </a:r>
            <a:endParaRPr lang="en-US" dirty="0" smtClean="0">
              <a:solidFill>
                <a:srgbClr val="000066"/>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tr-TR" altLang="tr-TR" dirty="0"/>
              <a:t>Temel Sızma Belirleme</a:t>
            </a:r>
            <a:endParaRPr lang="en-US" altLang="tr-TR" dirty="0"/>
          </a:p>
        </p:txBody>
      </p:sp>
      <p:sp>
        <p:nvSpPr>
          <p:cNvPr id="90115" name="Rectangle 3"/>
          <p:cNvSpPr>
            <a:spLocks noGrp="1" noChangeArrowheads="1"/>
          </p:cNvSpPr>
          <p:nvPr>
            <p:ph idx="1"/>
          </p:nvPr>
        </p:nvSpPr>
        <p:spPr>
          <a:xfrm>
            <a:off x="508000" y="1066800"/>
            <a:ext cx="10772576" cy="4802294"/>
          </a:xfrm>
        </p:spPr>
        <p:txBody>
          <a:bodyPr rtlCol="0">
            <a:normAutofit/>
          </a:bodyPr>
          <a:lstStyle/>
          <a:p>
            <a:pPr marL="0" indent="0">
              <a:spcAft>
                <a:spcPts val="0"/>
              </a:spcAft>
              <a:buNone/>
              <a:defRPr/>
            </a:pPr>
            <a:r>
              <a:rPr lang="tr-TR" b="1" dirty="0" smtClean="0">
                <a:solidFill>
                  <a:srgbClr val="002060"/>
                </a:solidFill>
              </a:rPr>
              <a:t>Rootkit nedir? </a:t>
            </a:r>
          </a:p>
          <a:p>
            <a:pPr marL="0" indent="0" algn="just">
              <a:spcAft>
                <a:spcPts val="0"/>
              </a:spcAft>
              <a:buNone/>
              <a:defRPr/>
            </a:pPr>
            <a:r>
              <a:rPr lang="tr-TR" dirty="0" smtClean="0">
                <a:solidFill>
                  <a:srgbClr val="002060"/>
                </a:solidFill>
              </a:rPr>
              <a:t>Çalışan süreçleri, dosyaları veya sistem bilgilerini işletim sisteminden gizlemek suretiyle varlığını gizlice sürdüren bir program veya programlar grubudur. Amacı yayılmak değil bulunduğu sistemde varlığını gizlemektir.</a:t>
            </a:r>
          </a:p>
          <a:p>
            <a:pPr>
              <a:spcAft>
                <a:spcPts val="0"/>
              </a:spcAft>
              <a:defRPr/>
            </a:pPr>
            <a:endParaRPr lang="tr-TR" i="1" dirty="0" smtClean="0">
              <a:solidFill>
                <a:srgbClr val="002060"/>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defRPr/>
            </a:pPr>
            <a:r>
              <a:rPr lang="tr-TR" altLang="tr-TR" dirty="0"/>
              <a:t>Temel Sızma Belirleme</a:t>
            </a:r>
          </a:p>
        </p:txBody>
      </p:sp>
      <p:sp>
        <p:nvSpPr>
          <p:cNvPr id="9219" name="Content Placeholder 2"/>
          <p:cNvSpPr>
            <a:spLocks noGrp="1"/>
          </p:cNvSpPr>
          <p:nvPr>
            <p:ph idx="4294967295"/>
          </p:nvPr>
        </p:nvSpPr>
        <p:spPr>
          <a:xfrm>
            <a:off x="508000" y="1268413"/>
            <a:ext cx="10916592" cy="4248150"/>
          </a:xfrm>
        </p:spPr>
        <p:txBody>
          <a:bodyPr rtlCol="0">
            <a:normAutofit/>
          </a:bodyPr>
          <a:lstStyle/>
          <a:p>
            <a:pPr>
              <a:spcAft>
                <a:spcPts val="0"/>
              </a:spcAft>
              <a:buFont typeface="Wingdings" pitchFamily="2" charset="2"/>
              <a:buChar char="§"/>
              <a:defRPr/>
            </a:pPr>
            <a:r>
              <a:rPr lang="tr-TR" b="1" dirty="0" smtClean="0">
                <a:solidFill>
                  <a:srgbClr val="002060"/>
                </a:solidFill>
              </a:rPr>
              <a:t>Rootkit nasıl kurulur/bulaşır?</a:t>
            </a:r>
          </a:p>
          <a:p>
            <a:pPr marL="0" indent="0" algn="just">
              <a:spcAft>
                <a:spcPts val="0"/>
              </a:spcAft>
              <a:buNone/>
              <a:defRPr/>
            </a:pPr>
            <a:r>
              <a:rPr lang="tr-TR" dirty="0" smtClean="0">
                <a:solidFill>
                  <a:srgbClr val="002060"/>
                </a:solidFill>
              </a:rPr>
              <a:t>Tipine bağlı olmakla birlikte genelde erişim yetkiniz dahilinde sisteminize kurabileceğiniz rootkit'ler bulmanız mümkündür. Bunun dışında güvenilir bir kaynaktan geldiğine inandığınız bir programı haddinden fazla yetki ile çalıştırmak (Ör: root veya root yetkili bir wheel grubu üyesi) zararlı bir rootkit'in sisteme kurulmasına sebep olur. Aynı şekilde çok kullanıcılı bir sistemde kernel vs açıkları kullanılarak sistemde root yetkisi kazanıp rootkit kurulması en yaygın görülen bulaşma şeklidir.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defRPr/>
            </a:pPr>
            <a:r>
              <a:rPr lang="tr-TR" altLang="tr-TR" dirty="0"/>
              <a:t>Temel Sızma Belirleme</a:t>
            </a:r>
          </a:p>
        </p:txBody>
      </p:sp>
      <p:sp>
        <p:nvSpPr>
          <p:cNvPr id="3" name="Content Placeholder 2"/>
          <p:cNvSpPr>
            <a:spLocks noGrp="1"/>
          </p:cNvSpPr>
          <p:nvPr>
            <p:ph idx="1"/>
          </p:nvPr>
        </p:nvSpPr>
        <p:spPr>
          <a:xfrm>
            <a:off x="623392" y="1268760"/>
            <a:ext cx="10589094" cy="4608512"/>
          </a:xfrm>
        </p:spPr>
        <p:txBody>
          <a:bodyPr rtlCol="0">
            <a:normAutofit/>
          </a:bodyPr>
          <a:lstStyle/>
          <a:p>
            <a:pPr algn="just">
              <a:spcAft>
                <a:spcPts val="0"/>
              </a:spcAft>
              <a:buFont typeface="Wingdings" pitchFamily="2" charset="2"/>
              <a:buChar char="§"/>
              <a:defRPr/>
            </a:pPr>
            <a:r>
              <a:rPr lang="tr-TR" b="1" dirty="0" smtClean="0">
                <a:solidFill>
                  <a:srgbClr val="002060"/>
                </a:solidFill>
              </a:rPr>
              <a:t>Rootkit nasıl temizlenir? </a:t>
            </a:r>
          </a:p>
          <a:p>
            <a:pPr marL="0" indent="0" algn="just">
              <a:spcAft>
                <a:spcPts val="0"/>
              </a:spcAft>
              <a:buNone/>
              <a:defRPr/>
            </a:pPr>
            <a:r>
              <a:rPr lang="tr-TR" dirty="0" smtClean="0">
                <a:solidFill>
                  <a:srgbClr val="002060"/>
                </a:solidFill>
              </a:rPr>
              <a:t>Rootkit çalışırken altında çalıştıracağınız her program rootkit'in yetenekleri doğrultusunda onun verdiği bilgiler ile sistemden aldığı bilgileri ayırd edemez. Dolayısıyla gerçekte hangi dosyaları değiştirdiği, kernele hangi modülü yüklediği, dosya sisteminin neresinde kayıtlı olduğu, hangi ağ servisi üzerinde "sniffer" şeklinde dinleme yaparak uygun komutla harekete geçeceğini tespit etmek kolay değildir. Dolayısıyla rootkit bulaşmış bir sistemin en güzel temizliği içinden hiçbir BINARY dosya alınmadan sadece verilerin alınarak tamamen baştan kurulmasıdır.</a:t>
            </a:r>
          </a:p>
          <a:p>
            <a:pPr marL="0" indent="0" algn="just">
              <a:spcAft>
                <a:spcPts val="0"/>
              </a:spcAft>
              <a:buNone/>
              <a:defRPr/>
            </a:pPr>
            <a:endParaRPr lang="tr-TR" dirty="0" smtClean="0">
              <a:solidFill>
                <a:srgbClr val="002060"/>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defRPr/>
            </a:pPr>
            <a:r>
              <a:rPr lang="tr-TR" altLang="tr-TR" dirty="0"/>
              <a:t>Temel Sızma Belirleme</a:t>
            </a:r>
          </a:p>
        </p:txBody>
      </p:sp>
      <p:sp>
        <p:nvSpPr>
          <p:cNvPr id="3" name="Content Placeholder 2"/>
          <p:cNvSpPr>
            <a:spLocks noGrp="1"/>
          </p:cNvSpPr>
          <p:nvPr>
            <p:ph idx="1"/>
          </p:nvPr>
        </p:nvSpPr>
        <p:spPr>
          <a:xfrm>
            <a:off x="508000" y="1124744"/>
            <a:ext cx="10647680" cy="4114800"/>
          </a:xfrm>
        </p:spPr>
        <p:txBody>
          <a:bodyPr rtlCol="0">
            <a:normAutofit/>
          </a:bodyPr>
          <a:lstStyle/>
          <a:p>
            <a:pPr algn="just">
              <a:spcAft>
                <a:spcPts val="0"/>
              </a:spcAft>
              <a:buFont typeface="Wingdings" pitchFamily="2" charset="2"/>
              <a:buChar char="§"/>
              <a:defRPr/>
            </a:pPr>
            <a:r>
              <a:rPr lang="tr-TR" b="1" dirty="0" smtClean="0">
                <a:solidFill>
                  <a:srgbClr val="002060"/>
                </a:solidFill>
              </a:rPr>
              <a:t>Rootkit nasıl tespit edilir? </a:t>
            </a:r>
          </a:p>
          <a:p>
            <a:pPr marL="0" indent="0" algn="just">
              <a:spcAft>
                <a:spcPts val="0"/>
              </a:spcAft>
              <a:buNone/>
              <a:defRPr/>
            </a:pPr>
            <a:r>
              <a:rPr lang="tr-TR" dirty="0" smtClean="0">
                <a:solidFill>
                  <a:srgbClr val="002060"/>
                </a:solidFill>
              </a:rPr>
              <a:t>Belli zamanlarda en temel komutların ve muhtemel rootkit bulaşma noktalarının </a:t>
            </a:r>
            <a:r>
              <a:rPr lang="tr-TR" b="1" dirty="0" smtClean="0">
                <a:solidFill>
                  <a:srgbClr val="002060"/>
                </a:solidFill>
                <a:effectLst>
                  <a:outerShdw blurRad="38100" dist="38100" dir="2700000" algn="tl">
                    <a:srgbClr val="000000">
                      <a:alpha val="43137"/>
                    </a:srgbClr>
                  </a:outerShdw>
                </a:effectLst>
              </a:rPr>
              <a:t>"hash" </a:t>
            </a:r>
            <a:r>
              <a:rPr lang="tr-TR" dirty="0" smtClean="0">
                <a:solidFill>
                  <a:srgbClr val="002060"/>
                </a:solidFill>
              </a:rPr>
              <a:t>değerlerinin saklanarak bunların daha sonra kontrol edilmesi gibi metodlar olmasına rağmen yukarıda belirttiğim gibi rootkit bulaşmış bir sistemin vereceği bilginin gerçekliği bulaşan rootkit'in yeteneğine bağlıdır. Yine de sistemi bir CD ile açarak bu kontrolleri yapan programlar olduğu gibi bu "hash" alma ve kontrol etme işlemi CD ile açıldıktan sonra elle de yapılabilir.</a:t>
            </a:r>
          </a:p>
          <a:p>
            <a:pPr algn="just">
              <a:spcAft>
                <a:spcPts val="0"/>
              </a:spcAft>
              <a:defRPr/>
            </a:pPr>
            <a:endParaRPr lang="tr-TR" dirty="0" smtClean="0">
              <a:solidFill>
                <a:srgbClr val="002060"/>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A62DA16B-5B78-4520-91B1-A01A8C52B1B4}" vid="{595F7DE9-C966-4C40-B197-7CFE51FE3C4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NMYO</Template>
  <TotalTime>1736</TotalTime>
  <Words>1869</Words>
  <Application>Microsoft Office PowerPoint</Application>
  <PresentationFormat>Geniş ekran</PresentationFormat>
  <Paragraphs>209</Paragraphs>
  <Slides>46</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46</vt:i4>
      </vt:variant>
    </vt:vector>
  </HeadingPairs>
  <TitlesOfParts>
    <vt:vector size="53" baseType="lpstr">
      <vt:lpstr>Arial</vt:lpstr>
      <vt:lpstr>Calibri</vt:lpstr>
      <vt:lpstr>Rage Italic</vt:lpstr>
      <vt:lpstr>Tahoma</vt:lpstr>
      <vt:lpstr>Times New Roman</vt:lpstr>
      <vt:lpstr>Wingdings</vt:lpstr>
      <vt:lpstr>NMYO</vt:lpstr>
      <vt:lpstr> Sızma Belirleme ve Testleri</vt:lpstr>
      <vt:lpstr>Konu Başlıkları</vt:lpstr>
      <vt:lpstr>Giriş</vt:lpstr>
      <vt:lpstr>Temel İlkeler</vt:lpstr>
      <vt:lpstr>Temel Sızma Belirleme</vt:lpstr>
      <vt:lpstr>Temel Sızma Belirleme</vt:lpstr>
      <vt:lpstr>Temel Sızma Belirleme</vt:lpstr>
      <vt:lpstr>Temel Sızma Belirleme</vt:lpstr>
      <vt:lpstr>Temel Sızma Belirleme</vt:lpstr>
      <vt:lpstr>Temel Sızma Belirleme</vt:lpstr>
      <vt:lpstr>Temel Sızma Belirleme</vt:lpstr>
      <vt:lpstr>Temel Sızma Belirleme</vt:lpstr>
      <vt:lpstr>Temel Sızma Belirleme</vt:lpstr>
      <vt:lpstr>Temel Sızma Belirleme</vt:lpstr>
      <vt:lpstr>Temel Sızma Belirleme</vt:lpstr>
      <vt:lpstr>Temel Sızma Belirleme</vt:lpstr>
      <vt:lpstr>Sızma Belirleme Modelleri</vt:lpstr>
      <vt:lpstr>Sızma Belirleme Modelleri</vt:lpstr>
      <vt:lpstr>Anomali Belirleme</vt:lpstr>
      <vt:lpstr>Kural Tabanlı Sızma Belirleme</vt:lpstr>
      <vt:lpstr>Belirtim Tabanlı Sızma Belirleme</vt:lpstr>
      <vt:lpstr>Belirtim Tabanlı Sızma Belirleme</vt:lpstr>
      <vt:lpstr>Mimari</vt:lpstr>
      <vt:lpstr>Ajan</vt:lpstr>
      <vt:lpstr>Ajan</vt:lpstr>
      <vt:lpstr>Yönetici</vt:lpstr>
      <vt:lpstr>Bildirici</vt:lpstr>
      <vt:lpstr>Sızma Belirleme Sistemlerinin Örgütlenmesi</vt:lpstr>
      <vt:lpstr>Ağ Trafiğini Sızmalara Karşı İzlemek</vt:lpstr>
      <vt:lpstr>Ağ Trafiğini Sızmalara Karşı İzlemek</vt:lpstr>
      <vt:lpstr>Konakları ve Ağı Birlikte İzlemek</vt:lpstr>
      <vt:lpstr>Özerk Aracılar</vt:lpstr>
      <vt:lpstr>Sızmaya Tepki</vt:lpstr>
      <vt:lpstr>Engelleme</vt:lpstr>
      <vt:lpstr>Engelleme</vt:lpstr>
      <vt:lpstr>Sızma Yönetimi</vt:lpstr>
      <vt:lpstr>Sızma Yönetimi</vt:lpstr>
      <vt:lpstr>Sızma Yönetimi - Yakalama</vt:lpstr>
      <vt:lpstr>Sızma Yönetimi - Temizleme</vt:lpstr>
      <vt:lpstr>Sızma Yönetimi - Temizleme</vt:lpstr>
      <vt:lpstr>Sızma Yönetimi - Kovalama</vt:lpstr>
      <vt:lpstr>Sızma Yönetimi - Kovalama</vt:lpstr>
      <vt:lpstr>Sızma Yönetimi - Kovalama</vt:lpstr>
      <vt:lpstr>Sonuç</vt:lpstr>
      <vt:lpstr>Sorular</vt:lpstr>
      <vt:lpstr>Kaynaklar</vt:lpstr>
    </vt:vector>
  </TitlesOfParts>
  <Company>Istanbul Technical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subject>Ağ Güvenliği</dc:subject>
  <dc:creator/>
  <cp:lastModifiedBy>Ufuk Tanyeri</cp:lastModifiedBy>
  <cp:revision>74</cp:revision>
  <dcterms:created xsi:type="dcterms:W3CDTF">2004-03-23T04:48:16Z</dcterms:created>
  <dcterms:modified xsi:type="dcterms:W3CDTF">2020-02-06T18:39:50Z</dcterms:modified>
</cp:coreProperties>
</file>