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embeddings/oleObject1.bin" ContentType="application/vnd.openxmlformats-officedocument.oleObject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44" r:id="rId1"/>
  </p:sldMasterIdLst>
  <p:notesMasterIdLst>
    <p:notesMasterId r:id="rId23"/>
  </p:notesMasterIdLst>
  <p:sldIdLst>
    <p:sldId id="372" r:id="rId2"/>
    <p:sldId id="307" r:id="rId3"/>
    <p:sldId id="285" r:id="rId4"/>
    <p:sldId id="306" r:id="rId5"/>
    <p:sldId id="288" r:id="rId6"/>
    <p:sldId id="290" r:id="rId7"/>
    <p:sldId id="291" r:id="rId8"/>
    <p:sldId id="263" r:id="rId9"/>
    <p:sldId id="326" r:id="rId10"/>
    <p:sldId id="375" r:id="rId11"/>
    <p:sldId id="380" r:id="rId12"/>
    <p:sldId id="382" r:id="rId13"/>
    <p:sldId id="383" r:id="rId14"/>
    <p:sldId id="384" r:id="rId15"/>
    <p:sldId id="385" r:id="rId16"/>
    <p:sldId id="328" r:id="rId17"/>
    <p:sldId id="329" r:id="rId18"/>
    <p:sldId id="331" r:id="rId19"/>
    <p:sldId id="386" r:id="rId20"/>
    <p:sldId id="387" r:id="rId21"/>
    <p:sldId id="332" r:id="rId2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812" autoAdjust="0"/>
    <p:restoredTop sz="97333" autoAdjust="0"/>
  </p:normalViewPr>
  <p:slideViewPr>
    <p:cSldViewPr>
      <p:cViewPr>
        <p:scale>
          <a:sx n="100" d="100"/>
          <a:sy n="100" d="100"/>
        </p:scale>
        <p:origin x="-1448" y="10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207924-F77F-4978-A48D-5578ACEA7347}" type="datetimeFigureOut">
              <a:rPr lang="en-GB" smtClean="0"/>
              <a:pPr/>
              <a:t>30/11/20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07C71E-108B-4BFD-8C48-98A791EB4F9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6797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C71E-108B-4BFD-8C48-98A791EB4F97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C71E-108B-4BFD-8C48-98A791EB4F97}" type="slidenum">
              <a:rPr lang="en-GB" smtClean="0"/>
              <a:pPr/>
              <a:t>16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C71E-108B-4BFD-8C48-98A791EB4F97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C71E-108B-4BFD-8C48-98A791EB4F97}" type="slidenum">
              <a:rPr lang="en-GB" smtClean="0"/>
              <a:pPr/>
              <a:t>18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C71E-108B-4BFD-8C48-98A791EB4F97}" type="slidenum">
              <a:rPr lang="en-GB" smtClean="0"/>
              <a:pPr/>
              <a:t>21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C71E-108B-4BFD-8C48-98A791EB4F97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C71E-108B-4BFD-8C48-98A791EB4F97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C71E-108B-4BFD-8C48-98A791EB4F97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C71E-108B-4BFD-8C48-98A791EB4F97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C71E-108B-4BFD-8C48-98A791EB4F97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C71E-108B-4BFD-8C48-98A791EB4F97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C71E-108B-4BFD-8C48-98A791EB4F97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C71E-108B-4BFD-8C48-98A791EB4F97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Başlık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cxnSp>
        <p:nvCxnSpPr>
          <p:cNvPr id="8" name="7 Düz Bağlayıcı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Düz Bağlayıcı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Oval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07EAE-B41B-463F-BC79-C5B572D3C511}" type="datetime1">
              <a:rPr lang="tr-TR" smtClean="0"/>
              <a:pPr/>
              <a:t>30/11/20</a:t>
            </a:fld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2718D-7199-4854-B8B4-524D95A13BBC}" type="datetime1">
              <a:rPr lang="tr-TR" smtClean="0"/>
              <a:pPr/>
              <a:t>30/11/20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471D0-F0CA-4EA6-B46F-48AAC03BB287}" type="datetime1">
              <a:rPr lang="tr-TR" smtClean="0"/>
              <a:pPr/>
              <a:t>30/11/20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İçerik Yer Tutucusu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9DB061A-5402-46FF-8902-6D5ECDEA1992}" type="datetime1">
              <a:rPr lang="tr-TR" smtClean="0"/>
              <a:pPr/>
              <a:t>30/11/20</a:t>
            </a:fld>
            <a:endParaRPr lang="tr-TR"/>
          </a:p>
        </p:txBody>
      </p:sp>
      <p:sp>
        <p:nvSpPr>
          <p:cNvPr id="15" name="14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6" name="15 Altbilgi Yer Tutucusu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7" name="16 Başlık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81A6-9577-4288-AE7B-D587927F1485}" type="datetime1">
              <a:rPr lang="tr-TR" smtClean="0"/>
              <a:pPr/>
              <a:t>30/11/20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cxnSp>
        <p:nvCxnSpPr>
          <p:cNvPr id="7" name="6 Düz Bağlayıcı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4D45-890C-4976-B1B9-B2839A79EDBE}" type="datetime1">
              <a:rPr lang="tr-TR" smtClean="0"/>
              <a:pPr/>
              <a:t>30/11/20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DC231-372A-4EE1-BA18-2BC3EE5DDCAC}" type="datetime1">
              <a:rPr lang="tr-TR" smtClean="0"/>
              <a:pPr/>
              <a:t>30/11/20</a:t>
            </a:fld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32" name="31 İçerik Yer Tutucusu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34" name="33 İçerik Yer Tutucusu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cxnSp>
        <p:nvCxnSpPr>
          <p:cNvPr id="10" name="9 Düz Bağlayıcı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Düz Bağlayıcı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C4F91-5718-461D-A35F-5D360FC1A884}" type="datetime1">
              <a:rPr lang="tr-TR" smtClean="0"/>
              <a:pPr/>
              <a:t>30/11/20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50953-0BC4-49F4-979A-33F29BCFF831}" type="datetime1">
              <a:rPr lang="tr-TR" smtClean="0"/>
              <a:pPr/>
              <a:t>30/11/20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İçerik Yer Tutucusu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31" name="30 Başlık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D74B273-8941-4F42-9313-E215E98A3F8B}" type="datetime1">
              <a:rPr lang="tr-TR" smtClean="0"/>
              <a:pPr/>
              <a:t>30/11/20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59586-4DC0-4CCC-836E-6DC93B3C4707}" type="datetime1">
              <a:rPr lang="tr-TR" smtClean="0"/>
              <a:pPr/>
              <a:t>30/11/20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8F7FD40-8987-46D7-B614-D6806E1207A9}" type="datetime1">
              <a:rPr lang="tr-TR" smtClean="0"/>
              <a:pPr/>
              <a:t>30/11/20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345" r:id="rId1"/>
    <p:sldLayoutId id="2147484346" r:id="rId2"/>
    <p:sldLayoutId id="2147484347" r:id="rId3"/>
    <p:sldLayoutId id="2147484348" r:id="rId4"/>
    <p:sldLayoutId id="2147484349" r:id="rId5"/>
    <p:sldLayoutId id="2147484350" r:id="rId6"/>
    <p:sldLayoutId id="2147484351" r:id="rId7"/>
    <p:sldLayoutId id="2147484352" r:id="rId8"/>
    <p:sldLayoutId id="2147484353" r:id="rId9"/>
    <p:sldLayoutId id="2147484354" r:id="rId10"/>
    <p:sldLayoutId id="2147484355" r:id="rId11"/>
  </p:sldLayoutIdLst>
  <p:hf hdr="0" ftr="0"/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3.wmf"/><Relationship Id="rId5" Type="http://schemas.openxmlformats.org/officeDocument/2006/relationships/image" Target="../media/image4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9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jpeg"/><Relationship Id="rId3" Type="http://schemas.openxmlformats.org/officeDocument/2006/relationships/image" Target="../media/image11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21A3B-F92E-4748-8E07-E458BD80D0B2}" type="datetime1">
              <a:rPr lang="tr-TR" smtClean="0"/>
              <a:pPr/>
              <a:t>30/11/20</a:t>
            </a:fld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</a:t>
            </a:fld>
            <a:endParaRPr lang="tr-TR"/>
          </a:p>
        </p:txBody>
      </p:sp>
      <p:sp>
        <p:nvSpPr>
          <p:cNvPr id="5" name="Rectangle 4"/>
          <p:cNvSpPr/>
          <p:nvPr/>
        </p:nvSpPr>
        <p:spPr>
          <a:xfrm>
            <a:off x="3203848" y="836712"/>
            <a:ext cx="257153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000" b="1" dirty="0" smtClean="0">
                <a:ln w="38100" cmpd="sng">
                  <a:solidFill>
                    <a:schemeClr val="tx2">
                      <a:alpha val="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Comic Sans MS" pitchFamily="66" charset="0"/>
              </a:rPr>
              <a:t>Kaynaklar</a:t>
            </a:r>
            <a:endParaRPr lang="en-GB" sz="4000" b="1" dirty="0">
              <a:ln w="38100" cmpd="sng">
                <a:solidFill>
                  <a:schemeClr val="tx2">
                    <a:alpha val="55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3568" y="2204864"/>
            <a:ext cx="7704857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dirty="0" smtClean="0">
                <a:solidFill>
                  <a:schemeClr val="tx2"/>
                </a:solidFill>
                <a:latin typeface="Comic Sans MS" pitchFamily="66" charset="0"/>
              </a:rPr>
              <a:t>Analitik Kimya, Temel İlkeler, Cilt 1</a:t>
            </a:r>
          </a:p>
          <a:p>
            <a:pPr algn="ctr"/>
            <a:endParaRPr lang="tr-TR" sz="2800" dirty="0" smtClean="0">
              <a:solidFill>
                <a:schemeClr val="tx2"/>
              </a:solidFill>
              <a:latin typeface="Comic Sans MS" pitchFamily="66" charset="0"/>
            </a:endParaRPr>
          </a:p>
          <a:p>
            <a:pPr algn="ctr"/>
            <a:r>
              <a:rPr lang="tr-TR" sz="2800" dirty="0" smtClean="0">
                <a:solidFill>
                  <a:srgbClr val="C00000"/>
                </a:solidFill>
                <a:latin typeface="Comic Sans MS" pitchFamily="66" charset="0"/>
              </a:rPr>
              <a:t>Enstrumental Analiz </a:t>
            </a:r>
          </a:p>
          <a:p>
            <a:pPr algn="ctr"/>
            <a:r>
              <a:rPr lang="tr-TR" sz="2800" dirty="0" smtClean="0">
                <a:solidFill>
                  <a:srgbClr val="C00000"/>
                </a:solidFill>
                <a:latin typeface="Comic Sans MS" pitchFamily="66" charset="0"/>
              </a:rPr>
              <a:t>(Prof.Dr.Turgut Gündüz)</a:t>
            </a:r>
          </a:p>
          <a:p>
            <a:pPr algn="ctr"/>
            <a:endParaRPr lang="tr-TR" sz="2800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algn="ctr"/>
            <a:r>
              <a:rPr lang="tr-TR" sz="2800" dirty="0" smtClean="0">
                <a:latin typeface="Comic Sans MS" pitchFamily="66" charset="0"/>
              </a:rPr>
              <a:t>Enstrumental Analiz Temel İlkeleri</a:t>
            </a:r>
          </a:p>
          <a:p>
            <a:pPr algn="ctr"/>
            <a:r>
              <a:rPr lang="tr-TR" sz="2800" dirty="0" smtClean="0">
                <a:latin typeface="Comic Sans MS" pitchFamily="66" charset="0"/>
              </a:rPr>
              <a:t>(Skoog-Holler-Nieman)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50953-0BC4-49F4-979A-33F29BCFF831}" type="datetime1">
              <a:rPr lang="tr-TR" smtClean="0"/>
              <a:pPr/>
              <a:t>30/11/20</a:t>
            </a:fld>
            <a:endParaRPr lang="tr-TR"/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10</a:t>
            </a:fld>
            <a:endParaRPr lang="tr-TR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971600" y="1700808"/>
            <a:ext cx="7943800" cy="1999941"/>
            <a:chOff x="340" y="0"/>
            <a:chExt cx="5276" cy="2620"/>
          </a:xfrm>
        </p:grpSpPr>
        <p:graphicFrame>
          <p:nvGraphicFramePr>
            <p:cNvPr id="5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08311078"/>
                </p:ext>
              </p:extLst>
            </p:nvPr>
          </p:nvGraphicFramePr>
          <p:xfrm>
            <a:off x="340" y="943"/>
            <a:ext cx="2597" cy="167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4" name="Equation" r:id="rId3" imgW="1167893" imgH="355446" progId="Equation.3">
                    <p:embed/>
                  </p:oleObj>
                </mc:Choice>
                <mc:Fallback>
                  <p:oleObj name="Equation" r:id="rId3" imgW="1167893" imgH="355446" progId="Equation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0" y="943"/>
                          <a:ext cx="2597" cy="1677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" name="Text Box 5"/>
            <p:cNvSpPr txBox="1">
              <a:spLocks noChangeArrowheads="1"/>
            </p:cNvSpPr>
            <p:nvPr/>
          </p:nvSpPr>
          <p:spPr bwMode="auto">
            <a:xfrm>
              <a:off x="3312" y="0"/>
              <a:ext cx="2304" cy="15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endParaRPr lang="en-US" sz="2400" dirty="0">
                <a:latin typeface="Arial" pitchFamily="34" charset="0"/>
              </a:endParaRPr>
            </a:p>
            <a:p>
              <a:pPr eaLnBrk="1" hangingPunct="1">
                <a:spcBef>
                  <a:spcPct val="50000"/>
                </a:spcBef>
              </a:pPr>
              <a:r>
                <a:rPr lang="en-US" sz="2400" dirty="0">
                  <a:latin typeface="Arial" pitchFamily="34" charset="0"/>
                </a:rPr>
                <a:t>K</a:t>
              </a:r>
              <a:r>
                <a:rPr lang="en-US" sz="2400" baseline="-25000" dirty="0">
                  <a:latin typeface="Arial" pitchFamily="34" charset="0"/>
                </a:rPr>
                <a:t>w</a:t>
              </a:r>
              <a:r>
                <a:rPr lang="en-US" sz="2400" dirty="0">
                  <a:latin typeface="Arial" pitchFamily="34" charset="0"/>
                </a:rPr>
                <a:t>K</a:t>
              </a:r>
              <a:r>
                <a:rPr lang="en-US" sz="2400" baseline="-25000" dirty="0">
                  <a:latin typeface="Arial" pitchFamily="34" charset="0"/>
                </a:rPr>
                <a:t>a1</a:t>
              </a:r>
              <a:r>
                <a:rPr lang="en-US" sz="2400" dirty="0">
                  <a:latin typeface="Arial" pitchFamily="34" charset="0"/>
                </a:rPr>
                <a:t> &lt;&lt;  K</a:t>
              </a:r>
              <a:r>
                <a:rPr lang="en-US" sz="2400" baseline="-25000" dirty="0">
                  <a:latin typeface="Arial" pitchFamily="34" charset="0"/>
                </a:rPr>
                <a:t>a1</a:t>
              </a:r>
              <a:r>
                <a:rPr lang="en-US" sz="2400" dirty="0">
                  <a:latin typeface="Arial" pitchFamily="34" charset="0"/>
                </a:rPr>
                <a:t>K</a:t>
              </a:r>
              <a:r>
                <a:rPr lang="en-US" sz="2400" baseline="-25000" dirty="0">
                  <a:latin typeface="Arial" pitchFamily="34" charset="0"/>
                </a:rPr>
                <a:t>a2</a:t>
              </a:r>
              <a:r>
                <a:rPr lang="en-US" sz="2400" dirty="0">
                  <a:latin typeface="Arial" pitchFamily="34" charset="0"/>
                </a:rPr>
                <a:t>C</a:t>
              </a:r>
              <a:r>
                <a:rPr lang="en-US" sz="2400" baseline="-25000" dirty="0">
                  <a:latin typeface="Arial" pitchFamily="34" charset="0"/>
                </a:rPr>
                <a:t>HL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sz="2400" dirty="0">
                  <a:latin typeface="Arial" pitchFamily="34" charset="0"/>
                </a:rPr>
                <a:t>K</a:t>
              </a:r>
              <a:r>
                <a:rPr lang="en-US" sz="2400" baseline="-25000" dirty="0">
                  <a:latin typeface="Arial" pitchFamily="34" charset="0"/>
                </a:rPr>
                <a:t>a1</a:t>
              </a:r>
              <a:r>
                <a:rPr lang="en-US" sz="2400" dirty="0">
                  <a:latin typeface="Arial" pitchFamily="34" charset="0"/>
                </a:rPr>
                <a:t>  &lt;&lt;  C</a:t>
              </a:r>
              <a:r>
                <a:rPr lang="en-US" sz="2400" baseline="-25000" dirty="0">
                  <a:latin typeface="Arial" pitchFamily="34" charset="0"/>
                </a:rPr>
                <a:t>HL</a:t>
              </a:r>
            </a:p>
          </p:txBody>
        </p:sp>
      </p:grpSp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1560" y="4221088"/>
            <a:ext cx="6197600" cy="13589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827584" y="548680"/>
            <a:ext cx="576064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Comic Sans MS"/>
                <a:cs typeface="Comic Sans MS"/>
              </a:rPr>
              <a:t>Amfiprotik</a:t>
            </a:r>
            <a:r>
              <a:rPr lang="en-US" sz="3200" dirty="0" smtClean="0">
                <a:latin typeface="Comic Sans MS"/>
                <a:cs typeface="Comic Sans MS"/>
              </a:rPr>
              <a:t> </a:t>
            </a:r>
            <a:r>
              <a:rPr lang="en-US" sz="3200" dirty="0" err="1" smtClean="0">
                <a:latin typeface="Comic Sans MS"/>
                <a:cs typeface="Comic Sans MS"/>
              </a:rPr>
              <a:t>türler</a:t>
            </a:r>
            <a:r>
              <a:rPr lang="en-US" sz="3200" dirty="0" smtClean="0">
                <a:latin typeface="Comic Sans MS"/>
                <a:cs typeface="Comic Sans MS"/>
              </a:rPr>
              <a:t> </a:t>
            </a:r>
            <a:endParaRPr lang="en-US" sz="3200" dirty="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50953-0BC4-49F4-979A-33F29BCFF831}" type="datetime1">
              <a:rPr lang="tr-TR" smtClean="0"/>
              <a:pPr/>
              <a:t>30/11/20</a:t>
            </a:fld>
            <a:endParaRPr lang="tr-TR"/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11</a:t>
            </a:fld>
            <a:endParaRPr lang="tr-T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340768"/>
            <a:ext cx="7439025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Metin kutusu"/>
          <p:cNvSpPr txBox="1"/>
          <p:nvPr/>
        </p:nvSpPr>
        <p:spPr>
          <a:xfrm>
            <a:off x="539552" y="548680"/>
            <a:ext cx="5616624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dirty="0" err="1" smtClean="0">
                <a:latin typeface="Comic Sans MS"/>
                <a:cs typeface="Comic Sans MS"/>
              </a:rPr>
              <a:t>Diprotik</a:t>
            </a:r>
            <a:r>
              <a:rPr lang="tr-TR" sz="3200" dirty="0" smtClean="0">
                <a:latin typeface="Comic Sans MS"/>
                <a:cs typeface="Comic Sans MS"/>
              </a:rPr>
              <a:t> asitler</a:t>
            </a:r>
            <a:endParaRPr lang="tr-TR" sz="3200" dirty="0">
              <a:latin typeface="Comic Sans MS"/>
              <a:cs typeface="Comic Sans MS"/>
            </a:endParaRPr>
          </a:p>
        </p:txBody>
      </p:sp>
      <p:sp>
        <p:nvSpPr>
          <p:cNvPr id="6" name="5 Dikdörtgen"/>
          <p:cNvSpPr/>
          <p:nvPr/>
        </p:nvSpPr>
        <p:spPr>
          <a:xfrm>
            <a:off x="611560" y="3068960"/>
            <a:ext cx="4572000" cy="78483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Arial" pitchFamily="34" charset="0"/>
              </a:rPr>
              <a:t>K</a:t>
            </a:r>
            <a:r>
              <a:rPr lang="en-US" baseline="-25000" dirty="0" smtClean="0">
                <a:latin typeface="Arial" pitchFamily="34" charset="0"/>
              </a:rPr>
              <a:t>a1</a:t>
            </a:r>
            <a:r>
              <a:rPr lang="en-US" dirty="0" smtClean="0">
                <a:latin typeface="Arial" pitchFamily="34" charset="0"/>
              </a:rPr>
              <a:t> = 10</a:t>
            </a:r>
            <a:r>
              <a:rPr lang="en-US" baseline="30000" dirty="0" smtClean="0">
                <a:latin typeface="Arial" pitchFamily="34" charset="0"/>
              </a:rPr>
              <a:t>-2.328</a:t>
            </a:r>
            <a:r>
              <a:rPr lang="en-US" dirty="0" smtClean="0">
                <a:latin typeface="Arial" pitchFamily="34" charset="0"/>
              </a:rPr>
              <a:t> = 4.7 x 10</a:t>
            </a:r>
            <a:r>
              <a:rPr lang="en-US" baseline="30000" dirty="0" smtClean="0">
                <a:latin typeface="Arial" pitchFamily="34" charset="0"/>
              </a:rPr>
              <a:t>-3</a:t>
            </a:r>
          </a:p>
          <a:p>
            <a:pPr>
              <a:spcBef>
                <a:spcPct val="50000"/>
              </a:spcBef>
            </a:pPr>
            <a:r>
              <a:rPr lang="en-US" dirty="0" smtClean="0">
                <a:latin typeface="Arial" pitchFamily="34" charset="0"/>
              </a:rPr>
              <a:t>K</a:t>
            </a:r>
            <a:r>
              <a:rPr lang="en-US" baseline="-25000" dirty="0" smtClean="0">
                <a:latin typeface="Arial" pitchFamily="34" charset="0"/>
              </a:rPr>
              <a:t>a2</a:t>
            </a:r>
            <a:r>
              <a:rPr lang="en-US" dirty="0" smtClean="0">
                <a:latin typeface="Arial" pitchFamily="34" charset="0"/>
              </a:rPr>
              <a:t> = 10</a:t>
            </a:r>
            <a:r>
              <a:rPr lang="en-US" baseline="30000" dirty="0" smtClean="0">
                <a:latin typeface="Arial" pitchFamily="34" charset="0"/>
              </a:rPr>
              <a:t>-9.744</a:t>
            </a:r>
            <a:r>
              <a:rPr lang="en-US" dirty="0" smtClean="0">
                <a:latin typeface="Arial" pitchFamily="34" charset="0"/>
              </a:rPr>
              <a:t> = 1.8 x 10</a:t>
            </a:r>
            <a:r>
              <a:rPr lang="en-US" baseline="30000" dirty="0" smtClean="0">
                <a:latin typeface="Arial" pitchFamily="34" charset="0"/>
              </a:rPr>
              <a:t>-10</a:t>
            </a:r>
            <a:endParaRPr lang="en-US" baseline="30000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9623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50953-0BC4-49F4-979A-33F29BCFF831}" type="datetime1">
              <a:rPr lang="tr-TR" smtClean="0"/>
              <a:pPr/>
              <a:t>30/11/20</a:t>
            </a:fld>
            <a:endParaRPr lang="tr-TR"/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12</a:t>
            </a:fld>
            <a:endParaRPr lang="tr-TR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4188" y="1036638"/>
            <a:ext cx="5635625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Metin kutusu"/>
          <p:cNvSpPr txBox="1"/>
          <p:nvPr/>
        </p:nvSpPr>
        <p:spPr>
          <a:xfrm>
            <a:off x="611560" y="3717032"/>
            <a:ext cx="6336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Örnek sodyum </a:t>
            </a:r>
            <a:r>
              <a:rPr lang="tr-TR" dirty="0" err="1" smtClean="0"/>
              <a:t>lösinatın</a:t>
            </a:r>
            <a:r>
              <a:rPr lang="tr-TR" dirty="0" smtClean="0"/>
              <a:t> </a:t>
            </a:r>
            <a:r>
              <a:rPr lang="tr-TR" dirty="0" err="1" smtClean="0"/>
              <a:t>pH</a:t>
            </a:r>
            <a:r>
              <a:rPr lang="tr-TR" dirty="0" smtClean="0"/>
              <a:t> ‘ı kaçtır. </a:t>
            </a:r>
            <a:endParaRPr lang="tr-TR" dirty="0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19100" y="2743200"/>
            <a:ext cx="8305800" cy="514350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dirty="0">
                <a:latin typeface="Arial" pitchFamily="34" charset="0"/>
              </a:rPr>
              <a:t>K</a:t>
            </a:r>
            <a:r>
              <a:rPr lang="en-US" sz="2400" baseline="-25000" dirty="0">
                <a:latin typeface="Arial" pitchFamily="34" charset="0"/>
              </a:rPr>
              <a:t>a1</a:t>
            </a:r>
            <a:r>
              <a:rPr lang="en-US" sz="2400" dirty="0">
                <a:latin typeface="Arial" pitchFamily="34" charset="0"/>
              </a:rPr>
              <a:t> = 10</a:t>
            </a:r>
            <a:r>
              <a:rPr lang="en-US" sz="2400" baseline="30000" dirty="0">
                <a:latin typeface="Arial" pitchFamily="34" charset="0"/>
              </a:rPr>
              <a:t>-2.328</a:t>
            </a:r>
            <a:r>
              <a:rPr lang="en-US" sz="2400" dirty="0">
                <a:latin typeface="Arial" pitchFamily="34" charset="0"/>
              </a:rPr>
              <a:t> = 4.7 x 10</a:t>
            </a:r>
            <a:r>
              <a:rPr lang="en-US" sz="2400" baseline="30000" dirty="0">
                <a:latin typeface="Arial" pitchFamily="34" charset="0"/>
              </a:rPr>
              <a:t>-3	               </a:t>
            </a:r>
            <a:r>
              <a:rPr lang="en-US" sz="2400" dirty="0">
                <a:latin typeface="Arial" pitchFamily="34" charset="0"/>
              </a:rPr>
              <a:t>K</a:t>
            </a:r>
            <a:r>
              <a:rPr lang="en-US" sz="2400" baseline="-25000" dirty="0">
                <a:latin typeface="Arial" pitchFamily="34" charset="0"/>
              </a:rPr>
              <a:t>a2</a:t>
            </a:r>
            <a:r>
              <a:rPr lang="en-US" sz="2400" dirty="0">
                <a:latin typeface="Arial" pitchFamily="34" charset="0"/>
              </a:rPr>
              <a:t> = 10</a:t>
            </a:r>
            <a:r>
              <a:rPr lang="en-US" sz="2400" baseline="30000" dirty="0">
                <a:latin typeface="Arial" pitchFamily="34" charset="0"/>
              </a:rPr>
              <a:t>-9.744</a:t>
            </a:r>
            <a:r>
              <a:rPr lang="en-US" sz="2400" dirty="0">
                <a:latin typeface="Arial" pitchFamily="34" charset="0"/>
              </a:rPr>
              <a:t> = 1.8 x 10</a:t>
            </a:r>
            <a:r>
              <a:rPr lang="en-US" sz="2400" baseline="30000" dirty="0">
                <a:latin typeface="Arial" pitchFamily="34" charset="0"/>
              </a:rPr>
              <a:t>-10</a:t>
            </a:r>
          </a:p>
        </p:txBody>
      </p:sp>
    </p:spTree>
    <p:extLst>
      <p:ext uri="{BB962C8B-B14F-4D97-AF65-F5344CB8AC3E}">
        <p14:creationId xmlns:p14="http://schemas.microsoft.com/office/powerpoint/2010/main" val="15650523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50953-0BC4-49F4-979A-33F29BCFF831}" type="datetime1">
              <a:rPr lang="tr-TR" smtClean="0"/>
              <a:pPr/>
              <a:t>30/11/20</a:t>
            </a:fld>
            <a:endParaRPr lang="tr-T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13</a:t>
            </a:fld>
            <a:endParaRPr lang="tr-TR"/>
          </a:p>
        </p:txBody>
      </p:sp>
      <p:sp>
        <p:nvSpPr>
          <p:cNvPr id="4" name="TextBox 3"/>
          <p:cNvSpPr txBox="1"/>
          <p:nvPr/>
        </p:nvSpPr>
        <p:spPr>
          <a:xfrm>
            <a:off x="683568" y="1844824"/>
            <a:ext cx="54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Başlangıçta</a:t>
            </a:r>
            <a:r>
              <a:rPr lang="en-US" dirty="0" smtClean="0"/>
              <a:t> 0,05 M  H</a:t>
            </a:r>
            <a:r>
              <a:rPr lang="en-US" baseline="-25000" dirty="0" smtClean="0"/>
              <a:t>2</a:t>
            </a:r>
            <a:r>
              <a:rPr lang="en-US" dirty="0" smtClean="0"/>
              <a:t>L</a:t>
            </a:r>
            <a:r>
              <a:rPr lang="en-US" baseline="30000" dirty="0" smtClean="0"/>
              <a:t>+</a:t>
            </a:r>
            <a:r>
              <a:rPr lang="en-US" dirty="0" smtClean="0"/>
              <a:t> </a:t>
            </a:r>
            <a:r>
              <a:rPr lang="en-US" dirty="0" err="1" smtClean="0"/>
              <a:t>nın</a:t>
            </a:r>
            <a:r>
              <a:rPr lang="en-US" dirty="0" smtClean="0"/>
              <a:t> pH </a:t>
            </a:r>
            <a:r>
              <a:rPr lang="en-US" dirty="0" err="1" smtClean="0"/>
              <a:t>sı</a:t>
            </a:r>
            <a:r>
              <a:rPr lang="en-US" dirty="0" smtClean="0"/>
              <a:t> </a:t>
            </a:r>
            <a:r>
              <a:rPr lang="en-US" dirty="0" err="1" smtClean="0"/>
              <a:t>hesaplanır</a:t>
            </a: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636912"/>
            <a:ext cx="5635625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03555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50953-0BC4-49F4-979A-33F29BCFF831}" type="datetime1">
              <a:rPr lang="tr-TR" smtClean="0"/>
              <a:pPr/>
              <a:t>30/11/20</a:t>
            </a:fld>
            <a:endParaRPr lang="tr-T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14</a:t>
            </a:fld>
            <a:endParaRPr lang="tr-TR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419100" y="1066800"/>
            <a:ext cx="8305800" cy="2190750"/>
            <a:chOff x="264" y="672"/>
            <a:chExt cx="5232" cy="1380"/>
          </a:xfrm>
        </p:grpSpPr>
        <p:pic>
          <p:nvPicPr>
            <p:cNvPr id="5" name="Picture 4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" b="16917"/>
            <a:stretch/>
          </p:blipFill>
          <p:spPr bwMode="auto">
            <a:xfrm>
              <a:off x="624" y="672"/>
              <a:ext cx="4487" cy="760"/>
            </a:xfrm>
            <a:prstGeom prst="rect">
              <a:avLst/>
            </a:prstGeom>
            <a:noFill/>
            <a:ln w="57150" cmpd="thinThick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Text Box 5"/>
            <p:cNvSpPr txBox="1">
              <a:spLocks noChangeArrowheads="1"/>
            </p:cNvSpPr>
            <p:nvPr/>
          </p:nvSpPr>
          <p:spPr bwMode="auto">
            <a:xfrm>
              <a:off x="264" y="1728"/>
              <a:ext cx="5232" cy="324"/>
            </a:xfrm>
            <a:prstGeom prst="rect">
              <a:avLst/>
            </a:prstGeom>
            <a:noFill/>
            <a:ln w="57150" cmpd="thinThick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>
                  <a:latin typeface="Arial" charset="0"/>
                </a:rPr>
                <a:t>K</a:t>
              </a:r>
              <a:r>
                <a:rPr lang="en-US" sz="2400" baseline="-25000">
                  <a:latin typeface="Arial" charset="0"/>
                </a:rPr>
                <a:t>a1</a:t>
              </a:r>
              <a:r>
                <a:rPr lang="en-US" sz="2400">
                  <a:latin typeface="Arial" charset="0"/>
                </a:rPr>
                <a:t> = 10</a:t>
              </a:r>
              <a:r>
                <a:rPr lang="en-US" sz="2400" baseline="30000">
                  <a:latin typeface="Arial" charset="0"/>
                </a:rPr>
                <a:t>-2.328</a:t>
              </a:r>
              <a:r>
                <a:rPr lang="en-US" sz="2400">
                  <a:latin typeface="Arial" charset="0"/>
                </a:rPr>
                <a:t> = 4.7 x 10</a:t>
              </a:r>
              <a:r>
                <a:rPr lang="en-US" sz="2400" baseline="30000">
                  <a:latin typeface="Arial" charset="0"/>
                </a:rPr>
                <a:t>-3	               </a:t>
              </a:r>
              <a:r>
                <a:rPr lang="en-US" sz="2400">
                  <a:latin typeface="Arial" charset="0"/>
                </a:rPr>
                <a:t>K</a:t>
              </a:r>
              <a:r>
                <a:rPr lang="en-US" sz="2400" baseline="-25000">
                  <a:latin typeface="Arial" charset="0"/>
                </a:rPr>
                <a:t>a2</a:t>
              </a:r>
              <a:r>
                <a:rPr lang="en-US" sz="2400">
                  <a:latin typeface="Arial" charset="0"/>
                </a:rPr>
                <a:t> = 10</a:t>
              </a:r>
              <a:r>
                <a:rPr lang="en-US" sz="2400" baseline="30000">
                  <a:latin typeface="Arial" charset="0"/>
                </a:rPr>
                <a:t>-9.744</a:t>
              </a:r>
              <a:r>
                <a:rPr lang="en-US" sz="2400">
                  <a:latin typeface="Arial" charset="0"/>
                </a:rPr>
                <a:t> = 1.8 x 10</a:t>
              </a:r>
              <a:r>
                <a:rPr lang="en-US" sz="2400" baseline="30000">
                  <a:latin typeface="Arial" charset="0"/>
                </a:rPr>
                <a:t>-10</a:t>
              </a: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971600" y="476672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2. </a:t>
            </a:r>
            <a:r>
              <a:rPr lang="en-US" dirty="0" err="1" smtClean="0"/>
              <a:t>Bazik</a:t>
            </a:r>
            <a:r>
              <a:rPr lang="en-US" dirty="0" smtClean="0"/>
              <a:t>  L</a:t>
            </a:r>
            <a:r>
              <a:rPr lang="en-US" baseline="30000" dirty="0" smtClean="0"/>
              <a:t>_</a:t>
            </a:r>
            <a:r>
              <a:rPr lang="en-US" dirty="0" smtClean="0"/>
              <a:t> </a:t>
            </a:r>
            <a:r>
              <a:rPr lang="en-US" dirty="0" err="1" smtClean="0"/>
              <a:t>formu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79647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50953-0BC4-49F4-979A-33F29BCFF831}" type="datetime1">
              <a:rPr lang="tr-TR" smtClean="0"/>
              <a:pPr/>
              <a:t>30/11/20</a:t>
            </a:fld>
            <a:endParaRPr lang="tr-T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15</a:t>
            </a:fld>
            <a:endParaRPr lang="tr-TR"/>
          </a:p>
        </p:txBody>
      </p:sp>
      <p:sp>
        <p:nvSpPr>
          <p:cNvPr id="4" name="TextBox 3"/>
          <p:cNvSpPr txBox="1"/>
          <p:nvPr/>
        </p:nvSpPr>
        <p:spPr>
          <a:xfrm>
            <a:off x="1115616" y="692696"/>
            <a:ext cx="4248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0,05 M </a:t>
            </a:r>
            <a:r>
              <a:rPr lang="en-US" dirty="0" err="1" smtClean="0"/>
              <a:t>Sodyum</a:t>
            </a:r>
            <a:r>
              <a:rPr lang="en-US" dirty="0" smtClean="0"/>
              <a:t> </a:t>
            </a:r>
            <a:r>
              <a:rPr lang="en-US" dirty="0" err="1" smtClean="0"/>
              <a:t>lösinat</a:t>
            </a:r>
            <a:r>
              <a:rPr lang="en-US" dirty="0" smtClean="0"/>
              <a:t> </a:t>
            </a:r>
            <a:r>
              <a:rPr lang="en-US" dirty="0" err="1" smtClean="0"/>
              <a:t>çözeltisinin</a:t>
            </a:r>
            <a:r>
              <a:rPr lang="en-US" dirty="0" smtClean="0"/>
              <a:t> pH </a:t>
            </a:r>
            <a:r>
              <a:rPr lang="en-US" dirty="0" err="1" smtClean="0"/>
              <a:t>sı</a:t>
            </a:r>
            <a:endParaRPr 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556792"/>
            <a:ext cx="5903913" cy="1366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135035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16</a:t>
            </a:fld>
            <a:endParaRPr lang="tr-TR"/>
          </a:p>
        </p:txBody>
      </p:sp>
      <p:sp>
        <p:nvSpPr>
          <p:cNvPr id="5" name="Rectangle 4"/>
          <p:cNvSpPr/>
          <p:nvPr/>
        </p:nvSpPr>
        <p:spPr>
          <a:xfrm>
            <a:off x="579296" y="116632"/>
            <a:ext cx="781015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3200" b="1" cap="none" spc="0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Poliprotik</a:t>
            </a:r>
            <a:r>
              <a:rPr lang="tr-TR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 bazlar için </a:t>
            </a:r>
            <a:r>
              <a:rPr lang="tr-TR" sz="3200" b="1" cap="none" spc="0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titrasyon</a:t>
            </a:r>
            <a:r>
              <a:rPr lang="tr-TR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 eğrileri</a:t>
            </a:r>
            <a:endParaRPr lang="en-GB" sz="3200" b="1" cap="none" spc="0" dirty="0">
              <a:ln w="24500" cmpd="dbl">
                <a:solidFill>
                  <a:srgbClr val="7030A0"/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1556792"/>
            <a:ext cx="7992888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tr-TR" sz="2800" dirty="0" smtClean="0">
                <a:latin typeface="Comic Sans MS" pitchFamily="66" charset="0"/>
              </a:rPr>
              <a:t>Asitler için geçerli olan prensip burada da geçerlidir.Örneğin sodyum </a:t>
            </a:r>
            <a:r>
              <a:rPr lang="tr-TR" sz="2800" dirty="0" err="1" smtClean="0">
                <a:latin typeface="Comic Sans MS" pitchFamily="66" charset="0"/>
              </a:rPr>
              <a:t>karbonet</a:t>
            </a:r>
            <a:r>
              <a:rPr lang="tr-TR" sz="2800" dirty="0" smtClean="0">
                <a:latin typeface="Comic Sans MS" pitchFamily="66" charset="0"/>
              </a:rPr>
              <a:t> çözeltisinin hidroklorik asitle </a:t>
            </a:r>
            <a:r>
              <a:rPr lang="tr-TR" sz="2800" dirty="0" err="1" smtClean="0">
                <a:latin typeface="Comic Sans MS" pitchFamily="66" charset="0"/>
              </a:rPr>
              <a:t>titrasyonu</a:t>
            </a:r>
            <a:r>
              <a:rPr lang="tr-TR" sz="2800" dirty="0" smtClean="0">
                <a:latin typeface="Comic Sans MS" pitchFamily="66" charset="0"/>
              </a:rPr>
              <a:t> verilebilir.</a:t>
            </a:r>
          </a:p>
          <a:p>
            <a:pPr>
              <a:buFont typeface="Arial" pitchFamily="34" charset="0"/>
              <a:buChar char="•"/>
            </a:pPr>
            <a:r>
              <a:rPr lang="tr-TR" sz="2800" dirty="0" smtClean="0">
                <a:latin typeface="Comic Sans MS" pitchFamily="66" charset="0"/>
              </a:rPr>
              <a:t>Karbonat iyonunun su ile reaksiyonu çözeltinin başlangıç </a:t>
            </a:r>
            <a:r>
              <a:rPr lang="tr-TR" sz="2800" dirty="0" err="1" smtClean="0">
                <a:latin typeface="Comic Sans MS" pitchFamily="66" charset="0"/>
              </a:rPr>
              <a:t>pH</a:t>
            </a:r>
            <a:r>
              <a:rPr lang="tr-TR" sz="2800" dirty="0" smtClean="0">
                <a:latin typeface="Comic Sans MS" pitchFamily="66" charset="0"/>
              </a:rPr>
              <a:t> </a:t>
            </a:r>
            <a:r>
              <a:rPr lang="tr-TR" sz="2800" dirty="0" err="1" smtClean="0">
                <a:latin typeface="Comic Sans MS" pitchFamily="66" charset="0"/>
              </a:rPr>
              <a:t>sını</a:t>
            </a:r>
            <a:r>
              <a:rPr lang="tr-TR" sz="2800" dirty="0" smtClean="0">
                <a:latin typeface="Comic Sans MS" pitchFamily="66" charset="0"/>
              </a:rPr>
              <a:t> belirler.</a:t>
            </a:r>
          </a:p>
          <a:p>
            <a:pPr>
              <a:buFont typeface="Arial" pitchFamily="34" charset="0"/>
              <a:buChar char="•"/>
            </a:pPr>
            <a:endParaRPr lang="tr-TR" sz="2800" dirty="0" smtClean="0">
              <a:latin typeface="Comic Sans MS" pitchFamily="66" charset="0"/>
            </a:endParaRPr>
          </a:p>
          <a:p>
            <a:r>
              <a:rPr lang="tr-TR" sz="2800" dirty="0" smtClean="0">
                <a:latin typeface="Comic Sans MS" pitchFamily="66" charset="0"/>
              </a:rPr>
              <a:t>Asit ilave edildiğinde, karbonat/hidrojen karbonat tamponu oluşur. Bu bölgede </a:t>
            </a:r>
            <a:r>
              <a:rPr lang="tr-TR" sz="2800" dirty="0" err="1" smtClean="0">
                <a:latin typeface="Comic Sans MS" pitchFamily="66" charset="0"/>
              </a:rPr>
              <a:t>pH</a:t>
            </a:r>
            <a:r>
              <a:rPr lang="tr-TR" sz="2800" dirty="0" smtClean="0">
                <a:latin typeface="Comic Sans MS" pitchFamily="66" charset="0"/>
              </a:rPr>
              <a:t>  kb1 den hesaplama yapılabilir. Veya ka2 den hesaplama yapılabilir.  </a:t>
            </a:r>
            <a:endParaRPr lang="en-GB" sz="2800" dirty="0" smtClean="0">
              <a:latin typeface="Comic Sans MS" pitchFamily="66" charset="0"/>
            </a:endParaRPr>
          </a:p>
          <a:p>
            <a:pPr algn="ctr"/>
            <a:endParaRPr lang="en-GB" sz="2800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 algn="ctr"/>
            <a:endParaRPr lang="en-GB" sz="2800" dirty="0" smtClean="0">
              <a:solidFill>
                <a:srgbClr val="0070C0"/>
              </a:solidFill>
              <a:latin typeface="Comic Sans MS" pitchFamily="66" charset="0"/>
            </a:endParaRPr>
          </a:p>
          <a:p>
            <a:pPr algn="ctr"/>
            <a:endParaRPr lang="en-GB" sz="2800" dirty="0">
              <a:solidFill>
                <a:srgbClr val="0070C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3E22F-CD50-42EA-8B02-B3707368A539}" type="datetime1">
              <a:rPr lang="tr-TR" smtClean="0"/>
              <a:pPr/>
              <a:t>30/11/20</a:t>
            </a:fld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17</a:t>
            </a:fld>
            <a:endParaRPr lang="tr-TR"/>
          </a:p>
        </p:txBody>
      </p:sp>
      <p:sp>
        <p:nvSpPr>
          <p:cNvPr id="6" name="TextBox 5"/>
          <p:cNvSpPr txBox="1"/>
          <p:nvPr/>
        </p:nvSpPr>
        <p:spPr>
          <a:xfrm>
            <a:off x="755576" y="476672"/>
            <a:ext cx="7200800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tr-TR" sz="2800" dirty="0" smtClean="0">
                <a:latin typeface="Comic Sans MS" pitchFamily="66" charset="0"/>
              </a:rPr>
              <a:t>Birinci eşdeğerlik noktası: Sodyum hidrojen karbonat </a:t>
            </a:r>
            <a:r>
              <a:rPr lang="tr-TR" sz="2800" dirty="0" err="1" smtClean="0">
                <a:latin typeface="Comic Sans MS" pitchFamily="66" charset="0"/>
              </a:rPr>
              <a:t>bileşği</a:t>
            </a:r>
            <a:r>
              <a:rPr lang="tr-TR" sz="2800" dirty="0" smtClean="0">
                <a:latin typeface="Comic Sans MS" pitchFamily="66" charset="0"/>
              </a:rPr>
              <a:t> oluşur. </a:t>
            </a:r>
            <a:r>
              <a:rPr lang="tr-TR" sz="2800" dirty="0" err="1" smtClean="0">
                <a:latin typeface="Comic Sans MS" pitchFamily="66" charset="0"/>
              </a:rPr>
              <a:t>Amfiprotik</a:t>
            </a:r>
            <a:r>
              <a:rPr lang="tr-TR" sz="2800" dirty="0" smtClean="0">
                <a:latin typeface="Comic Sans MS" pitchFamily="66" charset="0"/>
              </a:rPr>
              <a:t> türden hesaplama yapılır.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tr-TR" sz="2800" dirty="0" smtClean="0">
                <a:latin typeface="Comic Sans MS" pitchFamily="66" charset="0"/>
              </a:rPr>
              <a:t>Birinci eşdeğerlik noktası sonrası: </a:t>
            </a:r>
            <a:r>
              <a:rPr lang="tr-TR" sz="2800" dirty="0" err="1" smtClean="0">
                <a:latin typeface="Comic Sans MS" pitchFamily="66" charset="0"/>
              </a:rPr>
              <a:t>Sodyumhidrojen</a:t>
            </a:r>
            <a:r>
              <a:rPr lang="tr-TR" sz="2800" dirty="0" smtClean="0">
                <a:latin typeface="Comic Sans MS" pitchFamily="66" charset="0"/>
              </a:rPr>
              <a:t> karbonat/karbonik asit tamponu oluşur.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tr-TR" sz="2800" dirty="0" smtClean="0">
                <a:latin typeface="Comic Sans MS" pitchFamily="66" charset="0"/>
              </a:rPr>
              <a:t>İkinci eşdeğerlik noktası: Çözelti karbondioksit ve </a:t>
            </a:r>
            <a:r>
              <a:rPr lang="tr-TR" sz="2800" dirty="0" err="1" smtClean="0">
                <a:latin typeface="Comic Sans MS" pitchFamily="66" charset="0"/>
              </a:rPr>
              <a:t>sodyumklorür</a:t>
            </a:r>
            <a:r>
              <a:rPr lang="tr-TR" sz="2800" dirty="0" smtClean="0">
                <a:latin typeface="Comic Sans MS" pitchFamily="66" charset="0"/>
              </a:rPr>
              <a:t> çözeltisinden ibarettir.Zayıf bir asit gibi düşünülebilir.</a:t>
            </a:r>
          </a:p>
          <a:p>
            <a:pPr algn="ctr"/>
            <a:endParaRPr lang="en-US" sz="2800" dirty="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A1E8-6470-4D0F-9EA8-E184395872F6}" type="datetime1">
              <a:rPr lang="tr-TR" smtClean="0"/>
              <a:pPr/>
              <a:t>30/11/20</a:t>
            </a:fld>
            <a:endParaRPr lang="tr-TR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18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467544" y="1628800"/>
            <a:ext cx="8064896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tr-TR" sz="2800" dirty="0" err="1" smtClean="0">
                <a:latin typeface="Comic Sans MS" pitchFamily="66" charset="0"/>
              </a:rPr>
              <a:t>Amfiprotik</a:t>
            </a:r>
            <a:r>
              <a:rPr lang="tr-TR" sz="2800" dirty="0" smtClean="0">
                <a:latin typeface="Comic Sans MS" pitchFamily="66" charset="0"/>
              </a:rPr>
              <a:t> türler asitler karşısında baz, bazlar karşısında asit özelliği gösteren türlerdir.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tr-TR" sz="2800" dirty="0" smtClean="0">
                <a:latin typeface="Comic Sans MS" pitchFamily="66" charset="0"/>
              </a:rPr>
              <a:t>Maddenin asidik veya bazik özelliğinden hangisi baskınsa, buna göre kuvvetli baz veya asitle </a:t>
            </a:r>
            <a:r>
              <a:rPr lang="tr-TR" sz="2800" dirty="0" err="1" smtClean="0">
                <a:latin typeface="Comic Sans MS" pitchFamily="66" charset="0"/>
              </a:rPr>
              <a:t>titrasyonu</a:t>
            </a:r>
            <a:r>
              <a:rPr lang="tr-TR" sz="2800" dirty="0" smtClean="0">
                <a:latin typeface="Comic Sans MS" pitchFamily="66" charset="0"/>
              </a:rPr>
              <a:t> mümkündür. Örnek:</a:t>
            </a:r>
            <a:r>
              <a:rPr lang="tr-TR" sz="2800" dirty="0" err="1" smtClean="0">
                <a:latin typeface="Comic Sans MS" pitchFamily="66" charset="0"/>
              </a:rPr>
              <a:t>Sodyumdihidrojen</a:t>
            </a:r>
            <a:r>
              <a:rPr lang="tr-TR" sz="2800" dirty="0" smtClean="0">
                <a:latin typeface="Comic Sans MS" pitchFamily="66" charset="0"/>
              </a:rPr>
              <a:t> fosfat çözeltisi</a:t>
            </a:r>
            <a:endParaRPr lang="en-GB" sz="2800" dirty="0" smtClean="0">
              <a:latin typeface="Comic Sans MS" pitchFamily="66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38950" y="332656"/>
            <a:ext cx="800411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3200" b="1" cap="none" spc="0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Amfiprotik</a:t>
            </a:r>
            <a:r>
              <a:rPr lang="tr-TR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 türler için </a:t>
            </a:r>
            <a:r>
              <a:rPr lang="tr-TR" sz="3200" b="1" cap="none" spc="0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titrasyon</a:t>
            </a:r>
            <a:r>
              <a:rPr lang="tr-TR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 eğrileri</a:t>
            </a:r>
            <a:endParaRPr lang="en-GB" sz="3200" b="1" cap="none" spc="0" dirty="0">
              <a:ln w="24500" cmpd="dbl">
                <a:solidFill>
                  <a:srgbClr val="7030A0"/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C4F91-5718-461D-A35F-5D360FC1A884}" type="datetime1">
              <a:rPr lang="tr-TR" smtClean="0"/>
              <a:pPr/>
              <a:t>30/11/20</a:t>
            </a:fld>
            <a:endParaRPr lang="tr-T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19</a:t>
            </a:fld>
            <a:endParaRPr lang="tr-TR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>
                <a:latin typeface="Comic Sans MS"/>
                <a:cs typeface="Comic Sans MS"/>
              </a:rPr>
              <a:t>Örnek</a:t>
            </a:r>
            <a:r>
              <a:rPr lang="en-US" sz="2800" dirty="0" smtClean="0">
                <a:latin typeface="Comic Sans MS"/>
                <a:cs typeface="Comic Sans MS"/>
              </a:rPr>
              <a:t>: 50 mL 0,02M Na2CO3 ın  0,1 M </a:t>
            </a:r>
            <a:r>
              <a:rPr lang="en-US" sz="2800" dirty="0" err="1" smtClean="0">
                <a:latin typeface="Comic Sans MS"/>
                <a:cs typeface="Comic Sans MS"/>
              </a:rPr>
              <a:t>HCl</a:t>
            </a:r>
            <a:r>
              <a:rPr lang="en-US" sz="2800" dirty="0" smtClean="0">
                <a:latin typeface="Comic Sans MS"/>
                <a:cs typeface="Comic Sans MS"/>
              </a:rPr>
              <a:t> </a:t>
            </a:r>
            <a:r>
              <a:rPr lang="en-US" sz="2800" dirty="0" err="1" smtClean="0">
                <a:latin typeface="Comic Sans MS"/>
                <a:cs typeface="Comic Sans MS"/>
              </a:rPr>
              <a:t>ile</a:t>
            </a:r>
            <a:r>
              <a:rPr lang="en-US" sz="2800" dirty="0" smtClean="0">
                <a:latin typeface="Comic Sans MS"/>
                <a:cs typeface="Comic Sans MS"/>
              </a:rPr>
              <a:t> </a:t>
            </a:r>
            <a:r>
              <a:rPr lang="en-US" sz="2800" dirty="0" err="1" smtClean="0">
                <a:latin typeface="Comic Sans MS"/>
                <a:cs typeface="Comic Sans MS"/>
              </a:rPr>
              <a:t>titrasyonu</a:t>
            </a:r>
            <a:endParaRPr lang="en-US" sz="2800" dirty="0">
              <a:latin typeface="Comic Sans MS"/>
              <a:cs typeface="Comic Sans MS"/>
            </a:endParaRP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4200" y="2590800"/>
            <a:ext cx="5434013" cy="241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2857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D05-90FB-4FBF-80D5-4263F2C834E7}" type="datetime1">
              <a:rPr lang="tr-TR" smtClean="0"/>
              <a:pPr/>
              <a:t>30/11/20</a:t>
            </a:fld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5" name="Rectangle 4"/>
          <p:cNvSpPr/>
          <p:nvPr/>
        </p:nvSpPr>
        <p:spPr>
          <a:xfrm>
            <a:off x="1142712" y="908720"/>
            <a:ext cx="6846746" cy="249299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BÖLÜM</a:t>
            </a:r>
            <a:r>
              <a:rPr lang="tr-TR" sz="48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15</a:t>
            </a:r>
            <a:endParaRPr lang="en-US" sz="4800" b="1" cap="none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 algn="ctr"/>
            <a:r>
              <a:rPr lang="tr-TR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Karmaşık </a:t>
            </a:r>
          </a:p>
          <a:p>
            <a:pPr algn="ctr"/>
            <a:r>
              <a:rPr lang="tr-TR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asit-baz sistemleri</a:t>
            </a:r>
            <a:endParaRPr lang="en-US" sz="5400" b="1" cap="none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50953-0BC4-49F4-979A-33F29BCFF831}" type="datetime1">
              <a:rPr lang="tr-TR" smtClean="0"/>
              <a:pPr/>
              <a:t>30/11/20</a:t>
            </a:fld>
            <a:endParaRPr lang="tr-T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20</a:t>
            </a:fld>
            <a:endParaRPr lang="tr-TR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0"/>
            <a:ext cx="6858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8400" y="0"/>
            <a:ext cx="6794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59720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2C41E-6489-4F4F-AA2D-F7454113EB44}" type="datetime1">
              <a:rPr lang="tr-TR" smtClean="0"/>
              <a:pPr/>
              <a:t>30/11/20</a:t>
            </a:fld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21</a:t>
            </a:fld>
            <a:endParaRPr lang="tr-TR"/>
          </a:p>
        </p:txBody>
      </p:sp>
      <p:sp>
        <p:nvSpPr>
          <p:cNvPr id="5" name="4 Dikdörtgen"/>
          <p:cNvSpPr/>
          <p:nvPr/>
        </p:nvSpPr>
        <p:spPr>
          <a:xfrm>
            <a:off x="1427770" y="188640"/>
            <a:ext cx="6269665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800" b="1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Poliprotik</a:t>
            </a:r>
            <a:r>
              <a:rPr lang="tr-TR" sz="2800" b="1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 asit çözeltilerinim </a:t>
            </a:r>
            <a:r>
              <a:rPr lang="tr-TR" sz="2800" b="1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pHnın</a:t>
            </a:r>
            <a:r>
              <a:rPr lang="tr-TR" sz="2800" b="1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 </a:t>
            </a:r>
          </a:p>
          <a:p>
            <a:pPr algn="ctr"/>
            <a:r>
              <a:rPr lang="tr-TR" sz="2800" b="1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fonksiyonu olarak bileşimi</a:t>
            </a:r>
            <a:endParaRPr lang="en-GB" sz="2800" b="1" dirty="0">
              <a:ln w="24500" cmpd="dbl">
                <a:solidFill>
                  <a:srgbClr val="7030A0"/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1560" y="1988840"/>
            <a:ext cx="853244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tr-TR" sz="2800" i="1" dirty="0" err="1" smtClean="0">
                <a:latin typeface="Comic Sans MS" pitchFamily="66" charset="0"/>
              </a:rPr>
              <a:t>Poliprotik</a:t>
            </a:r>
            <a:r>
              <a:rPr lang="tr-TR" sz="2800" i="1" dirty="0" smtClean="0">
                <a:latin typeface="Comic Sans MS" pitchFamily="66" charset="0"/>
              </a:rPr>
              <a:t> asitler ve bazlar için de </a:t>
            </a:r>
            <a:r>
              <a:rPr lang="tr-TR" sz="2800" i="1" dirty="0" err="1" smtClean="0">
                <a:latin typeface="Comic Sans MS" pitchFamily="66" charset="0"/>
              </a:rPr>
              <a:t>monoprotik</a:t>
            </a:r>
            <a:r>
              <a:rPr lang="tr-TR" sz="2800" i="1" dirty="0" smtClean="0">
                <a:latin typeface="Comic Sans MS" pitchFamily="66" charset="0"/>
              </a:rPr>
              <a:t> zayıf asitler ve bazlar için türetilen alfa değerleri türetilebilir. </a:t>
            </a:r>
            <a:r>
              <a:rPr lang="tr-TR" sz="2800" i="1" dirty="0" err="1" smtClean="0">
                <a:latin typeface="Comic Sans MS" pitchFamily="66" charset="0"/>
              </a:rPr>
              <a:t>Maleik</a:t>
            </a:r>
            <a:r>
              <a:rPr lang="tr-TR" sz="2800" i="1" dirty="0" smtClean="0">
                <a:latin typeface="Comic Sans MS" pitchFamily="66" charset="0"/>
              </a:rPr>
              <a:t> asit için alfa 0, alfa1 ve alfa 2</a:t>
            </a:r>
          </a:p>
          <a:p>
            <a:pPr>
              <a:lnSpc>
                <a:spcPct val="200000"/>
              </a:lnSpc>
            </a:pPr>
            <a:r>
              <a:rPr lang="tr-TR" sz="2800" i="1" dirty="0" smtClean="0">
                <a:latin typeface="Comic Sans MS" pitchFamily="66" charset="0"/>
              </a:rPr>
              <a:t>değerleri hangi türün hangi </a:t>
            </a:r>
            <a:r>
              <a:rPr lang="tr-TR" sz="2800" i="1" dirty="0" err="1" smtClean="0">
                <a:latin typeface="Comic Sans MS" pitchFamily="66" charset="0"/>
              </a:rPr>
              <a:t>pH</a:t>
            </a:r>
            <a:r>
              <a:rPr lang="tr-TR" sz="2800" i="1" dirty="0" smtClean="0">
                <a:latin typeface="Comic Sans MS" pitchFamily="66" charset="0"/>
              </a:rPr>
              <a:t> var olduğu hakkında bilgi verir</a:t>
            </a:r>
          </a:p>
          <a:p>
            <a:endParaRPr lang="tr-TR" sz="2800" i="1" dirty="0" smtClean="0">
              <a:solidFill>
                <a:srgbClr val="00B050"/>
              </a:solidFill>
              <a:latin typeface="Comic Sans MS" pitchFamily="66" charset="0"/>
            </a:endParaRPr>
          </a:p>
          <a:p>
            <a:endParaRPr lang="en-GB" sz="2800" dirty="0" smtClean="0">
              <a:solidFill>
                <a:srgbClr val="00B05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9" y="548680"/>
            <a:ext cx="8568952" cy="43293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tr-TR" sz="2800" dirty="0" smtClean="0">
                <a:latin typeface="Comic Sans MS" pitchFamily="66" charset="0"/>
              </a:rPr>
              <a:t>Kuvvetli asit ve zayıf asitlerin veya kuvvetli ve zayıf bazlar bir arada ise zayıf asit ve bazların iyonlaşma sabitleri 10</a:t>
            </a:r>
            <a:r>
              <a:rPr lang="tr-TR" sz="2800" baseline="30000" dirty="0" smtClean="0">
                <a:latin typeface="Comic Sans MS" pitchFamily="66" charset="0"/>
              </a:rPr>
              <a:t>-4</a:t>
            </a:r>
            <a:r>
              <a:rPr lang="tr-TR" sz="2800" dirty="0" smtClean="0">
                <a:latin typeface="Comic Sans MS" pitchFamily="66" charset="0"/>
              </a:rPr>
              <a:t> den biraz daha küçük ise, bu karışımdaki bileşenlerin her birinin </a:t>
            </a:r>
            <a:r>
              <a:rPr lang="tr-TR" sz="2800" dirty="0" err="1" smtClean="0">
                <a:latin typeface="Comic Sans MS" pitchFamily="66" charset="0"/>
              </a:rPr>
              <a:t>derişimleri</a:t>
            </a:r>
            <a:r>
              <a:rPr lang="tr-TR" sz="2800" dirty="0" smtClean="0">
                <a:latin typeface="Comic Sans MS" pitchFamily="66" charset="0"/>
              </a:rPr>
              <a:t> tayin edilebilir.</a:t>
            </a:r>
            <a:endParaRPr lang="en-GB" sz="2800" dirty="0" smtClean="0">
              <a:latin typeface="Comic Sans MS" pitchFamily="66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DEEFD-DCE5-4F98-B119-6673D79EDD54}" type="datetime1">
              <a:rPr lang="tr-TR" smtClean="0"/>
              <a:pPr/>
              <a:t>30/11/20</a:t>
            </a:fld>
            <a:endParaRPr lang="tr-T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9F016-6CCE-4A54-B8FD-3EB52F30FFA7}" type="datetime1">
              <a:rPr lang="tr-TR" smtClean="0"/>
              <a:pPr/>
              <a:t>30/11/20</a:t>
            </a:fld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</a:t>
            </a:fld>
            <a:endParaRPr lang="tr-TR"/>
          </a:p>
        </p:txBody>
      </p:sp>
      <p:sp>
        <p:nvSpPr>
          <p:cNvPr id="5" name="Rectangle 4"/>
          <p:cNvSpPr/>
          <p:nvPr/>
        </p:nvSpPr>
        <p:spPr>
          <a:xfrm>
            <a:off x="899592" y="908720"/>
            <a:ext cx="748883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tr-TR" sz="2800" dirty="0" smtClean="0"/>
              <a:t>Zayıf ve kuvvetli asitlerin bir karışımı için </a:t>
            </a:r>
            <a:r>
              <a:rPr lang="tr-TR" sz="2800" dirty="0" err="1" smtClean="0"/>
              <a:t>titrasyon</a:t>
            </a:r>
            <a:r>
              <a:rPr lang="tr-TR" sz="2800" dirty="0" smtClean="0"/>
              <a:t> eğrisinin şekli, zayıf asidin kuvvetine bağlıdır.</a:t>
            </a:r>
          </a:p>
          <a:p>
            <a:pPr>
              <a:buFont typeface="Arial" pitchFamily="34" charset="0"/>
              <a:buChar char="•"/>
            </a:pPr>
            <a:endParaRPr lang="tr-TR" sz="2800" dirty="0" smtClean="0"/>
          </a:p>
          <a:p>
            <a:pPr>
              <a:buFont typeface="Arial" pitchFamily="34" charset="0"/>
              <a:buChar char="•"/>
            </a:pPr>
            <a:endParaRPr lang="en-GB" sz="28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2418561"/>
            <a:ext cx="792088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dirty="0" smtClean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tr-TR" sz="2800" dirty="0" smtClean="0">
                <a:latin typeface="Comic Sans MS" pitchFamily="66" charset="0"/>
              </a:rPr>
              <a:t>Fosforik asit tipik bir </a:t>
            </a:r>
            <a:r>
              <a:rPr lang="tr-TR" sz="2800" dirty="0" err="1" smtClean="0">
                <a:latin typeface="Comic Sans MS" pitchFamily="66" charset="0"/>
              </a:rPr>
              <a:t>poliprotik</a:t>
            </a:r>
            <a:r>
              <a:rPr lang="tr-TR" sz="2800" dirty="0" smtClean="0">
                <a:latin typeface="Comic Sans MS" pitchFamily="66" charset="0"/>
              </a:rPr>
              <a:t> asittir. Üç iyonlaşma dengesi vardır.</a:t>
            </a:r>
          </a:p>
          <a:p>
            <a:pPr algn="ctr"/>
            <a:r>
              <a:rPr lang="tr-TR" sz="2800" dirty="0" smtClean="0">
                <a:latin typeface="Comic Sans MS" pitchFamily="66" charset="0"/>
              </a:rPr>
              <a:t>Ardışık iki denge toplandığında elde edilen toplu reaksiyonun denge sabiti iki sabitin çarpımına eşittir</a:t>
            </a:r>
            <a:r>
              <a:rPr lang="tr-TR" sz="2800" dirty="0" smtClean="0">
                <a:solidFill>
                  <a:srgbClr val="7030A0"/>
                </a:solidFill>
                <a:latin typeface="Comic Sans MS" pitchFamily="66" charset="0"/>
              </a:rPr>
              <a:t>. </a:t>
            </a:r>
            <a:endParaRPr lang="en-GB" sz="2800" dirty="0" smtClean="0">
              <a:latin typeface="Comic Sans MS" pitchFamily="66" charset="0"/>
            </a:endParaRPr>
          </a:p>
          <a:p>
            <a:pPr algn="just"/>
            <a:endParaRPr lang="en-GB" sz="2800" dirty="0" smtClean="0">
              <a:latin typeface="Comic Sans MS" pitchFamily="66" charset="0"/>
            </a:endParaRPr>
          </a:p>
          <a:p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686F4-6561-4B76-9109-90D7B7220D46}" type="datetime1">
              <a:rPr lang="tr-TR" smtClean="0"/>
              <a:pPr/>
              <a:t>30/11/20</a:t>
            </a:fld>
            <a:endParaRPr lang="tr-T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6" name="Rectangle 5"/>
          <p:cNvSpPr/>
          <p:nvPr/>
        </p:nvSpPr>
        <p:spPr>
          <a:xfrm>
            <a:off x="827584" y="1280954"/>
            <a:ext cx="7261027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3200" b="1" cap="none" spc="0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Poliprotik</a:t>
            </a:r>
            <a:r>
              <a:rPr lang="tr-TR" sz="3200" b="1" cap="none" spc="0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 asitler ve bazlar</a:t>
            </a:r>
            <a:endParaRPr lang="en-US" sz="3200" b="1" cap="none" spc="0" dirty="0">
              <a:ln w="24500" cmpd="dbl">
                <a:solidFill>
                  <a:srgbClr val="7030A0"/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00EB3-C3CF-4209-B9E9-FC9EF7366DF5}" type="datetime1">
              <a:rPr lang="tr-TR" smtClean="0"/>
              <a:pPr/>
              <a:t>30/11/20</a:t>
            </a:fld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61661" y="188640"/>
            <a:ext cx="7482748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3200" b="1" dirty="0" err="1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Poliprotik</a:t>
            </a:r>
            <a:r>
              <a:rPr lang="tr-TR" sz="3200" b="1" dirty="0" smtClean="0">
                <a:ln w="24500" cmpd="dbl">
                  <a:solidFill>
                    <a:srgbClr val="7030A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omic Sans MS" pitchFamily="66" charset="0"/>
              </a:rPr>
              <a:t> asitlerin tampon çözeltileri</a:t>
            </a:r>
            <a:endParaRPr lang="en-GB" sz="3200" b="1" dirty="0">
              <a:ln w="24500" cmpd="dbl">
                <a:solidFill>
                  <a:srgbClr val="7030A0"/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251520" y="1268760"/>
            <a:ext cx="85344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  <a:buFont typeface="Arial" pitchFamily="34" charset="0"/>
              <a:buChar char="•"/>
            </a:pPr>
            <a:r>
              <a:rPr lang="tr-TR" sz="2800" dirty="0" smtClean="0">
                <a:latin typeface="Comic Sans MS" pitchFamily="66" charset="0"/>
              </a:rPr>
              <a:t>Bir zayıf </a:t>
            </a:r>
            <a:r>
              <a:rPr lang="tr-TR" sz="2800" dirty="0" err="1" smtClean="0">
                <a:latin typeface="Comic Sans MS" pitchFamily="66" charset="0"/>
              </a:rPr>
              <a:t>dibazik</a:t>
            </a:r>
            <a:r>
              <a:rPr lang="tr-TR" sz="2800" dirty="0" smtClean="0">
                <a:latin typeface="Comic Sans MS" pitchFamily="66" charset="0"/>
              </a:rPr>
              <a:t> asit ve onun tuzundan iki tampon sistemi hazırlanabilir. Biri H</a:t>
            </a:r>
            <a:r>
              <a:rPr lang="tr-TR" sz="2800" baseline="-25000" dirty="0" smtClean="0">
                <a:latin typeface="Comic Sans MS" pitchFamily="66" charset="0"/>
              </a:rPr>
              <a:t>2</a:t>
            </a:r>
            <a:r>
              <a:rPr lang="tr-TR" sz="2800" dirty="0" smtClean="0">
                <a:latin typeface="Comic Sans MS" pitchFamily="66" charset="0"/>
              </a:rPr>
              <a:t>A asidi ve onun </a:t>
            </a:r>
            <a:r>
              <a:rPr lang="tr-TR" sz="2800" dirty="0" err="1" smtClean="0">
                <a:latin typeface="Comic Sans MS" pitchFamily="66" charset="0"/>
              </a:rPr>
              <a:t>konjuge</a:t>
            </a:r>
            <a:r>
              <a:rPr lang="tr-TR" sz="2800" dirty="0" smtClean="0">
                <a:latin typeface="Comic Sans MS" pitchFamily="66" charset="0"/>
              </a:rPr>
              <a:t> bazı olan </a:t>
            </a:r>
            <a:r>
              <a:rPr lang="tr-TR" sz="2800" dirty="0" err="1" smtClean="0">
                <a:latin typeface="Comic Sans MS" pitchFamily="66" charset="0"/>
              </a:rPr>
              <a:t>NaHA’dan</a:t>
            </a:r>
            <a:r>
              <a:rPr lang="tr-TR" sz="2800" dirty="0" smtClean="0">
                <a:latin typeface="Comic Sans MS" pitchFamily="66" charset="0"/>
              </a:rPr>
              <a:t> oluşur. İkincisi ise </a:t>
            </a:r>
            <a:r>
              <a:rPr lang="tr-TR" sz="2800" dirty="0" err="1" smtClean="0">
                <a:latin typeface="Comic Sans MS" pitchFamily="66" charset="0"/>
              </a:rPr>
              <a:t>NaHA</a:t>
            </a:r>
            <a:r>
              <a:rPr lang="tr-TR" sz="2800" dirty="0" smtClean="0">
                <a:latin typeface="Comic Sans MS" pitchFamily="66" charset="0"/>
              </a:rPr>
              <a:t> asidi ile </a:t>
            </a:r>
            <a:r>
              <a:rPr lang="tr-TR" sz="2800" dirty="0" err="1" smtClean="0">
                <a:latin typeface="Comic Sans MS" pitchFamily="66" charset="0"/>
              </a:rPr>
              <a:t>konjuge</a:t>
            </a:r>
            <a:r>
              <a:rPr lang="tr-TR" sz="2800" dirty="0" smtClean="0">
                <a:latin typeface="Comic Sans MS" pitchFamily="66" charset="0"/>
              </a:rPr>
              <a:t> bazı Na</a:t>
            </a:r>
            <a:r>
              <a:rPr lang="tr-TR" sz="2800" baseline="-25000" dirty="0" smtClean="0">
                <a:latin typeface="Comic Sans MS" pitchFamily="66" charset="0"/>
              </a:rPr>
              <a:t>2</a:t>
            </a:r>
            <a:r>
              <a:rPr lang="tr-TR" sz="2800" dirty="0" smtClean="0">
                <a:latin typeface="Comic Sans MS" pitchFamily="66" charset="0"/>
              </a:rPr>
              <a:t>A’dan oluşur</a:t>
            </a:r>
          </a:p>
          <a:p>
            <a:pPr algn="ctr">
              <a:lnSpc>
                <a:spcPct val="200000"/>
              </a:lnSpc>
              <a:buFont typeface="Arial" pitchFamily="34" charset="0"/>
              <a:buChar char="•"/>
            </a:pPr>
            <a:r>
              <a:rPr lang="tr-TR" sz="2800" dirty="0" smtClean="0">
                <a:latin typeface="Comic Sans MS" pitchFamily="66" charset="0"/>
              </a:rPr>
              <a:t>İkinci sistemin </a:t>
            </a:r>
            <a:r>
              <a:rPr lang="tr-TR" sz="2800" dirty="0" err="1" smtClean="0">
                <a:latin typeface="Comic Sans MS" pitchFamily="66" charset="0"/>
              </a:rPr>
              <a:t>pH’sı</a:t>
            </a:r>
            <a:r>
              <a:rPr lang="tr-TR" sz="2800" dirty="0" smtClean="0">
                <a:latin typeface="Comic Sans MS" pitchFamily="66" charset="0"/>
              </a:rPr>
              <a:t> birincisinden daha yüksektir. .</a:t>
            </a:r>
            <a:r>
              <a:rPr lang="en-GB" sz="2800" dirty="0" smtClean="0">
                <a:latin typeface="Comic Sans MS" pitchFamily="66" charset="0"/>
              </a:rPr>
              <a:t> </a:t>
            </a:r>
            <a:endParaRPr lang="tr-TR" sz="28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B56E9-1A5E-49F7-B8E6-5FEA45F7B964}" type="datetime1">
              <a:rPr lang="tr-TR" smtClean="0"/>
              <a:pPr/>
              <a:t>30/11/20</a:t>
            </a:fld>
            <a:endParaRPr lang="tr-T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</a:t>
            </a:fld>
            <a:endParaRPr lang="tr-TR"/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914400" y="1683385"/>
            <a:ext cx="7391400" cy="4185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5000"/>
              </a:spcBef>
              <a:spcAft>
                <a:spcPct val="25000"/>
              </a:spcAft>
            </a:pPr>
            <a:r>
              <a:rPr lang="tr-TR" sz="2800" dirty="0" err="1" smtClean="0">
                <a:latin typeface="Comic Sans MS" pitchFamily="66" charset="0"/>
              </a:rPr>
              <a:t>Poliprotik</a:t>
            </a:r>
            <a:r>
              <a:rPr lang="tr-TR" sz="2800" dirty="0" smtClean="0">
                <a:latin typeface="Comic Sans MS" pitchFamily="66" charset="0"/>
              </a:rPr>
              <a:t> asitler için </a:t>
            </a:r>
            <a:r>
              <a:rPr lang="tr-TR" sz="2800" dirty="0" err="1" smtClean="0">
                <a:latin typeface="Comic Sans MS" pitchFamily="66" charset="0"/>
              </a:rPr>
              <a:t>titrasyon</a:t>
            </a:r>
            <a:r>
              <a:rPr lang="tr-TR" sz="2800" dirty="0" smtClean="0">
                <a:latin typeface="Comic Sans MS" pitchFamily="66" charset="0"/>
              </a:rPr>
              <a:t> eğrileri:</a:t>
            </a:r>
          </a:p>
          <a:p>
            <a:pPr>
              <a:spcBef>
                <a:spcPct val="25000"/>
              </a:spcBef>
              <a:spcAft>
                <a:spcPct val="25000"/>
              </a:spcAft>
              <a:buFont typeface="Arial" pitchFamily="34" charset="0"/>
              <a:buChar char="•"/>
            </a:pPr>
            <a:r>
              <a:rPr lang="tr-TR" sz="2800" dirty="0" smtClean="0">
                <a:latin typeface="Comic Sans MS" pitchFamily="66" charset="0"/>
              </a:rPr>
              <a:t>İki veya daha fazla asidik grup içeren bileşiklerin asitlik kuvvetleri farklı ise </a:t>
            </a:r>
            <a:r>
              <a:rPr lang="tr-TR" sz="2800" dirty="0" err="1" smtClean="0">
                <a:latin typeface="Comic Sans MS" pitchFamily="66" charset="0"/>
              </a:rPr>
              <a:t>titrasyonda</a:t>
            </a:r>
            <a:r>
              <a:rPr lang="tr-TR" sz="2800" dirty="0" smtClean="0">
                <a:latin typeface="Comic Sans MS" pitchFamily="66" charset="0"/>
              </a:rPr>
              <a:t> birden fazla dönüm noktası gözlenir. </a:t>
            </a:r>
          </a:p>
          <a:p>
            <a:pPr>
              <a:spcBef>
                <a:spcPct val="25000"/>
              </a:spcBef>
              <a:spcAft>
                <a:spcPct val="25000"/>
              </a:spcAft>
              <a:buFont typeface="Arial" pitchFamily="34" charset="0"/>
              <a:buChar char="•"/>
            </a:pPr>
            <a:r>
              <a:rPr lang="tr-TR" sz="2800" dirty="0" smtClean="0">
                <a:latin typeface="Comic Sans MS" pitchFamily="66" charset="0"/>
              </a:rPr>
              <a:t>Ka1/Ka2 oranı 10</a:t>
            </a:r>
            <a:r>
              <a:rPr lang="tr-TR" sz="2800" baseline="30000" dirty="0" smtClean="0">
                <a:latin typeface="Comic Sans MS" pitchFamily="66" charset="0"/>
              </a:rPr>
              <a:t>3</a:t>
            </a:r>
            <a:r>
              <a:rPr lang="tr-TR" sz="2800" dirty="0" smtClean="0">
                <a:latin typeface="Comic Sans MS" pitchFamily="66" charset="0"/>
              </a:rPr>
              <a:t> den büyük ise bu asitler için </a:t>
            </a:r>
            <a:r>
              <a:rPr lang="tr-TR" sz="2800" dirty="0" err="1" smtClean="0">
                <a:latin typeface="Comic Sans MS" pitchFamily="66" charset="0"/>
              </a:rPr>
              <a:t>titrasyon</a:t>
            </a:r>
            <a:r>
              <a:rPr lang="tr-TR" sz="2800" dirty="0" smtClean="0">
                <a:latin typeface="Comic Sans MS" pitchFamily="66" charset="0"/>
              </a:rPr>
              <a:t> eğrileri türetilebilir.</a:t>
            </a:r>
          </a:p>
          <a:p>
            <a:pPr>
              <a:spcBef>
                <a:spcPct val="25000"/>
              </a:spcBef>
              <a:spcAft>
                <a:spcPct val="25000"/>
              </a:spcAft>
              <a:buFont typeface="Arial" pitchFamily="34" charset="0"/>
              <a:buChar char="•"/>
            </a:pPr>
            <a:endParaRPr lang="tr-TR" sz="28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8F65D-23F5-4C6C-923E-D0D830419CDA}" type="datetime1">
              <a:rPr lang="tr-TR" smtClean="0"/>
              <a:pPr/>
              <a:t>30/11/20</a:t>
            </a:fld>
            <a:endParaRPr lang="tr-T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8" name="TextBox 7"/>
          <p:cNvSpPr txBox="1"/>
          <p:nvPr/>
        </p:nvSpPr>
        <p:spPr>
          <a:xfrm>
            <a:off x="899592" y="1556792"/>
            <a:ext cx="6264696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tr-TR" dirty="0" smtClean="0">
                <a:solidFill>
                  <a:srgbClr val="FF0000"/>
                </a:solidFill>
              </a:rPr>
              <a:t>Örnek: </a:t>
            </a:r>
            <a:r>
              <a:rPr lang="tr-TR" dirty="0" smtClean="0"/>
              <a:t>25 mL 0,1 M </a:t>
            </a:r>
            <a:r>
              <a:rPr lang="tr-TR" dirty="0" err="1" smtClean="0"/>
              <a:t>maleik</a:t>
            </a:r>
            <a:r>
              <a:rPr lang="tr-TR" dirty="0" smtClean="0"/>
              <a:t> </a:t>
            </a:r>
            <a:r>
              <a:rPr lang="tr-TR" dirty="0" err="1" smtClean="0"/>
              <a:t>asitin</a:t>
            </a:r>
            <a:r>
              <a:rPr lang="tr-TR" dirty="0" smtClean="0"/>
              <a:t> 0,1 M </a:t>
            </a:r>
            <a:r>
              <a:rPr lang="tr-TR" dirty="0" err="1" smtClean="0"/>
              <a:t>NaOH</a:t>
            </a:r>
            <a:r>
              <a:rPr lang="tr-TR" dirty="0" smtClean="0"/>
              <a:t> ile </a:t>
            </a:r>
            <a:r>
              <a:rPr lang="tr-TR" dirty="0" err="1" smtClean="0"/>
              <a:t>titrasyon</a:t>
            </a:r>
            <a:r>
              <a:rPr lang="tr-TR" dirty="0" smtClean="0"/>
              <a:t> eğrisini çiziniz</a:t>
            </a:r>
          </a:p>
          <a:p>
            <a:pPr>
              <a:lnSpc>
                <a:spcPct val="200000"/>
              </a:lnSpc>
            </a:pPr>
            <a:r>
              <a:rPr lang="tr-TR" dirty="0" smtClean="0">
                <a:solidFill>
                  <a:srgbClr val="FF0000"/>
                </a:solidFill>
              </a:rPr>
              <a:t>Çözüm için ip ucu</a:t>
            </a:r>
            <a:r>
              <a:rPr lang="tr-TR" dirty="0" smtClean="0"/>
              <a:t>: Ka1/Ka2 oranı 2x10</a:t>
            </a:r>
            <a:r>
              <a:rPr lang="tr-TR" baseline="30000" dirty="0" smtClean="0"/>
              <a:t>4</a:t>
            </a:r>
            <a:r>
              <a:rPr lang="tr-TR" dirty="0" smtClean="0"/>
              <a:t> olduğu için </a:t>
            </a:r>
            <a:r>
              <a:rPr lang="tr-TR" dirty="0" err="1" smtClean="0"/>
              <a:t>titrasyon</a:t>
            </a:r>
            <a:r>
              <a:rPr lang="tr-TR" dirty="0" smtClean="0"/>
              <a:t> eğrisi çizilebilir.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tr-TR" dirty="0" smtClean="0">
                <a:solidFill>
                  <a:srgbClr val="FF0000"/>
                </a:solidFill>
              </a:rPr>
              <a:t>Başlangıç </a:t>
            </a:r>
            <a:r>
              <a:rPr lang="tr-TR" dirty="0" err="1" smtClean="0">
                <a:solidFill>
                  <a:srgbClr val="FF0000"/>
                </a:solidFill>
              </a:rPr>
              <a:t>pH</a:t>
            </a:r>
            <a:r>
              <a:rPr lang="tr-TR" dirty="0" smtClean="0"/>
              <a:t>: Sadece birinci iyonlaşma dikkate alınır.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tr-TR" dirty="0" smtClean="0"/>
              <a:t>Birinci tampon bölgesi: H2M/</a:t>
            </a:r>
            <a:r>
              <a:rPr lang="tr-TR" dirty="0" err="1" smtClean="0"/>
              <a:t>NaHM</a:t>
            </a:r>
            <a:r>
              <a:rPr lang="tr-TR" dirty="0" smtClean="0"/>
              <a:t> tamponu oluşur.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tr-TR" dirty="0" smtClean="0">
                <a:solidFill>
                  <a:srgbClr val="FF0000"/>
                </a:solidFill>
              </a:rPr>
              <a:t>Birinci eşdeğerlik noktası</a:t>
            </a:r>
            <a:r>
              <a:rPr lang="tr-TR" dirty="0" smtClean="0"/>
              <a:t>: </a:t>
            </a:r>
            <a:r>
              <a:rPr lang="tr-TR" dirty="0" err="1" smtClean="0"/>
              <a:t>Amfiprotik</a:t>
            </a:r>
            <a:r>
              <a:rPr lang="tr-TR" dirty="0" smtClean="0"/>
              <a:t> bileşik oluşur.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tr-TR" dirty="0" smtClean="0">
                <a:solidFill>
                  <a:srgbClr val="FF0000"/>
                </a:solidFill>
              </a:rPr>
              <a:t>İkinci tampon bölgesi</a:t>
            </a:r>
            <a:r>
              <a:rPr lang="tr-TR" dirty="0" smtClean="0"/>
              <a:t>: HM</a:t>
            </a:r>
            <a:r>
              <a:rPr lang="tr-TR" baseline="30000" dirty="0" smtClean="0"/>
              <a:t>-</a:t>
            </a:r>
            <a:r>
              <a:rPr lang="tr-TR" dirty="0" smtClean="0"/>
              <a:t>/M</a:t>
            </a:r>
            <a:r>
              <a:rPr lang="tr-TR" baseline="30000" dirty="0" smtClean="0"/>
              <a:t>2-</a:t>
            </a:r>
            <a:r>
              <a:rPr lang="tr-TR" dirty="0" smtClean="0"/>
              <a:t> den oluşan tampon  meydana gelir.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endParaRPr lang="tr-TR" dirty="0" smtClean="0"/>
          </a:p>
          <a:p>
            <a:pPr>
              <a:buFont typeface="Arial" pitchFamily="34" charset="0"/>
              <a:buChar char="•"/>
            </a:pPr>
            <a:endParaRPr lang="tr-TR" dirty="0" smtClean="0"/>
          </a:p>
          <a:p>
            <a:pPr>
              <a:buFont typeface="Arial" pitchFamily="34" charset="0"/>
              <a:buChar char="•"/>
            </a:pPr>
            <a:endParaRPr lang="tr-TR" dirty="0" smtClean="0"/>
          </a:p>
          <a:p>
            <a:pPr>
              <a:buFont typeface="Arial" pitchFamily="34" charset="0"/>
              <a:buChar char="•"/>
            </a:pPr>
            <a:endParaRPr lang="tr-TR" dirty="0" smtClean="0"/>
          </a:p>
          <a:p>
            <a:pPr algn="ctr"/>
            <a:endParaRPr lang="tr-TR" dirty="0" smtClean="0"/>
          </a:p>
          <a:p>
            <a:pPr algn="ctr"/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213F9-BB69-4A41-8F2D-452322C873CB}" type="datetime1">
              <a:rPr lang="tr-TR" smtClean="0"/>
              <a:pPr/>
              <a:t>30/11/20</a:t>
            </a:fld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6" name="TextBox 5"/>
          <p:cNvSpPr txBox="1"/>
          <p:nvPr/>
        </p:nvSpPr>
        <p:spPr>
          <a:xfrm>
            <a:off x="539552" y="1556792"/>
            <a:ext cx="799288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tr-TR" sz="2800" dirty="0" smtClean="0">
                <a:solidFill>
                  <a:srgbClr val="FF0000"/>
                </a:solidFill>
              </a:rPr>
              <a:t>İkinci eşdeğerlik noktası</a:t>
            </a:r>
            <a:r>
              <a:rPr lang="tr-TR" sz="2800" dirty="0" smtClean="0"/>
              <a:t>: Na2M bileşiği oluşur.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tr-TR" sz="2800" dirty="0" smtClean="0">
                <a:solidFill>
                  <a:srgbClr val="FF0000"/>
                </a:solidFill>
              </a:rPr>
              <a:t>İkinci eşdeğerlik noktasından sonra:</a:t>
            </a:r>
            <a:r>
              <a:rPr lang="tr-TR" sz="2800" dirty="0" smtClean="0"/>
              <a:t>Ortama ilave edilen </a:t>
            </a:r>
            <a:r>
              <a:rPr lang="tr-TR" sz="2800" dirty="0" err="1" smtClean="0"/>
              <a:t>NaOH</a:t>
            </a:r>
            <a:r>
              <a:rPr lang="tr-TR" sz="2800" dirty="0" smtClean="0"/>
              <a:t> den hesaplama yapılır.</a:t>
            </a:r>
          </a:p>
          <a:p>
            <a:pPr algn="ctr"/>
            <a:endParaRPr lang="en-GB" sz="2800" dirty="0">
              <a:solidFill>
                <a:srgbClr val="0070C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Kağıt">
  <a:themeElements>
    <a:clrScheme name="Kağıt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Kağıt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Kağıt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2321</TotalTime>
  <Words>626</Words>
  <Application>Microsoft Macintosh PowerPoint</Application>
  <PresentationFormat>On-screen Show (4:3)</PresentationFormat>
  <Paragraphs>118</Paragraphs>
  <Slides>21</Slides>
  <Notes>13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Kağıt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Örnek: 50 mL 0,02M Na2CO3 ın  0,1 M HCl ile titrasyonu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ESMA KILIÇ</dc:creator>
  <cp:lastModifiedBy>ZEHRA YAZAN</cp:lastModifiedBy>
  <cp:revision>332</cp:revision>
  <dcterms:created xsi:type="dcterms:W3CDTF">2011-02-11T07:27:27Z</dcterms:created>
  <dcterms:modified xsi:type="dcterms:W3CDTF">2020-11-30T18:43:01Z</dcterms:modified>
</cp:coreProperties>
</file>