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3" r:id="rId4"/>
    <p:sldId id="286" r:id="rId5"/>
    <p:sldId id="287" r:id="rId6"/>
    <p:sldId id="285" r:id="rId7"/>
    <p:sldId id="279" r:id="rId8"/>
    <p:sldId id="288" r:id="rId9"/>
    <p:sldId id="278" r:id="rId10"/>
    <p:sldId id="28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Hiperbolik 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10.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Hiperbolik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Sistemin basıncı ve hacminin çarpımı sabit kalacak şekilde yürütülen işlemlerin p – v grafiği bir hiperbol koludur. Bu nedenle, </a:t>
                </a:r>
                <a:r>
                  <a:rPr lang="tr-TR" dirty="0" err="1"/>
                  <a:t>pv</a:t>
                </a:r>
                <a:r>
                  <a:rPr lang="tr-TR" dirty="0"/>
                  <a:t> çarpımı sabit kalacak şekilde yürütülen işlemlere genel olarak </a:t>
                </a:r>
                <a:r>
                  <a:rPr lang="tr-TR" b="1" i="1" dirty="0"/>
                  <a:t>hiperbolik işlem</a:t>
                </a:r>
                <a:r>
                  <a:rPr lang="tr-TR" b="1" dirty="0"/>
                  <a:t> </a:t>
                </a:r>
                <a:r>
                  <a:rPr lang="tr-TR" dirty="0"/>
                  <a:t>denir. </a:t>
                </a:r>
                <a:endParaRPr lang="tr-TR" dirty="0" smtClean="0"/>
              </a:p>
              <a:p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𝑝𝑣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𝑠𝑎𝑏𝑖𝑡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,       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Hiperbolik işlemlerde hiperbol kollarından biri homojen bölgede diğeri heterojen bölgede, ikisi de homojen bölgede ya da ikisi de heterojen bölgede olabilir.</a:t>
            </a:r>
          </a:p>
          <a:p>
            <a:pPr marL="0" indent="0">
              <a:buNone/>
            </a:pPr>
            <a:endParaRPr lang="tr-TR" sz="36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63272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 smtClean="0"/>
                  <a:t>İkinci </a:t>
                </a:r>
                <a:r>
                  <a:rPr lang="tr-TR" i="1" dirty="0"/>
                  <a:t>ucun heterojen bölgede olması durumunda;</a:t>
                </a:r>
                <a:endParaRPr lang="tr-TR" dirty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  <a:p>
                <a:endParaRPr lang="tr-TR" dirty="0" smtClean="0"/>
              </a:p>
              <a:p>
                <a:r>
                  <a:rPr lang="tr-TR" dirty="0" smtClean="0"/>
                  <a:t>Bağıntısı </a:t>
                </a:r>
                <a:r>
                  <a:rPr lang="tr-TR" dirty="0"/>
                  <a:t>kullanılarak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kalite değeri hesaplanır.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63272" cy="4525963"/>
              </a:xfrm>
              <a:blipFill rotWithShape="0">
                <a:blip r:embed="rId2"/>
                <a:stretch>
                  <a:fillRect l="-1822" t="-1752" r="-102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56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Her iki ucunda heterojen bölgede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dirty="0"/>
                  <a:t>Hiperbolik işleme ilişkin hesaplama yapılabilmesi için bilinmeyen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dirty="0"/>
                  <a:t> 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buhar kalitelerinden en az bir tanesinin verilmesi gerekmektedir.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  <a:blipFill rotWithShape="0">
                <a:blip r:embed="rId2"/>
                <a:stretch>
                  <a:fillRect l="-1806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7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tablo ya da diyagramlar kullanılarak hiperbolik bir işlem sırasındaki termodinamik niceliklerindeki değişmeler devam slaytlardaki bağıntılar yardımı ile bulunur. </a:t>
                </a:r>
              </a:p>
              <a:p>
                <a:endParaRPr lang="tr-TR" dirty="0" smtClean="0"/>
              </a:p>
              <a:p>
                <a:r>
                  <a:rPr lang="tr-TR" i="1" dirty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Entalpi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Hiperbolik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tr-TR" i="1" dirty="0" smtClean="0"/>
                  <a:t>Hacim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err="1" smtClean="0"/>
                  <a:t>Entropi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Isı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𝑞</m:t>
                          </m:r>
                        </m:e>
                        <m:sub>
                          <m:r>
                            <a:rPr lang="tr-TR" i="1"/>
                            <m:t>𝑝</m:t>
                          </m:r>
                        </m:sub>
                      </m:sSub>
                      <m:r>
                        <a:rPr lang="tr-TR" i="1"/>
                        <m:t>=∆</m:t>
                      </m:r>
                      <m:r>
                        <a:rPr lang="tr-TR" i="1"/>
                        <m:t>h</m:t>
                      </m:r>
                      <m:r>
                        <a:rPr lang="tr-TR" i="1"/>
                        <m:t>+</m:t>
                      </m:r>
                      <m:r>
                        <a:rPr lang="tr-TR" i="1"/>
                        <m:t>𝑝𝑣</m:t>
                      </m:r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16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3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Hipebolik</a:t>
            </a:r>
            <a:r>
              <a:rPr lang="tr-TR" dirty="0" smtClean="0"/>
              <a:t> </a:t>
            </a:r>
            <a:r>
              <a:rPr lang="tr-TR" dirty="0"/>
              <a:t>İşlem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tr-TR" i="1" dirty="0" smtClean="0"/>
                  <a:t>İş</a:t>
                </a:r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=−</m:t>
                      </m:r>
                      <m:nary>
                        <m:naryPr>
                          <m:limLoc m:val="subSup"/>
                          <m:ctrlPr>
                            <a:rPr lang="tr-TR" i="1"/>
                          </m:ctrlPr>
                        </m:naryPr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sup>
                        <m:e>
                          <m:r>
                            <a:rPr lang="tr-TR" i="1"/>
                            <m:t>𝑝</m:t>
                          </m:r>
                        </m:e>
                      </m:nary>
                      <m:r>
                        <a:rPr lang="tr-TR" i="1"/>
                        <m:t>𝑑𝑣</m:t>
                      </m:r>
                      <m:r>
                        <a:rPr lang="tr-TR" i="1"/>
                        <m:t>,      </m:t>
                      </m:r>
                      <m:r>
                        <a:rPr lang="tr-TR" i="1"/>
                        <m:t>𝑝𝑣</m:t>
                      </m:r>
                      <m:r>
                        <a:rPr lang="tr-TR" i="1"/>
                        <m:t>=</m:t>
                      </m:r>
                      <m:r>
                        <a:rPr lang="tr-TR" i="1"/>
                        <m:t>𝑘</m:t>
                      </m:r>
                      <m:r>
                        <a:rPr lang="tr-TR" i="1"/>
                        <m:t>,     </m:t>
                      </m:r>
                      <m:r>
                        <a:rPr lang="tr-TR" i="1"/>
                        <m:t>𝑝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r>
                            <a:rPr lang="tr-TR" i="1"/>
                            <m:t>𝑘</m:t>
                          </m:r>
                        </m:num>
                        <m:den>
                          <m:r>
                            <a:rPr lang="tr-TR" i="1"/>
                            <m:t>𝑣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=−</m:t>
                      </m:r>
                      <m:r>
                        <a:rPr lang="tr-TR" i="1"/>
                        <m:t>𝑘</m:t>
                      </m:r>
                      <m:nary>
                        <m:naryPr>
                          <m:limLoc m:val="subSup"/>
                          <m:ctrlPr>
                            <a:rPr lang="tr-TR" i="1"/>
                          </m:ctrlPr>
                        </m:naryPr>
                        <m: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r>
                                <a:rPr lang="tr-TR" i="1"/>
                                <m:t>𝑑𝑣</m:t>
                              </m:r>
                            </m:num>
                            <m:den>
                              <m:r>
                                <a:rPr lang="tr-TR" i="1"/>
                                <m:t>𝑣</m:t>
                              </m:r>
                            </m:den>
                          </m:f>
                        </m:e>
                      </m:nary>
                      <m:r>
                        <a:rPr lang="tr-TR" i="1"/>
                        <m:t>   =   −</m:t>
                      </m:r>
                      <m:r>
                        <a:rPr lang="tr-TR" i="1"/>
                        <m:t>𝑘</m:t>
                      </m:r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tr-TR" i="1"/>
                        <m:t>  =   −</m:t>
                      </m:r>
                      <m:r>
                        <a:rPr lang="tr-TR" i="1"/>
                        <m:t>𝑝𝑣</m:t>
                      </m:r>
                      <m:func>
                        <m:funcPr>
                          <m:ctrlPr>
                            <a:rPr lang="tr-TR" i="1"/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/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tr-TR" i="1"/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i="1"/>
                                  </m:ctrlPr>
                                </m:sSubPr>
                                <m:e>
                                  <m:r>
                                    <a:rPr lang="tr-TR" i="1"/>
                                    <m:t>𝑣</m:t>
                                  </m:r>
                                </m:e>
                                <m:sub>
                                  <m:r>
                                    <a:rPr lang="tr-TR" i="1"/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 smtClean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9166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165</Words>
  <Application>Microsoft Office PowerPoint</Application>
  <PresentationFormat>Ekran Gösterisi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Ofis Teması</vt:lpstr>
      <vt:lpstr>Hiperbolik İşlemler</vt:lpstr>
      <vt:lpstr>Hiperbolik İşlem</vt:lpstr>
      <vt:lpstr>Hiperbolik İşlem</vt:lpstr>
      <vt:lpstr>Hiperbolik İşlem</vt:lpstr>
      <vt:lpstr>Hiperbolik İşlem</vt:lpstr>
      <vt:lpstr>Hiperbolik İşlem</vt:lpstr>
      <vt:lpstr>Hiperbolik İşlem</vt:lpstr>
      <vt:lpstr>Hiperbolik İşlem</vt:lpstr>
      <vt:lpstr>Hipebolik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20</cp:revision>
  <dcterms:created xsi:type="dcterms:W3CDTF">2018-04-28T07:33:16Z</dcterms:created>
  <dcterms:modified xsi:type="dcterms:W3CDTF">2018-06-30T18:21:51Z</dcterms:modified>
</cp:coreProperties>
</file>