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2"/>
  </p:notesMasterIdLst>
  <p:sldIdLst>
    <p:sldId id="1082" r:id="rId4"/>
    <p:sldId id="604" r:id="rId5"/>
    <p:sldId id="1087" r:id="rId6"/>
    <p:sldId id="1089" r:id="rId7"/>
    <p:sldId id="1090" r:id="rId8"/>
    <p:sldId id="1091" r:id="rId9"/>
    <p:sldId id="1092" r:id="rId10"/>
    <p:sldId id="1093" r:id="rId11"/>
    <p:sldId id="1094" r:id="rId12"/>
    <p:sldId id="1095" r:id="rId13"/>
    <p:sldId id="1096" r:id="rId14"/>
    <p:sldId id="1097" r:id="rId15"/>
    <p:sldId id="1098" r:id="rId16"/>
    <p:sldId id="1099" r:id="rId17"/>
    <p:sldId id="1100" r:id="rId18"/>
    <p:sldId id="1101" r:id="rId19"/>
    <p:sldId id="1102" r:id="rId20"/>
    <p:sldId id="1103" r:id="rId2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50" d="100"/>
          <a:sy n="50" d="100"/>
        </p:scale>
        <p:origin x="66" y="6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304</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Miras Hukuku</a:t>
            </a:r>
          </a:p>
          <a:p>
            <a:pPr marL="0" lvl="1" algn="ctr">
              <a:spcBef>
                <a:spcPct val="20000"/>
              </a:spcBef>
              <a:buClr>
                <a:schemeClr val="accent1"/>
              </a:buClr>
            </a:pPr>
            <a:r>
              <a:rPr lang="tr-TR" sz="3200" b="1" smtClean="0">
                <a:latin typeface="Arial" panose="020B0604020202020204" pitchFamily="34" charset="0"/>
                <a:cs typeface="Arial" panose="020B0604020202020204" pitchFamily="34" charset="0"/>
              </a:rPr>
              <a:t>(2-0)2</a:t>
            </a: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 Tuğçe Oral</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Hukuk Fakültesi</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739211"/>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Davacı, miras bırakanın 18.4.2005 tarihinde davalı (eşine) aktardığı paranın, miras payına mahsuben verildiğine ilişkin bir delil getirememiştir. O halde, davalıya aktarılan para ile ilgili denkleştirme isteğinin reddi gerekirken, yazılı şekilde hüküm kurulması doğru bulunmamıştır.</a:t>
            </a:r>
          </a:p>
          <a:p>
            <a:pPr marL="342900" indent="-342900">
              <a:spcBef>
                <a:spcPts val="600"/>
              </a:spcBef>
              <a:spcAft>
                <a:spcPts val="600"/>
              </a:spcAft>
              <a:buClr>
                <a:srgbClr val="000099"/>
              </a:buClr>
              <a:buFont typeface="Wingdings" panose="05000000000000000000" pitchFamily="2" charset="2"/>
              <a:buChar char="q"/>
            </a:pPr>
            <a:r>
              <a:rPr lang="tr-TR" dirty="0"/>
              <a:t>Dava konusu eşyaların miras bırakana ait olduğu hususunda taraflar arasında bir uyuşmazlık yoktur. Bu eşyalar, miras bırakan tarafından sağlığında davalıya verilmemiş, ölümünden sonra, davalı bu eşyaları ortak konuttan alıp götürmüştür. Gerçekleşen bu durum karşısında, eşyalar yönünden Türk Medeni Kanunu`nun 669. maddesi koşulları bulunmamaktadır.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4602068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016210"/>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YARGITAY 2. HUKUK DAİRESİ KARARI:</a:t>
            </a:r>
          </a:p>
          <a:p>
            <a:pPr marL="342900" indent="-342900">
              <a:spcBef>
                <a:spcPts val="600"/>
              </a:spcBef>
              <a:spcAft>
                <a:spcPts val="600"/>
              </a:spcAft>
              <a:buClr>
                <a:srgbClr val="000099"/>
              </a:buClr>
              <a:buFont typeface="Wingdings" panose="05000000000000000000" pitchFamily="2" charset="2"/>
              <a:buChar char="q"/>
            </a:pPr>
            <a:r>
              <a:rPr lang="tr-TR" dirty="0"/>
              <a:t>1- Yasal mirasçılar, miras bırakandan miras paylarına mahsuben elde ettikleri </a:t>
            </a:r>
            <a:r>
              <a:rPr lang="tr-TR" dirty="0" err="1"/>
              <a:t>sağlararası</a:t>
            </a:r>
            <a:r>
              <a:rPr lang="tr-TR" dirty="0"/>
              <a:t> karşılıksız kazandırmaları, denkleştirmeyi sağlamak için terekeye geri vermekle birbirlerine karşı yükümlüdürler (TMK.m.669/1). Bu hükme göre, altsoy dışındaki yasal mirasçıların miras bırakandan elde ettikleri </a:t>
            </a:r>
            <a:r>
              <a:rPr lang="tr-TR" dirty="0" err="1"/>
              <a:t>sağlararası</a:t>
            </a:r>
            <a:r>
              <a:rPr lang="tr-TR" dirty="0"/>
              <a:t> karşılıksız kazandırmaların denkleştirmeye (iadeye) tabi olması için, bunların miras payına mahsuben verildiğinin kanıtlanması gerekir. Davacı, miras bırakanın 18.4.2005 tarihinde davalı (eşine) aktardığı paranın, miras payına mahsuben verildiğine ilişkin bir delil getirememiştir. O halde, davalıya aktarılan para ile ilgili denkleştirme isteğinin reddi gerekirken, yazılı şekilde hüküm kurulması doğru bulunmamıştır.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4276673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970318"/>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2- Dava konusu eşyaların miras bırakana ait olduğu hususunda taraflar arasında bir uyuşmazlık yoktur. Bu eşyalar, miras bırakan tarafından sağlığında davalıya verilmemiş, ölümünden sonra, davalı bu eşyaları ortak konuttan alıp götürmüştür. Gerçekleşen bu durum karşısında, eşyalar yönünden Türk Medeni Kanunu`nun 669. maddesi koşulları bulunmamaktadır. Davalı da davacıyla birlikte yasal mirasçı olduğuna ve davalının bu menkul malları elinde bulundurması yasal mirasçılık sıfatına dayandığına göre, eşyalara ilişkin istek, Türk Medeni Kanunu`nun 637. maddesine de dayanmamaktadır. Mirasçılar, miras bırakanın ölümü ile mirası bir bütün olarak kanun gereği kazanırlar (TMK.m.599/1). Birden çok mirasçı bulunması halinde, mirasın geçmesiyle birlikte paylaşmaya kadar, mirasçılar arasında terekedeki bütün hakları ve borçları kapsayan bir ortaklık meydana gelir. Mirasçılar, terekeye elbirliğiyle sahip olurlar (TMK.m.640). Davacının, dava konusu menkul eşyalara ilişkin bir paylaşma isteği de bulunmamaktadır. </a:t>
            </a:r>
            <a:r>
              <a:rPr lang="tr-TR"/>
              <a:t>Öyleyse, menkul eşyalara ilişkin talebin de reddi gerekirken, yazılı şekilde hüküm kurulması doğru bulunmamıştır.</a:t>
            </a: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1256418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877985"/>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Özel Dairece yukarıda açıklanan gerekçelerle hüküm bozulmuş; Yerel Mahkemece önceki kararda direnilmiştir. Hüküm taraflarca temyiz edilmiştir.</a:t>
            </a:r>
          </a:p>
          <a:p>
            <a:pPr marL="342900" indent="-342900">
              <a:spcBef>
                <a:spcPts val="600"/>
              </a:spcBef>
              <a:spcAft>
                <a:spcPts val="600"/>
              </a:spcAft>
              <a:buClr>
                <a:srgbClr val="000099"/>
              </a:buClr>
              <a:buFont typeface="Wingdings" panose="05000000000000000000" pitchFamily="2" charset="2"/>
              <a:buChar char="q"/>
            </a:pP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Dosya içeriğindeki belgelerden; miras bırakanın çekişme konusu 12, 292 ve 297 parsel sayılı taşınmazları 11.11.1982 tarihli akitle satış yoluyla davalı kızı N...'e; yine 116, 451, 140 parseller ile 141 parsel sayılı taşınmazın 4/5 payını 20.02.1990 tarihli akitle rücu şartlı hibe suretiyle davalı N...'e, O'nun da anılan dört parça taşınmazı 18.09.1995 tarihli akitle davalı oğlu H...'a satış suretiyle; yine 9, 122 ve 290 parsel sayılı taşınmazları ise 01.02.1994 tarihli akitle ölünceye kadar bakma koşuluyla davalı H...'a, O'nun da, aynı taşınmazları 07.01.1997 tarihli akitle davalı eşi R...'ya satış suretiyle temlik ettiği anlaşılmaktadır.</a:t>
            </a:r>
          </a:p>
          <a:p>
            <a:pPr>
              <a:spcBef>
                <a:spcPts val="600"/>
              </a:spcBef>
              <a:spcAft>
                <a:spcPts val="600"/>
              </a:spcAft>
              <a:buClr>
                <a:srgbClr val="000099"/>
              </a:buClr>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8441934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431983"/>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İlk olarak, bozma ilamında da değinildiği üzere davacılardan N.. T...'a dava dışı 95 parsel sayılı taşınmazın miras bırakan tarafından 3.5.1989 tarihinde satış suretiyle temlik edildiği ve onun tarafından da dava dışı İbrahim Sucu'ya 27.11.1998 tarihinde satıldığı belirgindir. Her ne kadar alınan bilirkişi raporunda anılan parselin satışı nedeniyle davacı N...'in saklı payına herhangi bir el atma olmadığı tenkis isteyemeyeceği görüşü üzerine mahkemece davacı N... yönünden davanın reddine karar verilmişse de, davacının taşınmazı bedelsiz aldığı kanıtlanmış değildir. Öyleyse Mahkemece anılan davacının talepleri irdelenerek olumlu veya olumsuz bir karar verilmesi gerekirken, davasının reddi doğru değildir.</a:t>
            </a:r>
          </a:p>
          <a:p>
            <a:pPr marL="342900" indent="-342900">
              <a:spcBef>
                <a:spcPts val="600"/>
              </a:spcBef>
              <a:spcAft>
                <a:spcPts val="600"/>
              </a:spcAft>
              <a:buClr>
                <a:srgbClr val="000099"/>
              </a:buClr>
              <a:buFont typeface="Wingdings" panose="05000000000000000000" pitchFamily="2" charset="2"/>
              <a:buChar char="q"/>
            </a:pP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Öte yandan, bir kısım davacılar her ne kadar başlangıçta muris muvazaası hukuksal nedenine de dayanarak tapu iptal ve tescil istemişlerse de, mahkemeye sundukları 13.04.2009 havale tarihli ıslah dilekçesi ile taleplerini tenkise çevirmişlerdir</a:t>
            </a:r>
          </a:p>
          <a:p>
            <a:pPr>
              <a:spcBef>
                <a:spcPts val="600"/>
              </a:spcBef>
              <a:spcAft>
                <a:spcPts val="600"/>
              </a:spcAft>
              <a:buClr>
                <a:srgbClr val="000099"/>
              </a:buClr>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6951256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708981"/>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Bilindiği üzere, saklı paylarının değerini alamayan mirasçıların miras bırakanlarının, mirastan tasarruf edebileceği kısmı aşan yani saklı paylarına yaptığı tecavüzü ortadan kaldırmak ve geri alınmasını sağlamak için açtıkları davalar öğretide tenkis(İndirim) davaları olarak adlandırılmakta olup; tenkis davaları, özünde geçerli olan işlemler için açılabilir. Yani geçerli olmayan işlemlerde tenkis uygulanamaz.</a:t>
            </a:r>
          </a:p>
          <a:p>
            <a:pPr marL="342900" indent="-342900">
              <a:spcBef>
                <a:spcPts val="600"/>
              </a:spcBef>
              <a:spcAft>
                <a:spcPts val="600"/>
              </a:spcAft>
              <a:buClr>
                <a:srgbClr val="000099"/>
              </a:buClr>
              <a:buFont typeface="Wingdings" panose="05000000000000000000" pitchFamily="2" charset="2"/>
              <a:buChar char="q"/>
            </a:pP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Eldeki davada davacılar gerek satış suretiyle temlik edilen 12, 292 ve 297 parsel sayılı taşınmazların, gerekse ölünceye kadar bakma koşulu ile temlik edilen taşınmazların miras bırakan tarafından mirasçılardan mal kaçırmak amacıyla muvazaalı olarak temlik edildiğini ileri sürdüklerine göre, muvazaa iddiasının özünde temliklerin geçerli olmadığı iddiası vardır. Öncelikle satış suretiyle gerçekleştirilen temlik </a:t>
            </a:r>
            <a:r>
              <a:rPr lang="tr-TR" dirty="0" err="1"/>
              <a:t>işlE</a:t>
            </a:r>
            <a:r>
              <a:rPr lang="tr-TR" dirty="0"/>
              <a:t>...in muvazaalı olduğu, yani geçersizliği iddia edildiğine göre tenkise konu olamayacaktır. Zaten satış işlemin geçerli olması halinde de, ivazlı işlem olacağından yine tenkise tabi olamayacaktır.</a:t>
            </a:r>
          </a:p>
          <a:p>
            <a:pPr>
              <a:spcBef>
                <a:spcPts val="600"/>
              </a:spcBef>
              <a:spcAft>
                <a:spcPts val="600"/>
              </a:spcAft>
              <a:buClr>
                <a:srgbClr val="000099"/>
              </a:buClr>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3873310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985980"/>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Ölünceye kadar bakma akdi ile temlike konu edilen 9,122 ve 290 parsel sayılı taşınmazlara ilişkin yapılan temliklerin de muvazaalı olduğu, geçersiz olduğu ileri sürüldüğünden tenkise konu edilemez. Kaldı ki, dosya içeriği ve toplanan delillere göre bakım koşulu gerçekleştiğinden ve miras bırakan tarafından bakım borcunun yerine getirilmediğine dair sağlığında bir çekişme de yaratılmadığına göre, temlik ivaz karşılığı yapılmış olduğundan, tenkise tabi olmayacaktır</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Öyleyse geçersiz olmayan ve bir ivaz karşılığı yapıldığı belirlenen ölünceye kadar bakma akdi ile temlik edilen 9,122,290 </a:t>
            </a:r>
            <a:r>
              <a:rPr lang="tr-TR" dirty="0" err="1"/>
              <a:t>nolu</a:t>
            </a:r>
            <a:r>
              <a:rPr lang="tr-TR" dirty="0"/>
              <a:t> parseller ile satış suretiyle temlik edilen taşınmazlar yönünden bir kısım davacıların taleplerini tenkis olarak ıslah etmeleri nedeniyle muvazaa incelemesine de girilemeyeceğinden ve ivazlı işlemlerde tenkis uygulanamayacağından 12,292 ve 297 </a:t>
            </a:r>
            <a:r>
              <a:rPr lang="tr-TR" dirty="0" err="1"/>
              <a:t>nolu</a:t>
            </a:r>
            <a:r>
              <a:rPr lang="tr-TR" dirty="0"/>
              <a:t> parseller yönünden davanın reddi gerekir</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Çekişme konusu edilen 116,451,140 ve 141 parsel sayılı taşınmazın 4/5 payı yönünden ise, davalı N...'e rücu koşuluyla bağışlandığı ve onun tarafından da davalı H...'a satış suretiyle temlik edildiği gözetildiğinde bu taşınmazların da saklı payı zedeleme kastının ispatı halinde tenkise tabi olacağı açıktır.</a:t>
            </a:r>
          </a:p>
          <a:p>
            <a:pPr>
              <a:spcBef>
                <a:spcPts val="600"/>
              </a:spcBef>
              <a:spcAft>
                <a:spcPts val="600"/>
              </a:spcAft>
              <a:buClr>
                <a:srgbClr val="000099"/>
              </a:buClr>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5167871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877985"/>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Hemen belirtilmelidir ki, dosya içerisindeki veraset ilamından miras bırakanın 04.12.1999 tarihinde vefat ettiği anlaşıldığına göre, eldeki davada ölüm tarihinde yürürlükte olan 743 Sayılı Türk Kanunu Medenisindeki tenkis hükümlerinin uygulanacağı açıktır.</a:t>
            </a:r>
          </a:p>
          <a:p>
            <a:pPr marL="342900" indent="-342900">
              <a:spcBef>
                <a:spcPts val="600"/>
              </a:spcBef>
              <a:spcAft>
                <a:spcPts val="600"/>
              </a:spcAft>
              <a:buClr>
                <a:srgbClr val="000099"/>
              </a:buClr>
              <a:buFont typeface="Wingdings" panose="05000000000000000000" pitchFamily="2" charset="2"/>
              <a:buChar char="q"/>
            </a:pP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Bunun yanı sıra, davalılar her ne kadar ilk cevap dilekçelerinde tercih haklarını mal olarak değil de, para olarak kullanacaklarını belirtmişlerse de; gerek 26.10.2005 tarihli celsede gerekse 07.11.2007 tarihli celsedeki beyanlarında tercih haklarını mal olarak kullanacaklarını, para ödeyecek durumları olmadığını bildirmişlerdir. Öyleyse Yerel Mahkemece tenkis incelemesi yapılırken davalıların bu istekleri göz önünde bulundurulmalıdır.</a:t>
            </a:r>
          </a:p>
          <a:p>
            <a:pPr>
              <a:spcBef>
                <a:spcPts val="600"/>
              </a:spcBef>
              <a:spcAft>
                <a:spcPts val="600"/>
              </a:spcAft>
              <a:buClr>
                <a:srgbClr val="000099"/>
              </a:buClr>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1782944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185761"/>
          </a:xfrm>
          <a:prstGeom prst="rect">
            <a:avLst/>
          </a:prstGeom>
        </p:spPr>
        <p:txBody>
          <a:bodyPr wrap="square">
            <a:spAutoFit/>
          </a:bodyPr>
          <a:lstStyle/>
          <a:p>
            <a:pPr>
              <a:spcBef>
                <a:spcPts val="600"/>
              </a:spcBef>
              <a:spcAft>
                <a:spcPts val="600"/>
              </a:spcAft>
              <a:buClr>
                <a:srgbClr val="000099"/>
              </a:buClr>
            </a:pPr>
            <a:r>
              <a:rPr lang="tr-TR" dirty="0"/>
              <a:t>Bu durumda yerel mahkemece yapılacak iş</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1-Davacılardan N.. T...'</a:t>
            </a:r>
            <a:r>
              <a:rPr lang="tr-TR" dirty="0" err="1"/>
              <a:t>ın</a:t>
            </a:r>
            <a:r>
              <a:rPr lang="tr-TR" dirty="0"/>
              <a:t> dava dışı 95 parsel sayılı taşınmazı bedelsiz aldığı kanıtlanamadığından, talepleri konusunda olumlu veya olumsuz bir karar verilmesi</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2-Davalılardan H...'a temlik edilen ölünceye kadar bakma akdine konu 9,122 ve 290 parsel sayılı taşınmazların temlikinin ivaz karşılığı olduğu anlaşıldığından, çekişmeli parseller yönünden tenkis isteğinin reddine karar verilmesi</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3-Davalı N...'e satılan 12,292 ve 297 parsellere ilişkin tenkis isteğinin de yukarıda açıklanan gerekçelerle reddine karar verilmesi</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4-Davalı N...'e hibe edilen ve O'nun tarafından diğer davalı H...'a satış suretiyle temlik edilen 116,451,140,141 parsel (4/5 payı) sayılı taşınmazlar yönünden ise tenkis incelemesi yapılarak olumlu veya olumsuz bir karar verilmesi gerekir</a:t>
            </a:r>
          </a:p>
          <a:p>
            <a:pPr>
              <a:spcBef>
                <a:spcPts val="600"/>
              </a:spcBef>
              <a:spcAft>
                <a:spcPts val="600"/>
              </a:spcAft>
              <a:buClr>
                <a:srgbClr val="000099"/>
              </a:buClr>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5165245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505301"/>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YARGITAY </a:t>
            </a: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14</a:t>
            </a:r>
            <a:r>
              <a:rPr lang="tr-TR" sz="2800" b="1" dirty="0">
                <a:latin typeface="Arial" panose="020B0604020202020204" pitchFamily="34" charset="0"/>
                <a:cs typeface="Arial" panose="020B0604020202020204" pitchFamily="34" charset="0"/>
              </a:rPr>
              <a:t>. HUKUK DAİRESİ</a:t>
            </a:r>
          </a:p>
          <a:p>
            <a:pPr marL="0" lvl="1" algn="ctr">
              <a:spcBef>
                <a:spcPct val="20000"/>
              </a:spcBef>
              <a:buClr>
                <a:schemeClr val="accent1"/>
              </a:buClr>
            </a:pPr>
            <a:r>
              <a:rPr lang="tr-TR" sz="2800" b="1" dirty="0" err="1">
                <a:latin typeface="Arial" panose="020B0604020202020204" pitchFamily="34" charset="0"/>
                <a:cs typeface="Arial" panose="020B0604020202020204" pitchFamily="34" charset="0"/>
              </a:rPr>
              <a:t>EsasNo</a:t>
            </a:r>
            <a:r>
              <a:rPr lang="tr-TR" sz="2800" b="1" dirty="0">
                <a:latin typeface="Arial" panose="020B0604020202020204" pitchFamily="34" charset="0"/>
                <a:cs typeface="Arial" panose="020B0604020202020204" pitchFamily="34" charset="0"/>
              </a:rPr>
              <a:t>          :</a:t>
            </a:r>
            <a:r>
              <a:rPr lang="tr-TR" sz="2800" b="1" dirty="0" smtClean="0">
                <a:latin typeface="Arial" panose="020B0604020202020204" pitchFamily="34" charset="0"/>
                <a:cs typeface="Arial" panose="020B0604020202020204" pitchFamily="34" charset="0"/>
              </a:rPr>
              <a:t>2015/11367</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Karar </a:t>
            </a:r>
            <a:r>
              <a:rPr lang="tr-TR" sz="2800" b="1" dirty="0">
                <a:latin typeface="Arial" panose="020B0604020202020204" pitchFamily="34" charset="0"/>
                <a:cs typeface="Arial" panose="020B0604020202020204" pitchFamily="34" charset="0"/>
              </a:rPr>
              <a:t>No       :2015/11879                                                                                                                                                   Tarih                  :22.12.2015</a:t>
            </a:r>
          </a:p>
        </p:txBody>
      </p:sp>
    </p:spTree>
    <p:extLst>
      <p:ext uri="{BB962C8B-B14F-4D97-AF65-F5344CB8AC3E}">
        <p14:creationId xmlns:p14="http://schemas.microsoft.com/office/powerpoint/2010/main" val="47047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570756"/>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Davacılar vekili tarafından, davalı aleyhine 12.04.2012 gününde verilen dilekçe ile alacak istenmesi üzerine yapılan muhakeme sonunda; davanın kabulüne dair verilen 30.12.2014 günlü hükmün </a:t>
            </a:r>
            <a:r>
              <a:rPr lang="tr-TR" dirty="0" err="1"/>
              <a:t>Yargıtayca</a:t>
            </a:r>
            <a:r>
              <a:rPr lang="tr-TR" dirty="0"/>
              <a:t>, duruşmalı olarak incelenmesi davalı vekili tarafından istenilmekle, tayin olunan 08.12.2015 günü için yapılan tebligat üzerine temyiz eden davalı vekili Av. … ile karşı taraftan davacılar vekili Av. Hakan Perçin geldi. Açık duruşmaya başlandı. Süresinde olduğu anlaşılan temyiz dilekçesinin kabulüne karar verildikten sonra gelenlerin sözlü açıklamaları dinlendi. Duruşmanın bittiği bildirildi. İş karara bırakıldı. Bilahare dosya ve içerisindeki bütün kağıtlar incelenerek gereği düşünüldü:</a:t>
            </a:r>
          </a:p>
          <a:p>
            <a:pPr marL="342900" indent="-342900">
              <a:spcBef>
                <a:spcPts val="600"/>
              </a:spcBef>
              <a:spcAft>
                <a:spcPts val="600"/>
              </a:spcAft>
              <a:buClr>
                <a:srgbClr val="000099"/>
              </a:buClr>
              <a:buFont typeface="Wingdings" panose="05000000000000000000" pitchFamily="2" charset="2"/>
              <a:buChar char="q"/>
            </a:pPr>
            <a:r>
              <a:rPr lang="tr-TR" dirty="0"/>
              <a:t>_ K A R A R _..’a ait banka hesaplarındaki paraların davalı ile açılan ortak hesaba aktarıldığını, ortak hesaba davalının katkısı bulunmadığı halde murisin sağlığında ortak hesaptaki mevduatı da kendi hesabına aktardığını ileri sürerek, </a:t>
            </a:r>
            <a:r>
              <a:rPr lang="tr-TR" dirty="0" err="1"/>
              <a:t>TMK’nın</a:t>
            </a:r>
            <a:r>
              <a:rPr lang="tr-TR" dirty="0"/>
              <a:t> 637. maddesi gereği 770.000.00 TL bedelin işleyen faiziyle birlikte davalıdan alınmasını istemişlerdir.</a:t>
            </a:r>
          </a:p>
          <a:p>
            <a:pPr marL="342900" indent="-342900">
              <a:spcBef>
                <a:spcPts val="600"/>
              </a:spcBef>
              <a:spcAft>
                <a:spcPts val="600"/>
              </a:spcAft>
              <a:buClr>
                <a:srgbClr val="000099"/>
              </a:buClr>
              <a:buFont typeface="Wingdings" panose="05000000000000000000" pitchFamily="2" charset="2"/>
              <a:buChar char="q"/>
            </a:pPr>
            <a:r>
              <a:rPr lang="tr-TR" dirty="0"/>
              <a:t>Davalı, ortak hesapta murisin iradesine uygun işlemler yapıldığını, ortak hesapta bulunan 600.000.00 TL bedelin mirasçılara payları oranında dağıtıldığını belirterek davanın reddini savunmuştur.</a:t>
            </a:r>
          </a:p>
          <a:p>
            <a:pPr>
              <a:spcBef>
                <a:spcPts val="600"/>
              </a:spcBef>
              <a:spcAft>
                <a:spcPts val="600"/>
              </a:spcAft>
              <a:buClr>
                <a:srgbClr val="000099"/>
              </a:buClr>
            </a:pPr>
            <a:r>
              <a:rPr lang="tr-TR" dirty="0"/>
              <a:t/>
            </a:r>
            <a:br>
              <a:rPr lang="tr-TR" dirty="0"/>
            </a:b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2362284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754874"/>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Mahkemece, davanın kabulüne karar verilmiştir.</a:t>
            </a:r>
          </a:p>
          <a:p>
            <a:pPr marL="342900" indent="-342900">
              <a:spcBef>
                <a:spcPts val="600"/>
              </a:spcBef>
              <a:spcAft>
                <a:spcPts val="600"/>
              </a:spcAft>
              <a:buClr>
                <a:srgbClr val="000099"/>
              </a:buClr>
              <a:buFont typeface="Wingdings" panose="05000000000000000000" pitchFamily="2" charset="2"/>
              <a:buChar char="q"/>
            </a:pPr>
            <a:r>
              <a:rPr lang="tr-TR" dirty="0"/>
              <a:t>Hükmü, davalı vekili temyiz etmiştir.</a:t>
            </a:r>
          </a:p>
          <a:p>
            <a:pPr marL="342900" indent="-342900">
              <a:spcBef>
                <a:spcPts val="600"/>
              </a:spcBef>
              <a:spcAft>
                <a:spcPts val="600"/>
              </a:spcAft>
              <a:buClr>
                <a:srgbClr val="000099"/>
              </a:buClr>
              <a:buFont typeface="Wingdings" panose="05000000000000000000" pitchFamily="2" charset="2"/>
              <a:buChar char="q"/>
            </a:pPr>
            <a:r>
              <a:rPr lang="tr-TR" dirty="0"/>
              <a:t>Dava, mirasta istihkak ve mirasta denkleştirme nedenine dayalı alacak istemine ilişkindir.</a:t>
            </a:r>
          </a:p>
          <a:p>
            <a:pPr marL="342900" indent="-342900">
              <a:spcBef>
                <a:spcPts val="600"/>
              </a:spcBef>
              <a:spcAft>
                <a:spcPts val="600"/>
              </a:spcAft>
              <a:buClr>
                <a:srgbClr val="000099"/>
              </a:buClr>
              <a:buFont typeface="Wingdings" panose="05000000000000000000" pitchFamily="2" charset="2"/>
              <a:buChar char="q"/>
            </a:pPr>
            <a:r>
              <a:rPr lang="tr-TR" dirty="0"/>
              <a:t>Mirasçılar murisin malvarlığı içerisinde bulunan hak ve malları hakkı olmadan elinde bulunduran kişilere karşı bunları geri alabilmek amacıyla dava açabilirler. </a:t>
            </a:r>
            <a:r>
              <a:rPr lang="tr-TR" dirty="0" err="1"/>
              <a:t>TMK’nın</a:t>
            </a:r>
            <a:r>
              <a:rPr lang="tr-TR" dirty="0"/>
              <a:t> 637. maddesinde “Yasal veya atanmış mirasçı, terekeyi veya bazı tereke mallarını elinde bulunduran kimseye karşı mirasçılıktaki üstün hakkını ileri sürerek miras sebebiyle istihkak davası açabilir.” hükmü düzenlenmiştir. Mirasçı sıfatını taşıyanlar murisin terekesini elinde bulunduran herkese karşı bu davayı yöneltebilirler.</a:t>
            </a:r>
          </a:p>
          <a:p>
            <a:pPr marL="342900" indent="-342900">
              <a:spcBef>
                <a:spcPts val="600"/>
              </a:spcBef>
              <a:spcAft>
                <a:spcPts val="600"/>
              </a:spcAft>
              <a:buClr>
                <a:srgbClr val="000099"/>
              </a:buClr>
              <a:buFont typeface="Wingdings" panose="05000000000000000000" pitchFamily="2" charset="2"/>
              <a:buChar char="q"/>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9954229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278094"/>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Mirasta denkleştirme davası murisin yasal mirasçılarına yaptığı </a:t>
            </a:r>
            <a:r>
              <a:rPr lang="tr-TR" dirty="0" err="1"/>
              <a:t>sağlararası</a:t>
            </a:r>
            <a:r>
              <a:rPr lang="tr-TR" dirty="0"/>
              <a:t> karşılıksız kazandırmaların belirli koşullar gerçekleştiğinde geri verilmesini talep etmeyi sağlayan bir davadır. Bu davadan elde edilmek istenen amaç mirasçılar arasında </a:t>
            </a:r>
            <a:r>
              <a:rPr lang="tr-TR" dirty="0" err="1"/>
              <a:t>sağlararası</a:t>
            </a:r>
            <a:r>
              <a:rPr lang="tr-TR" dirty="0"/>
              <a:t> karşılıksız kazandırmalar ile oluşan dengesizliğin denkleştirme ile ortadan kaldırılmasıdır.</a:t>
            </a:r>
          </a:p>
          <a:p>
            <a:pPr marL="342900" indent="-342900">
              <a:spcBef>
                <a:spcPts val="600"/>
              </a:spcBef>
              <a:spcAft>
                <a:spcPts val="600"/>
              </a:spcAft>
              <a:buClr>
                <a:srgbClr val="000099"/>
              </a:buClr>
              <a:buFont typeface="Wingdings" panose="05000000000000000000" pitchFamily="2" charset="2"/>
              <a:buChar char="q"/>
            </a:pPr>
            <a:r>
              <a:rPr lang="tr-TR" dirty="0"/>
              <a:t>Somut uyuşmazlıkta, davacılar, muris Sabahat’ın parasının davalı ile açılan ortak hesaba aktarıldığı buradan da davalının kişisel hesabına aktarıldığı iddiası ile alacak isteminde bulunmuşlardır. Muris ile davalı bir bankada tek imza ile para çekme hakkı veren </a:t>
            </a:r>
            <a:r>
              <a:rPr lang="tr-TR" dirty="0" err="1"/>
              <a:t>teselsüllü</a:t>
            </a:r>
            <a:r>
              <a:rPr lang="tr-TR" dirty="0"/>
              <a:t> müşterek hesap açtırmışlardır. Hükme esas alınan 16.12.2013 günlü bilirkişi kurulu raporunda, davalının ortak hesabın açılmasından murisin ölüm tarihi 23.08.2010 tarihine kadar ortak hesaptan farklı tarihlerde toplam 46.000.00 TL bedeli davalının tek imza çektiği, 1.180.000.00 TL bedelin ise davalı ve murisin imzalarıyla davalı kişisel hesabına aktarıldığı belirtilmiştir. </a:t>
            </a:r>
          </a:p>
          <a:p>
            <a:pPr marL="342900" indent="-342900">
              <a:spcBef>
                <a:spcPts val="600"/>
              </a:spcBef>
              <a:spcAft>
                <a:spcPts val="600"/>
              </a:spcAft>
              <a:buClr>
                <a:srgbClr val="000099"/>
              </a:buClr>
              <a:buFont typeface="Wingdings" panose="05000000000000000000" pitchFamily="2" charset="2"/>
              <a:buChar char="q"/>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2713374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663089"/>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Muris Sabahat’ın sağlığında davalı ve murisin ortak hesabındaki 1.180.000.00 TL </a:t>
            </a:r>
            <a:r>
              <a:rPr lang="tr-TR" dirty="0" err="1"/>
              <a:t>nı</a:t>
            </a:r>
            <a:r>
              <a:rPr lang="tr-TR" dirty="0"/>
              <a:t> muris ve davalının ortak imzalarıyla, başka bir deyişle murisin ortak hesabında </a:t>
            </a:r>
            <a:r>
              <a:rPr lang="tr-TR" dirty="0" smtClean="0"/>
              <a:t>payına düşen </a:t>
            </a:r>
            <a:r>
              <a:rPr lang="tr-TR" dirty="0"/>
              <a:t>bedeli kendi iradesiyle karşılıksız olarak davalı kişisel banka hesabına aktarması </a:t>
            </a:r>
            <a:r>
              <a:rPr lang="tr-TR" dirty="0" err="1"/>
              <a:t>TMK’nın</a:t>
            </a:r>
            <a:r>
              <a:rPr lang="tr-TR" dirty="0"/>
              <a:t> 669. maddesinde hüküm altına alınan mirasta denkleştirme davasının konusunu oluşturmaktadır. Yasal mirasçılar </a:t>
            </a:r>
            <a:r>
              <a:rPr lang="tr-TR" dirty="0" err="1"/>
              <a:t>mirasbırakandan</a:t>
            </a:r>
            <a:r>
              <a:rPr lang="tr-TR" dirty="0"/>
              <a:t> miras paylarına mahsuben elde ettikleri </a:t>
            </a:r>
            <a:r>
              <a:rPr lang="tr-TR" dirty="0" err="1"/>
              <a:t>sağlararası</a:t>
            </a:r>
            <a:r>
              <a:rPr lang="tr-TR" dirty="0"/>
              <a:t> karşılıksız kazandırmaları denkleştirmeyi sağlamak için terekeye vermekle birbirlerine karşı yükümlüdürler. Altsoy açısından karşılıksız kazandırmada miras payına mahsup edilmek üzere hareket edildiği yönünde karine olup, kural olarak denkleştirme söz konusu ise de altsoy dışında yapılmış karşılıksız kazandırmaların açıkça iadeye tabi olduğu belirtilmedikçe kural olarak iadeye tabi tutulamaz. Davacının karşılıksız kazandırmanın miras hissesine mahsuben yapıldığını kanıtlaması gerekmektedir. O halde davacıların gösterdikleri tüm deliller birlikte değerlendirilerek 1.180.000.00 TL’nin muris tarafından davalı …’a miras hissesine mahsuben verilip verilmediğinin tespit edilerek, miras hissesine mahsuben verildiğinin anlaşılması halinde terekeye iadesine karar verilmesi, miras hissesine mahsuben verildiğinin kanıtlanamaması halinde ise bu miktar yönünden davanın reddine karar verilmesi gerekmektedir.</a:t>
            </a:r>
          </a:p>
          <a:p>
            <a:pPr marL="342900" indent="-342900">
              <a:spcBef>
                <a:spcPts val="600"/>
              </a:spcBef>
              <a:spcAft>
                <a:spcPts val="600"/>
              </a:spcAft>
              <a:buClr>
                <a:srgbClr val="000099"/>
              </a:buClr>
              <a:buFont typeface="Wingdings" panose="05000000000000000000" pitchFamily="2" charset="2"/>
              <a:buChar char="q"/>
            </a:pPr>
            <a:endParaRPr lang="tr-TR" dirty="0"/>
          </a:p>
          <a:p>
            <a:pPr marL="342900" indent="-342900">
              <a:spcBef>
                <a:spcPts val="600"/>
              </a:spcBef>
              <a:spcAft>
                <a:spcPts val="600"/>
              </a:spcAft>
              <a:buClr>
                <a:srgbClr val="000099"/>
              </a:buClr>
              <a:buFont typeface="Wingdings" panose="05000000000000000000" pitchFamily="2" charset="2"/>
              <a:buChar char="q"/>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630623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293209"/>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Dava konusu alacağa ilişkin hesap, </a:t>
            </a:r>
            <a:r>
              <a:rPr lang="tr-TR" dirty="0" err="1"/>
              <a:t>mirasbırakan</a:t>
            </a:r>
            <a:r>
              <a:rPr lang="tr-TR" dirty="0"/>
              <a:t> ve davalı … adına müşterek hesap olup, müşterek hesaptaki paylar aksi iddia edilip kanıtlanmadıkça birbirine eşittir. Zira, para müşterek hesaba yatırıldığına ve pay bakımından bir anlaşma bulunmadığına göre mülkiyetin yarı yarıya olmak üzere hak sahiplerine ait olması gerekir. Müşterek hesap birden fazla kişiye aitse mudilerden birinin ölümü halinde, aksine sözleşme yoksa, hesaptaki paralar eşit paylara bölünecek ve hayatta kalan </a:t>
            </a:r>
            <a:r>
              <a:rPr lang="tr-TR" dirty="0" err="1"/>
              <a:t>mudiye</a:t>
            </a:r>
            <a:r>
              <a:rPr lang="tr-TR" dirty="0"/>
              <a:t> kendi payı ödenebilecektir. Ortak hesabın taraflarından her biri bankadan para çekerken, payına göre kendi adına, payından fazlası için diğer hesap sahibinin vekili olarak hareket etmekte olup, payından fazla çektiği miktarda diğer hak sahibine karşı borçlu durumuna girer.</a:t>
            </a:r>
          </a:p>
          <a:p>
            <a:pPr marL="342900" indent="-342900">
              <a:spcBef>
                <a:spcPts val="600"/>
              </a:spcBef>
              <a:spcAft>
                <a:spcPts val="600"/>
              </a:spcAft>
              <a:buClr>
                <a:srgbClr val="000099"/>
              </a:buClr>
              <a:buFont typeface="Wingdings" panose="05000000000000000000" pitchFamily="2" charset="2"/>
              <a:buChar char="q"/>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2056735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693319"/>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Hükme esas alınan bilirkişi raporundan muris ve davalının ortak banka hesabında murisin ölüm tarihi olan 23.08.2010 gününde 620.000.00 TL bedelin bulunduğu anlaşılmaktadır. Bu bedelden 318.000.00 TL kısmı murisin ölümünden sonra 22.02.2011 günü davalı tarafından banka hesabından alındığı ve bakiyenin de davalı dışındaki diğer mirasçılar arasında paylaştırıldığı görülmektedir. Muris ile davalının müşterek olarak açtıkları hesapta aksi bir husus belirtilmemiş olması nedeniyle, davalının murisin ölüm tarihinde ortak hesapta bulunan bedelin 1/2 </a:t>
            </a:r>
            <a:r>
              <a:rPr lang="tr-TR" dirty="0" err="1"/>
              <a:t>oranınında</a:t>
            </a:r>
            <a:r>
              <a:rPr lang="tr-TR" dirty="0"/>
              <a:t> kişisel tasarrufu yasaya aykırı değildir. Banka hesap dökümünden, davalının </a:t>
            </a:r>
            <a:r>
              <a:rPr lang="tr-TR" dirty="0" err="1"/>
              <a:t>teselsüllü</a:t>
            </a:r>
            <a:r>
              <a:rPr lang="tr-TR" dirty="0"/>
              <a:t> müşterek banka hesabından murisin sağlığında farklı tarihlerde tek imza ile toplam 46.000.00 TL bedeli çektiği anlaşılmaktadır. Bu </a:t>
            </a:r>
            <a:r>
              <a:rPr lang="tr-TR" dirty="0" err="1"/>
              <a:t>nedenle,muris</a:t>
            </a:r>
            <a:r>
              <a:rPr lang="tr-TR" dirty="0"/>
              <a:t> ile davalının ortak banka hesabının ilk açılış tarihinden dava açma tarihine kadar olan döneme ait tüm hesap hareketleri getirilerek davalının ortak hesaptan payını aşacak biçimde para çekip çekmediği hususu değerlendirilerek sonucuna göre bir karar verilmesi gerekir.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9408976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554545"/>
          </a:xfrm>
          <a:prstGeom prst="rect">
            <a:avLst/>
          </a:prstGeom>
        </p:spPr>
        <p:txBody>
          <a:bodyPr wrap="square">
            <a:spAutoFit/>
          </a:bodyPr>
          <a:lstStyle/>
          <a:p>
            <a:pPr algn="ctr">
              <a:spcBef>
                <a:spcPts val="600"/>
              </a:spcBef>
              <a:spcAft>
                <a:spcPts val="600"/>
              </a:spcAft>
              <a:buClr>
                <a:srgbClr val="000099"/>
              </a:buClr>
            </a:pPr>
            <a:r>
              <a:rPr lang="tr-TR" sz="2400" b="1" dirty="0"/>
              <a:t>T.C. YARGITAY 2. HUKUK DAİRESİ </a:t>
            </a:r>
          </a:p>
          <a:p>
            <a:pPr algn="ctr">
              <a:spcBef>
                <a:spcPts val="600"/>
              </a:spcBef>
              <a:spcAft>
                <a:spcPts val="600"/>
              </a:spcAft>
              <a:buClr>
                <a:srgbClr val="000099"/>
              </a:buClr>
            </a:pPr>
            <a:r>
              <a:rPr lang="tr-TR" sz="2400" b="1" dirty="0"/>
              <a:t>Esas: 2009/625 </a:t>
            </a:r>
          </a:p>
          <a:p>
            <a:pPr algn="ctr">
              <a:spcBef>
                <a:spcPts val="600"/>
              </a:spcBef>
              <a:spcAft>
                <a:spcPts val="600"/>
              </a:spcAft>
              <a:buClr>
                <a:srgbClr val="000099"/>
              </a:buClr>
            </a:pPr>
            <a:r>
              <a:rPr lang="tr-TR" sz="2400" b="1" dirty="0"/>
              <a:t>Karar: 2009/6776</a:t>
            </a:r>
          </a:p>
          <a:p>
            <a:pPr algn="ctr">
              <a:spcBef>
                <a:spcPts val="600"/>
              </a:spcBef>
              <a:spcAft>
                <a:spcPts val="600"/>
              </a:spcAft>
              <a:buClr>
                <a:srgbClr val="000099"/>
              </a:buClr>
            </a:pPr>
            <a:r>
              <a:rPr lang="tr-TR" sz="2400" b="1" dirty="0"/>
              <a:t>Tarih: 09.04.2009</a:t>
            </a:r>
          </a:p>
          <a:p>
            <a:pPr algn="ctr">
              <a:spcBef>
                <a:spcPts val="600"/>
              </a:spcBef>
              <a:spcAft>
                <a:spcPts val="600"/>
              </a:spcAft>
              <a:buClr>
                <a:srgbClr val="000099"/>
              </a:buClr>
            </a:pPr>
            <a:r>
              <a:rPr lang="tr-TR" sz="2400" b="1" dirty="0"/>
              <a:t>MİRASTA DENKLEŞTİRME DAVASI</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6397493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12553</TotalTime>
  <Words>2053</Words>
  <Application>Microsoft Office PowerPoint</Application>
  <PresentationFormat>Ekran Gösterisi (4:3)</PresentationFormat>
  <Paragraphs>67</Paragraphs>
  <Slides>18</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18</vt:i4>
      </vt:variant>
    </vt:vector>
  </HeadingPairs>
  <TitlesOfParts>
    <vt:vector size="27" baseType="lpstr">
      <vt:lpstr>ＭＳ Ｐゴシック</vt:lpstr>
      <vt:lpstr>Arial</vt:lpstr>
      <vt:lpstr>Calibri</vt:lpstr>
      <vt:lpstr>Times New Roman</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erol</cp:lastModifiedBy>
  <cp:revision>826</cp:revision>
  <cp:lastPrinted>2016-10-24T07:53:35Z</cp:lastPrinted>
  <dcterms:created xsi:type="dcterms:W3CDTF">2016-09-18T09:35:24Z</dcterms:created>
  <dcterms:modified xsi:type="dcterms:W3CDTF">2020-02-25T13:29:39Z</dcterms:modified>
</cp:coreProperties>
</file>