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349" r:id="rId2"/>
    <p:sldId id="350" r:id="rId3"/>
    <p:sldId id="351" r:id="rId4"/>
    <p:sldId id="374" r:id="rId5"/>
    <p:sldId id="352" r:id="rId6"/>
    <p:sldId id="353" r:id="rId7"/>
    <p:sldId id="354" r:id="rId8"/>
    <p:sldId id="355" r:id="rId9"/>
    <p:sldId id="356" r:id="rId10"/>
    <p:sldId id="357" r:id="rId11"/>
    <p:sldId id="358" r:id="rId12"/>
    <p:sldId id="359" r:id="rId13"/>
    <p:sldId id="360" r:id="rId14"/>
    <p:sldId id="379" r:id="rId15"/>
    <p:sldId id="361" r:id="rId16"/>
    <p:sldId id="378" r:id="rId17"/>
    <p:sldId id="376" r:id="rId18"/>
    <p:sldId id="362" r:id="rId19"/>
    <p:sldId id="377" r:id="rId20"/>
    <p:sldId id="363" r:id="rId21"/>
    <p:sldId id="364" r:id="rId22"/>
    <p:sldId id="373" r:id="rId23"/>
  </p:sldIdLst>
  <p:sldSz cx="9144000" cy="6858000" type="screen4x3"/>
  <p:notesSz cx="6858000" cy="9144000"/>
  <p:defaultTextStyle>
    <a:defPPr>
      <a:defRPr lang="tr-TR"/>
    </a:defPPr>
    <a:lvl1pPr algn="l" rtl="0" fontAlgn="base">
      <a:spcBef>
        <a:spcPct val="20000"/>
      </a:spcBef>
      <a:spcAft>
        <a:spcPct val="0"/>
      </a:spcAft>
      <a:defRPr sz="2400" kern="1200">
        <a:solidFill>
          <a:schemeClr val="tx1"/>
        </a:solidFill>
        <a:latin typeface="Times New Roman" pitchFamily="18" charset="0"/>
        <a:ea typeface="+mn-ea"/>
        <a:cs typeface="+mn-cs"/>
      </a:defRPr>
    </a:lvl1pPr>
    <a:lvl2pPr marL="457200" algn="l" rtl="0" fontAlgn="base">
      <a:spcBef>
        <a:spcPct val="20000"/>
      </a:spcBef>
      <a:spcAft>
        <a:spcPct val="0"/>
      </a:spcAft>
      <a:defRPr sz="2400" kern="1200">
        <a:solidFill>
          <a:schemeClr val="tx1"/>
        </a:solidFill>
        <a:latin typeface="Times New Roman" pitchFamily="18" charset="0"/>
        <a:ea typeface="+mn-ea"/>
        <a:cs typeface="+mn-cs"/>
      </a:defRPr>
    </a:lvl2pPr>
    <a:lvl3pPr marL="914400" algn="l" rtl="0" fontAlgn="base">
      <a:spcBef>
        <a:spcPct val="20000"/>
      </a:spcBef>
      <a:spcAft>
        <a:spcPct val="0"/>
      </a:spcAft>
      <a:defRPr sz="2400" kern="1200">
        <a:solidFill>
          <a:schemeClr val="tx1"/>
        </a:solidFill>
        <a:latin typeface="Times New Roman" pitchFamily="18" charset="0"/>
        <a:ea typeface="+mn-ea"/>
        <a:cs typeface="+mn-cs"/>
      </a:defRPr>
    </a:lvl3pPr>
    <a:lvl4pPr marL="1371600" algn="l" rtl="0" fontAlgn="base">
      <a:spcBef>
        <a:spcPct val="20000"/>
      </a:spcBef>
      <a:spcAft>
        <a:spcPct val="0"/>
      </a:spcAft>
      <a:defRPr sz="2400" kern="1200">
        <a:solidFill>
          <a:schemeClr val="tx1"/>
        </a:solidFill>
        <a:latin typeface="Times New Roman" pitchFamily="18" charset="0"/>
        <a:ea typeface="+mn-ea"/>
        <a:cs typeface="+mn-cs"/>
      </a:defRPr>
    </a:lvl4pPr>
    <a:lvl5pPr marL="1828800" algn="l" rtl="0" fontAlgn="base">
      <a:spcBef>
        <a:spcPct val="2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70DF5"/>
    <a:srgbClr val="FF66FF"/>
    <a:srgbClr val="000066"/>
    <a:srgbClr val="EFD1B3"/>
    <a:srgbClr val="FF3300"/>
    <a:srgbClr val="BFC0E3"/>
    <a:srgbClr val="B0C3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46" autoAdjust="0"/>
  </p:normalViewPr>
  <p:slideViewPr>
    <p:cSldViewPr>
      <p:cViewPr varScale="1">
        <p:scale>
          <a:sx n="108" d="100"/>
          <a:sy n="108" d="100"/>
        </p:scale>
        <p:origin x="159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tr-TR"/>
          </a:p>
        </p:txBody>
      </p:sp>
      <p:sp>
        <p:nvSpPr>
          <p:cNvPr id="911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tr-TR"/>
          </a:p>
        </p:txBody>
      </p:sp>
      <p:sp>
        <p:nvSpPr>
          <p:cNvPr id="911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11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911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tr-TR"/>
          </a:p>
        </p:txBody>
      </p:sp>
      <p:sp>
        <p:nvSpPr>
          <p:cNvPr id="911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0941468D-68D9-4EE7-938E-0896369D6DE5}" type="slidenum">
              <a:rPr lang="tr-TR"/>
              <a:pPr/>
              <a:t>‹#›</a:t>
            </a:fld>
            <a:endParaRPr lang="tr-TR"/>
          </a:p>
        </p:txBody>
      </p:sp>
    </p:spTree>
    <p:extLst>
      <p:ext uri="{BB962C8B-B14F-4D97-AF65-F5344CB8AC3E}">
        <p14:creationId xmlns:p14="http://schemas.microsoft.com/office/powerpoint/2010/main" val="3334232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1752600" y="990600"/>
            <a:ext cx="6400800" cy="2514600"/>
          </a:xfrm>
          <a:prstGeom prst="rect">
            <a:avLst/>
          </a:prstGeom>
          <a:noFill/>
          <a:ln w="76200" cmpd="tri">
            <a:miter lim="800000"/>
            <a:headEnd/>
            <a:tailEnd/>
          </a:ln>
        </p:spPr>
        <p:txBody>
          <a:bodyPr vert="horz" wrap="square" lIns="91440" tIns="45720" rIns="91440" bIns="45720" numCol="1" anchor="b" anchorCtr="0" compatLnSpc="1">
            <a:prstTxWarp prst="textNoShape">
              <a:avLst/>
            </a:prstTxWarp>
          </a:bodyPr>
          <a:lstStyle>
            <a:lvl1pPr algn="ctr">
              <a:defRPr/>
            </a:lvl1pPr>
          </a:lstStyle>
          <a:p>
            <a:r>
              <a:rPr lang="tr-TR"/>
              <a:t>Asıl başlık stili için tıklatın</a:t>
            </a:r>
          </a:p>
        </p:txBody>
      </p:sp>
      <p:sp>
        <p:nvSpPr>
          <p:cNvPr id="4099" name="Rectangle 3"/>
          <p:cNvSpPr>
            <a:spLocks noGrp="1" noChangeArrowheads="1"/>
          </p:cNvSpPr>
          <p:nvPr>
            <p:ph type="subTitle" idx="1"/>
          </p:nvPr>
        </p:nvSpPr>
        <p:spPr bwMode="auto">
          <a:xfrm>
            <a:off x="1752600" y="3886200"/>
            <a:ext cx="6400800" cy="1752600"/>
          </a:xfrm>
          <a:prstGeom prst="rect">
            <a:avLst/>
          </a:prstGeom>
          <a:noFill/>
          <a:ln w="6350">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vl1pPr>
          </a:lstStyle>
          <a:p>
            <a:r>
              <a:rPr lang="tr-TR"/>
              <a:t>Asıl alt başlık stilini düzenlemek için tıklatın</a:t>
            </a:r>
          </a:p>
        </p:txBody>
      </p:sp>
      <p:sp>
        <p:nvSpPr>
          <p:cNvPr id="4100" name="Rectangle 4"/>
          <p:cNvSpPr>
            <a:spLocks noGrp="1" noChangeArrowheads="1"/>
          </p:cNvSpPr>
          <p:nvPr>
            <p:ph type="dt" sz="half" idx="2"/>
          </p:nvPr>
        </p:nvSpPr>
        <p:spPr bwMode="auto">
          <a:xfrm>
            <a:off x="914400" y="64008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spcBef>
                <a:spcPct val="0"/>
              </a:spcBef>
              <a:defRPr sz="1400">
                <a:solidFill>
                  <a:schemeClr val="tx2"/>
                </a:solidFill>
                <a:latin typeface="Arial" charset="0"/>
              </a:defRPr>
            </a:lvl1pPr>
          </a:lstStyle>
          <a:p>
            <a:endParaRPr lang="tr-TR"/>
          </a:p>
        </p:txBody>
      </p:sp>
      <p:sp>
        <p:nvSpPr>
          <p:cNvPr id="4101" name="Rectangle 5"/>
          <p:cNvSpPr>
            <a:spLocks noGrp="1" noChangeArrowheads="1"/>
          </p:cNvSpPr>
          <p:nvPr>
            <p:ph type="ftr" sz="quarter" idx="3"/>
          </p:nvPr>
        </p:nvSpPr>
        <p:spPr bwMode="auto">
          <a:xfrm>
            <a:off x="3505200" y="64008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spcBef>
                <a:spcPct val="0"/>
              </a:spcBef>
              <a:defRPr sz="1400">
                <a:solidFill>
                  <a:schemeClr val="tx2"/>
                </a:solidFill>
                <a:latin typeface="Arial" charset="0"/>
              </a:defRPr>
            </a:lvl1pPr>
          </a:lstStyle>
          <a:p>
            <a:endParaRPr lang="tr-TR"/>
          </a:p>
        </p:txBody>
      </p:sp>
      <p:sp>
        <p:nvSpPr>
          <p:cNvPr id="4102" name="Rectangle 6"/>
          <p:cNvSpPr>
            <a:spLocks noGrp="1" noChangeArrowheads="1"/>
          </p:cNvSpPr>
          <p:nvPr>
            <p:ph type="sldNum" sz="quarter" idx="4"/>
          </p:nvPr>
        </p:nvSpPr>
        <p:spPr bwMode="auto">
          <a:xfrm>
            <a:off x="7010400" y="64008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spcBef>
                <a:spcPct val="0"/>
              </a:spcBef>
              <a:defRPr sz="1400">
                <a:solidFill>
                  <a:schemeClr val="tx2"/>
                </a:solidFill>
                <a:latin typeface="Arial" charset="0"/>
              </a:defRPr>
            </a:lvl1pPr>
          </a:lstStyle>
          <a:p>
            <a:fld id="{54D8E847-F26D-42A5-9AAB-A25EF8070AB6}" type="slidenum">
              <a:rPr lang="tr-TR"/>
              <a:pPr/>
              <a:t>‹#›</a:t>
            </a:fld>
            <a:endParaRPr lang="tr-TR"/>
          </a:p>
        </p:txBody>
      </p:sp>
      <p:grpSp>
        <p:nvGrpSpPr>
          <p:cNvPr id="4103" name="Group 7"/>
          <p:cNvGrpSpPr>
            <a:grpSpLocks/>
          </p:cNvGrpSpPr>
          <p:nvPr/>
        </p:nvGrpSpPr>
        <p:grpSpPr bwMode="auto">
          <a:xfrm>
            <a:off x="0" y="0"/>
            <a:ext cx="6362700" cy="6858000"/>
            <a:chOff x="0" y="0"/>
            <a:chExt cx="4008" cy="4320"/>
          </a:xfrm>
        </p:grpSpPr>
        <p:pic>
          <p:nvPicPr>
            <p:cNvPr id="4104" name="Picture 8" descr="Expbanna"/>
            <p:cNvPicPr>
              <a:picLocks noChangeAspect="1" noChangeArrowheads="1"/>
            </p:cNvPicPr>
            <p:nvPr/>
          </p:nvPicPr>
          <p:blipFill>
            <a:blip r:embed="rId2" cstate="print"/>
            <a:srcRect/>
            <a:stretch>
              <a:fillRect/>
            </a:stretch>
          </p:blipFill>
          <p:spPr bwMode="invGray">
            <a:xfrm>
              <a:off x="0" y="0"/>
              <a:ext cx="432" cy="4320"/>
            </a:xfrm>
            <a:prstGeom prst="rect">
              <a:avLst/>
            </a:prstGeom>
            <a:noFill/>
          </p:spPr>
        </p:pic>
        <p:pic>
          <p:nvPicPr>
            <p:cNvPr id="4105" name="Picture 9" descr="EXPHORSA"/>
            <p:cNvPicPr>
              <a:picLocks noChangeAspect="1" noChangeArrowheads="1"/>
            </p:cNvPicPr>
            <p:nvPr/>
          </p:nvPicPr>
          <p:blipFill>
            <a:blip r:embed="rId3" cstate="print"/>
            <a:srcRect/>
            <a:stretch>
              <a:fillRect/>
            </a:stretch>
          </p:blipFill>
          <p:spPr bwMode="auto">
            <a:xfrm>
              <a:off x="2208" y="3600"/>
              <a:ext cx="1800" cy="60"/>
            </a:xfrm>
            <a:prstGeom prst="rect">
              <a:avLst/>
            </a:prstGeom>
            <a:noFill/>
          </p:spPr>
        </p:pic>
      </p:grpSp>
      <p:pic>
        <p:nvPicPr>
          <p:cNvPr id="4106" name="Picture 10" descr="EXPHORSA"/>
          <p:cNvPicPr>
            <a:picLocks noChangeAspect="1" noChangeArrowheads="1"/>
          </p:cNvPicPr>
          <p:nvPr/>
        </p:nvPicPr>
        <p:blipFill>
          <a:blip r:embed="rId4" cstate="print"/>
          <a:srcRect/>
          <a:stretch>
            <a:fillRect/>
          </a:stretch>
        </p:blipFill>
        <p:spPr bwMode="auto">
          <a:xfrm>
            <a:off x="1981200" y="3657600"/>
            <a:ext cx="5715000" cy="95250"/>
          </a:xfrm>
          <a:prstGeom prst="rect">
            <a:avLst/>
          </a:prstGeom>
          <a:noFill/>
        </p:spPr>
      </p:pic>
    </p:spTree>
  </p:cSld>
  <p:clrMapOvr>
    <a:masterClrMapping/>
  </p:clrMapOvr>
  <p:transition spd="med">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Başlık ve Metin Üzerind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8229600" cy="219075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3943350"/>
            <a:ext cx="8229600" cy="219075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Slayt Numarası Yer Tutucusu 4"/>
          <p:cNvSpPr>
            <a:spLocks noGrp="1"/>
          </p:cNvSpPr>
          <p:nvPr>
            <p:ph type="sldNum" sz="quarter" idx="10"/>
          </p:nvPr>
        </p:nvSpPr>
        <p:spPr>
          <a:xfrm>
            <a:off x="6553200" y="6243638"/>
            <a:ext cx="2133600" cy="457200"/>
          </a:xfrm>
          <a:prstGeom prst="rect">
            <a:avLst/>
          </a:prstGeom>
        </p:spPr>
        <p:txBody>
          <a:bodyPr/>
          <a:lstStyle>
            <a:lvl1pPr>
              <a:defRPr/>
            </a:lvl1pPr>
          </a:lstStyle>
          <a:p>
            <a:fld id="{3BA1032D-9D9C-4AD6-9E5B-8BCA96BE6840}" type="slidenum">
              <a:rPr lang="tr-TR"/>
              <a:pPr/>
              <a:t>‹#›</a:t>
            </a:fld>
            <a:endParaRPr lang="tr-TR"/>
          </a:p>
        </p:txBody>
      </p:sp>
      <p:sp>
        <p:nvSpPr>
          <p:cNvPr id="6" name="Veri Yer Tutucusu 5"/>
          <p:cNvSpPr>
            <a:spLocks noGrp="1"/>
          </p:cNvSpPr>
          <p:nvPr>
            <p:ph type="dt" sz="half" idx="11"/>
          </p:nvPr>
        </p:nvSpPr>
        <p:spPr>
          <a:xfrm>
            <a:off x="457200" y="6243638"/>
            <a:ext cx="2133600" cy="457200"/>
          </a:xfrm>
          <a:prstGeom prst="rect">
            <a:avLst/>
          </a:prstGeom>
        </p:spPr>
        <p:txBody>
          <a:bodyPr/>
          <a:lstStyle>
            <a:lvl1pPr>
              <a:defRPr/>
            </a:lvl1pPr>
          </a:lstStyle>
          <a:p>
            <a:endParaRPr lang="tr-TR"/>
          </a:p>
        </p:txBody>
      </p:sp>
      <p:sp>
        <p:nvSpPr>
          <p:cNvPr id="7" name="Altbilgi Yer Tutucusu 6"/>
          <p:cNvSpPr>
            <a:spLocks noGrp="1"/>
          </p:cNvSpPr>
          <p:nvPr>
            <p:ph type="ftr" sz="quarter" idx="12"/>
          </p:nvPr>
        </p:nvSpPr>
        <p:spPr>
          <a:xfrm>
            <a:off x="3124200" y="6243638"/>
            <a:ext cx="2895600" cy="457200"/>
          </a:xfrm>
          <a:prstGeom prst="rect">
            <a:avLst/>
          </a:prstGeom>
        </p:spPr>
        <p:txBody>
          <a:bodyPr/>
          <a:lstStyle>
            <a:lvl1pPr>
              <a:defRPr/>
            </a:lvl1pPr>
          </a:lstStyle>
          <a:p>
            <a:endParaRPr lang="tr-TR"/>
          </a:p>
        </p:txBody>
      </p:sp>
    </p:spTree>
    <p:extLst>
      <p:ext uri="{BB962C8B-B14F-4D97-AF65-F5344CB8AC3E}">
        <p14:creationId xmlns:p14="http://schemas.microsoft.com/office/powerpoint/2010/main" val="35444187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cSld>
  <p:clrMapOvr>
    <a:masterClrMapping/>
  </p:clrMapOvr>
  <p:transition spd="med">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Tree>
  </p:cSld>
  <p:clrMapOvr>
    <a:masterClrMapping/>
  </p:clrMapOvr>
  <p:transition spd="med">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transition spd="med">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transition spd="med">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transition spd="med">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cover dir="u"/>
  </p:transition>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Blip>
          <a:blip r:embed="rId15"/>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itchFamily="2" charset="2"/>
        <a:buBlip>
          <a:blip r:embed="rId16"/>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http://www.khgm.gov.tr/guncel/artt04.jpg"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980728"/>
            <a:ext cx="8784976" cy="2308324"/>
          </a:xfrm>
          <a:prstGeom prst="rect">
            <a:avLst/>
          </a:prstGeom>
          <a:noFill/>
        </p:spPr>
        <p:txBody>
          <a:bodyPr wrap="square" lIns="91440" tIns="45720" rIns="91440" bIns="45720">
            <a:spAutoFit/>
          </a:bodyPr>
          <a:lstStyle/>
          <a:p>
            <a:pPr algn="ctr">
              <a:spcBef>
                <a:spcPts val="0"/>
              </a:spcBef>
            </a:pPr>
            <a:r>
              <a:rPr lang="tr-TR" sz="7200" b="1" spc="600" dirty="0" smtClean="0">
                <a:ln w="18000">
                  <a:solidFill>
                    <a:srgbClr val="0070C0"/>
                  </a:solidFill>
                  <a:prstDash val="solid"/>
                  <a:miter lim="800000"/>
                </a:ln>
                <a:blipFill>
                  <a:blip r:embed="rId2"/>
                  <a:tile tx="0" ty="0" sx="100000" sy="100000" flip="none" algn="tl"/>
                </a:blipFill>
                <a:effectLst>
                  <a:outerShdw blurRad="50800" dist="38100" dir="13500000" algn="br" rotWithShape="0">
                    <a:prstClr val="black">
                      <a:alpha val="40000"/>
                    </a:prstClr>
                  </a:outerShdw>
                </a:effectLst>
              </a:rPr>
              <a:t>Doğal Arıtma Sistemleri</a:t>
            </a:r>
            <a:endParaRPr lang="tr-TR" sz="7200" b="1" spc="600" dirty="0" smtClean="0">
              <a:ln w="18000">
                <a:solidFill>
                  <a:srgbClr val="0070C0"/>
                </a:solidFill>
                <a:prstDash val="solid"/>
                <a:miter lim="800000"/>
              </a:ln>
              <a:blipFill>
                <a:blip r:embed="rId2"/>
                <a:tile tx="0" ty="0" sx="100000" sy="100000" flip="none" algn="tl"/>
              </a:blipFill>
              <a:effectLst>
                <a:outerShdw blurRad="50800" dist="38100" dir="13500000" algn="br" rotWithShape="0">
                  <a:prstClr val="black">
                    <a:alpha val="40000"/>
                  </a:prstClr>
                </a:outerShdw>
              </a:effectLst>
            </a:endParaRPr>
          </a:p>
        </p:txBody>
      </p:sp>
      <p:sp>
        <p:nvSpPr>
          <p:cNvPr id="3" name="2 Dikdörtgen"/>
          <p:cNvSpPr/>
          <p:nvPr/>
        </p:nvSpPr>
        <p:spPr>
          <a:xfrm>
            <a:off x="3131840" y="5445224"/>
            <a:ext cx="5735032" cy="707886"/>
          </a:xfrm>
          <a:prstGeom prst="rect">
            <a:avLst/>
          </a:prstGeom>
          <a:noFill/>
        </p:spPr>
        <p:txBody>
          <a:bodyPr wrap="none" lIns="91440" tIns="45720" rIns="91440" bIns="45720">
            <a:spAutoFit/>
          </a:bodyPr>
          <a:lstStyle/>
          <a:p>
            <a:pPr algn="ctr"/>
            <a:r>
              <a:rPr lang="tr-TR" sz="4000" b="1" i="1" dirty="0" smtClean="0">
                <a:ln w="12700">
                  <a:solidFill>
                    <a:srgbClr val="0070C0"/>
                  </a:solidFill>
                  <a:prstDash val="solid"/>
                </a:ln>
                <a:blipFill>
                  <a:blip r:embed="rId3"/>
                  <a:tile tx="0" ty="0" sx="100000" sy="100000" flip="none" algn="tl"/>
                </a:blipFill>
                <a:effectLst>
                  <a:outerShdw blurRad="41275" dist="20320" dir="1800000" algn="tl" rotWithShape="0">
                    <a:srgbClr val="000000">
                      <a:alpha val="40000"/>
                    </a:srgbClr>
                  </a:outerShdw>
                </a:effectLst>
              </a:rPr>
              <a:t>Prof. Dr. Ahmet ÖZTÜRK</a:t>
            </a:r>
            <a:endParaRPr lang="tr-TR" sz="4000" b="1" i="1" dirty="0">
              <a:ln w="12700">
                <a:solidFill>
                  <a:srgbClr val="0070C0"/>
                </a:solidFill>
                <a:prstDash val="solid"/>
              </a:ln>
              <a:blipFill>
                <a:blip r:embed="rId3"/>
                <a:tile tx="0" ty="0" sx="100000" sy="100000" flip="none" algn="tl"/>
              </a:blipFill>
              <a:effectLst>
                <a:outerShdw blurRad="41275" dist="20320" dir="1800000" algn="tl" rotWithShape="0">
                  <a:srgbClr val="000000">
                    <a:alpha val="40000"/>
                  </a:srgbClr>
                </a:outerShdw>
              </a:effectLst>
            </a:endParaRPr>
          </a:p>
        </p:txBody>
      </p:sp>
    </p:spTree>
  </p:cSld>
  <p:clrMapOvr>
    <a:masterClrMapping/>
  </p:clrMapOvr>
  <p:transition spd="med">
    <p:cover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124744"/>
            <a:ext cx="8640960" cy="3618619"/>
          </a:xfrm>
          <a:prstGeom prst="rect">
            <a:avLst/>
          </a:prstGeom>
        </p:spPr>
        <p:txBody>
          <a:bodyPr wrap="square">
            <a:spAutoFit/>
          </a:bodyPr>
          <a:lstStyle/>
          <a:p>
            <a:pPr algn="just">
              <a:lnSpc>
                <a:spcPct val="107000"/>
              </a:lnSpc>
              <a:spcAft>
                <a:spcPts val="800"/>
              </a:spcAft>
            </a:pPr>
            <a:r>
              <a:rPr lang="tr-TR" b="1" dirty="0">
                <a:latin typeface="Calibri" panose="020F0502020204030204" pitchFamily="34" charset="0"/>
                <a:ea typeface="Calibri" panose="020F0502020204030204" pitchFamily="34" charset="0"/>
                <a:cs typeface="Times New Roman" panose="02020603050405020304" pitchFamily="18" charset="0"/>
              </a:rPr>
              <a:t>DOĞAL ARITMA </a:t>
            </a:r>
          </a:p>
          <a:p>
            <a:pPr algn="just"/>
            <a:r>
              <a:rPr lang="tr-TR" dirty="0">
                <a:latin typeface="Calibri" panose="020F0502020204030204" pitchFamily="34" charset="0"/>
                <a:ea typeface="Calibri" panose="020F0502020204030204" pitchFamily="34" charset="0"/>
                <a:cs typeface="Times New Roman" panose="02020603050405020304" pitchFamily="18" charset="0"/>
              </a:rPr>
              <a:t> Doğal arıtma doğal malzeme ve yöntemlerle yapılan arıtma işleminin genel adıdır. Doğal arıtma sistemlerinde toprak, su, bitkiler, mikroorganizmalar ve atmosfer fiziksel, kimyasal ve biyolojik olaylarla sürekli olarak karşılıklı etkileşim halindedir. Bu sistemlerin avantajı, doğal hızlarla ve tek bir ekosistem reaktörü içerisinde eşzamanlı olarak yürütülmesidir. Mekanik sistemler ise, bunun tersine hem ayrı reaktörlerde hem de sürekli bir enerji girdisiyle çalıştırıldığından daha hızlı olarak yürütülmektedir.</a:t>
            </a:r>
            <a:endParaRPr lang="tr-TR" dirty="0"/>
          </a:p>
        </p:txBody>
      </p:sp>
    </p:spTree>
    <p:extLst>
      <p:ext uri="{BB962C8B-B14F-4D97-AF65-F5344CB8AC3E}">
        <p14:creationId xmlns:p14="http://schemas.microsoft.com/office/powerpoint/2010/main" val="406679135"/>
      </p:ext>
    </p:extLst>
  </p:cSld>
  <p:clrMapOvr>
    <a:masterClrMapping/>
  </p:clrMapOvr>
  <p:transition spd="med">
    <p:cover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uarıtm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89063"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858731"/>
      </p:ext>
    </p:extLst>
  </p:cSld>
  <p:clrMapOvr>
    <a:masterClrMapping/>
  </p:clrMapOvr>
  <p:transition spd="med">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404664"/>
            <a:ext cx="8712968" cy="5716693"/>
          </a:xfrm>
          <a:prstGeom prst="rect">
            <a:avLst/>
          </a:prstGeom>
        </p:spPr>
        <p:txBody>
          <a:bodyPr wrap="square">
            <a:spAutoFit/>
          </a:bodyPr>
          <a:lstStyle/>
          <a:p>
            <a:pPr algn="just">
              <a:lnSpc>
                <a:spcPct val="107000"/>
              </a:lnSpc>
              <a:spcAft>
                <a:spcPts val="800"/>
              </a:spcAft>
            </a:pPr>
            <a:r>
              <a:rPr lang="tr-TR" b="1" dirty="0">
                <a:latin typeface="Calibri" panose="020F0502020204030204" pitchFamily="34" charset="0"/>
                <a:ea typeface="Calibri" panose="020F0502020204030204" pitchFamily="34" charset="0"/>
                <a:cs typeface="Times New Roman" panose="02020603050405020304" pitchFamily="18" charset="0"/>
              </a:rPr>
              <a:t>Doğal Arıtma Yöntemleri</a:t>
            </a:r>
          </a:p>
          <a:p>
            <a:pPr algn="just">
              <a:lnSpc>
                <a:spcPct val="107000"/>
              </a:lnSpc>
              <a:spcAft>
                <a:spcPts val="800"/>
              </a:spcAft>
            </a:pPr>
            <a:r>
              <a:rPr lang="tr-TR" dirty="0" smtClean="0">
                <a:latin typeface="Calibri" panose="020F0502020204030204" pitchFamily="34" charset="0"/>
                <a:ea typeface="Calibri" panose="020F0502020204030204" pitchFamily="34" charset="0"/>
                <a:cs typeface="Times New Roman" panose="02020603050405020304" pitchFamily="18" charset="0"/>
              </a:rPr>
              <a:t>Burada sadece önemli doğal arıtma yöntemlerinden bahsedilecektir.</a:t>
            </a:r>
            <a:r>
              <a:rPr lang="tr-TR" b="1" dirty="0" smtClean="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tr-TR" b="1" dirty="0" smtClean="0">
                <a:latin typeface="Calibri" panose="020F0502020204030204" pitchFamily="34" charset="0"/>
                <a:ea typeface="Calibri" panose="020F0502020204030204" pitchFamily="34" charset="0"/>
                <a:cs typeface="Times New Roman" panose="02020603050405020304" pitchFamily="18" charset="0"/>
              </a:rPr>
              <a:t>1</a:t>
            </a:r>
            <a:r>
              <a:rPr lang="tr-TR" b="1" dirty="0">
                <a:latin typeface="Calibri" panose="020F0502020204030204" pitchFamily="34" charset="0"/>
                <a:ea typeface="Calibri" panose="020F0502020204030204" pitchFamily="34" charset="0"/>
                <a:cs typeface="Times New Roman" panose="02020603050405020304" pitchFamily="18" charset="0"/>
              </a:rPr>
              <a:t>. Stabilizasyon Havuzları</a:t>
            </a:r>
          </a:p>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Atık suların suya veya araziye boşaltılmak için dengeli ve kararlı bir hale gelene kadar bekletildiği yapay veya doğal bir su kütlesidir. Kendi kendine temizleme olarak da bilinmektedir.  Stabilizasyon havuzları atık su arıtma tekniklerinin en basiti olup, enerji sarfiyatının olmayışı, güvenilirliğinin yüksek oluşu, bakım ve işletme kolaylığının olması yönünden avantaj sağlamaktadır. </a:t>
            </a:r>
          </a:p>
          <a:p>
            <a:pPr algn="just">
              <a:lnSpc>
                <a:spcPct val="107000"/>
              </a:lnSpc>
              <a:spcAft>
                <a:spcPts val="800"/>
              </a:spcAft>
            </a:pPr>
            <a:r>
              <a:rPr lang="tr-TR" b="1" dirty="0">
                <a:latin typeface="Calibri" panose="020F0502020204030204" pitchFamily="34" charset="0"/>
                <a:ea typeface="Calibri" panose="020F0502020204030204" pitchFamily="34" charset="0"/>
                <a:cs typeface="Times New Roman" panose="02020603050405020304" pitchFamily="18" charset="0"/>
              </a:rPr>
              <a:t>2. Arazide Arıtma Sistemleri</a:t>
            </a:r>
          </a:p>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Bu sistemler son zamanlarda atık suyun (bitki üretimi için) yeniden kullanımını sağladığı için giderek artış göstermiştir</a:t>
            </a:r>
            <a:r>
              <a:rPr lang="tr-TR" dirty="0" smtClean="0">
                <a:latin typeface="Calibri" panose="020F0502020204030204" pitchFamily="34" charset="0"/>
                <a:ea typeface="Calibri" panose="020F0502020204030204" pitchFamily="34" charset="0"/>
                <a:cs typeface="Times New Roman" panose="02020603050405020304" pitchFamily="18" charset="0"/>
              </a:rPr>
              <a:t>.</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1773753"/>
      </p:ext>
    </p:extLst>
  </p:cSld>
  <p:clrMapOvr>
    <a:masterClrMapping/>
  </p:clrMapOvr>
  <p:transition spd="med">
    <p:cover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196752"/>
            <a:ext cx="8568952" cy="4596258"/>
          </a:xfrm>
          <a:prstGeom prst="rect">
            <a:avLst/>
          </a:prstGeom>
        </p:spPr>
        <p:txBody>
          <a:bodyPr wrap="square">
            <a:spAutoFit/>
          </a:bodyPr>
          <a:lstStyle/>
          <a:p>
            <a:pPr algn="just">
              <a:lnSpc>
                <a:spcPct val="107000"/>
              </a:lnSpc>
              <a:spcAft>
                <a:spcPts val="800"/>
              </a:spcAft>
            </a:pPr>
            <a:r>
              <a:rPr lang="tr-TR" b="1" dirty="0">
                <a:latin typeface="Calibri" panose="020F0502020204030204" pitchFamily="34" charset="0"/>
                <a:ea typeface="Calibri" panose="020F0502020204030204" pitchFamily="34" charset="0"/>
                <a:cs typeface="Times New Roman" panose="02020603050405020304" pitchFamily="18" charset="0"/>
              </a:rPr>
              <a:t>3. Sulak Alan Sistemleri</a:t>
            </a:r>
          </a:p>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Sulak alan, doğal veya yapay, devamlı ya da geçici veya durgun ya da akıntılı olan bütün sular, bataklık, sazlık olarak tanımlanmaktadır. Ülkemizde 1 milyon hektarı aşkın sulak alan mevcuttur. Sulak alanlar, ortamdaki güneş enerjisini kullanabilme ve kendi kendini yenileyebilme özelliğine sahiptir. Doğal arıtma teknolojilerindeki en son gelişmeler köklü, yüzücü ve batık bitkilerle arıtım yapan yapay sulak alanların yönünde olmuştur. Sulak alanların yapısı içerisindeki vejetasyon hem bakteri filmleri için bir temas yüzeyi oluşturur hem de atık sudaki kirleticilerin </a:t>
            </a:r>
            <a:r>
              <a:rPr lang="tr-TR" dirty="0" err="1">
                <a:latin typeface="Calibri" panose="020F0502020204030204" pitchFamily="34" charset="0"/>
                <a:ea typeface="Calibri" panose="020F0502020204030204" pitchFamily="34" charset="0"/>
                <a:cs typeface="Times New Roman" panose="02020603050405020304" pitchFamily="18" charset="0"/>
              </a:rPr>
              <a:t>filtrasyonunda</a:t>
            </a:r>
            <a:r>
              <a:rPr lang="tr-TR" dirty="0">
                <a:latin typeface="Calibri" panose="020F0502020204030204" pitchFamily="34" charset="0"/>
                <a:ea typeface="Calibri" panose="020F0502020204030204" pitchFamily="34" charset="0"/>
                <a:cs typeface="Times New Roman" panose="02020603050405020304" pitchFamily="18" charset="0"/>
              </a:rPr>
              <a:t> rol oynarlar. Sulak alanlar doğal ve yapay olmak üzere iki şekilde oluşabilmektedir.</a:t>
            </a:r>
            <a:endParaRPr lang="tr-TR" dirty="0"/>
          </a:p>
        </p:txBody>
      </p:sp>
    </p:spTree>
    <p:extLst>
      <p:ext uri="{BB962C8B-B14F-4D97-AF65-F5344CB8AC3E}">
        <p14:creationId xmlns:p14="http://schemas.microsoft.com/office/powerpoint/2010/main" val="3143011317"/>
      </p:ext>
    </p:extLst>
  </p:cSld>
  <p:clrMapOvr>
    <a:masterClrMapping/>
  </p:clrMapOvr>
  <p:transition spd="med">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Yeni%20Resim%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00113" y="620713"/>
            <a:ext cx="7200900" cy="52562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44470791"/>
      </p:ext>
    </p:extLst>
  </p:cSld>
  <p:clrMapOvr>
    <a:masterClrMapping/>
  </p:clrMapOvr>
  <p:transition spd="med">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980728"/>
            <a:ext cx="8424936" cy="4573431"/>
          </a:xfrm>
          <a:prstGeom prst="rect">
            <a:avLst/>
          </a:prstGeom>
        </p:spPr>
        <p:txBody>
          <a:bodyPr wrap="square">
            <a:spAutoFit/>
          </a:bodyPr>
          <a:lstStyle/>
          <a:p>
            <a:pPr algn="just">
              <a:lnSpc>
                <a:spcPct val="107000"/>
              </a:lnSpc>
              <a:spcAft>
                <a:spcPts val="800"/>
              </a:spcAft>
            </a:pPr>
            <a:r>
              <a:rPr lang="tr-TR" b="1" dirty="0">
                <a:latin typeface="Calibri" panose="020F0502020204030204" pitchFamily="34" charset="0"/>
                <a:ea typeface="Calibri" panose="020F0502020204030204" pitchFamily="34" charset="0"/>
                <a:cs typeface="Times New Roman" panose="02020603050405020304" pitchFamily="18" charset="0"/>
              </a:rPr>
              <a:t>Doğal sulak alanlar </a:t>
            </a:r>
          </a:p>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Doğal sulak alanlar, binlerce yılda doğanın kendi iç dengesi İçinde oluşturduğu sucul ekosistemler olarak bilinmektedir.</a:t>
            </a:r>
          </a:p>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Doğal sulak alanlar çoğu kez alıcı suların bir parçası olarak kabul edilmektedir. Doğal sulak alanlara atık su deşarjındaki amaç mevcut habitatın iyileştirilmesidir. Bu sebeple de sisteme ikinci ya da daha ileri düzeyde arıtılmış atık su deşarjları verilebilmektedir. </a:t>
            </a:r>
          </a:p>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 Arıtım kapasitelerini daha da iyileştirmek için doğal sulak alanların </a:t>
            </a:r>
            <a:r>
              <a:rPr lang="tr-TR" dirty="0" err="1">
                <a:latin typeface="Calibri" panose="020F0502020204030204" pitchFamily="34" charset="0"/>
                <a:ea typeface="Calibri" panose="020F0502020204030204" pitchFamily="34" charset="0"/>
                <a:cs typeface="Times New Roman" panose="02020603050405020304" pitchFamily="18" charset="0"/>
              </a:rPr>
              <a:t>modifiye</a:t>
            </a:r>
            <a:r>
              <a:rPr lang="tr-TR" dirty="0">
                <a:latin typeface="Calibri" panose="020F0502020204030204" pitchFamily="34" charset="0"/>
                <a:ea typeface="Calibri" panose="020F0502020204030204" pitchFamily="34" charset="0"/>
                <a:cs typeface="Times New Roman" panose="02020603050405020304" pitchFamily="18" charset="0"/>
              </a:rPr>
              <a:t> edilmesi, doğal ekosisteme zarar verebileceğinden bu müdahaleden kaçınılmalıdır (M. Karpuzcu, 1994)</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2802991"/>
      </p:ext>
    </p:extLst>
  </p:cSld>
  <p:clrMapOvr>
    <a:masterClrMapping/>
  </p:clrMapOvr>
  <p:transition spd="med">
    <p:cover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4176712" cy="53276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7" descr="doğalekosi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908720"/>
            <a:ext cx="4176713" cy="5329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188822"/>
      </p:ext>
    </p:extLst>
  </p:cSld>
  <p:clrMapOvr>
    <a:masterClrMapping/>
  </p:clrMapOvr>
  <p:transition spd="med">
    <p:cover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5" name="Rectangle 7"/>
          <p:cNvSpPr>
            <a:spLocks noGrp="1" noChangeArrowheads="1"/>
          </p:cNvSpPr>
          <p:nvPr>
            <p:ph type="title"/>
          </p:nvPr>
        </p:nvSpPr>
        <p:spPr/>
        <p:txBody>
          <a:bodyPr/>
          <a:lstStyle/>
          <a:p>
            <a:endParaRPr lang="tr-TR"/>
          </a:p>
        </p:txBody>
      </p:sp>
      <p:sp>
        <p:nvSpPr>
          <p:cNvPr id="114696" name="Rectangle 8"/>
          <p:cNvSpPr>
            <a:spLocks noGrp="1" noChangeArrowheads="1"/>
          </p:cNvSpPr>
          <p:nvPr>
            <p:ph sz="half" idx="1"/>
          </p:nvPr>
        </p:nvSpPr>
        <p:spPr/>
        <p:txBody>
          <a:bodyPr/>
          <a:lstStyle/>
          <a:p>
            <a:endParaRPr lang="tr-TR" sz="2800"/>
          </a:p>
        </p:txBody>
      </p:sp>
      <p:sp>
        <p:nvSpPr>
          <p:cNvPr id="114697" name="Rectangle 9"/>
          <p:cNvSpPr>
            <a:spLocks noGrp="1" noChangeArrowheads="1"/>
          </p:cNvSpPr>
          <p:nvPr>
            <p:ph type="body" sz="half" idx="2"/>
          </p:nvPr>
        </p:nvSpPr>
        <p:spPr>
          <a:xfrm>
            <a:off x="457200" y="6165850"/>
            <a:ext cx="8229600" cy="503238"/>
          </a:xfrm>
        </p:spPr>
        <p:txBody>
          <a:bodyPr/>
          <a:lstStyle/>
          <a:p>
            <a:pPr>
              <a:lnSpc>
                <a:spcPct val="90000"/>
              </a:lnSpc>
              <a:buFont typeface="Wingdings" panose="05000000000000000000" pitchFamily="2" charset="2"/>
              <a:buNone/>
            </a:pPr>
            <a:r>
              <a:rPr lang="tr-TR" sz="2800"/>
              <a:t>                               </a:t>
            </a:r>
            <a:r>
              <a:rPr lang="tr-TR" sz="2200" b="1"/>
              <a:t>Sulak Alan Bitkileri</a:t>
            </a:r>
          </a:p>
        </p:txBody>
      </p:sp>
      <p:pic>
        <p:nvPicPr>
          <p:cNvPr id="114694" name="Picture 6" descr="untitled"/>
          <p:cNvPicPr>
            <a:picLocks noChangeAspect="1" noChangeArrowheads="1"/>
          </p:cNvPicPr>
          <p:nvPr/>
        </p:nvPicPr>
        <p:blipFill>
          <a:blip r:embed="rId2">
            <a:extLst>
              <a:ext uri="{28A0092B-C50C-407E-A947-70E740481C1C}">
                <a14:useLocalDpi xmlns:a14="http://schemas.microsoft.com/office/drawing/2010/main" val="0"/>
              </a:ext>
            </a:extLst>
          </a:blip>
          <a:srcRect b="3366"/>
          <a:stretch>
            <a:fillRect/>
          </a:stretch>
        </p:blipFill>
        <p:spPr bwMode="auto">
          <a:xfrm>
            <a:off x="179388" y="188913"/>
            <a:ext cx="8785225" cy="583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41298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417706"/>
            <a:ext cx="8712968" cy="6405343"/>
          </a:xfrm>
          <a:prstGeom prst="rect">
            <a:avLst/>
          </a:prstGeom>
        </p:spPr>
        <p:txBody>
          <a:bodyPr wrap="square">
            <a:spAutoFit/>
          </a:bodyPr>
          <a:lstStyle/>
          <a:p>
            <a:pPr>
              <a:lnSpc>
                <a:spcPct val="107000"/>
              </a:lnSpc>
              <a:spcAft>
                <a:spcPts val="800"/>
              </a:spcAft>
            </a:pPr>
            <a:r>
              <a:rPr lang="tr-TR" sz="2200" b="1" dirty="0">
                <a:latin typeface="Calibri" panose="020F0502020204030204" pitchFamily="34" charset="0"/>
                <a:ea typeface="Calibri" panose="020F0502020204030204" pitchFamily="34" charset="0"/>
                <a:cs typeface="Times New Roman" panose="02020603050405020304" pitchFamily="18" charset="0"/>
              </a:rPr>
              <a:t>Yapay Sulak Alanlar</a:t>
            </a:r>
          </a:p>
          <a:p>
            <a:pPr algn="just">
              <a:lnSpc>
                <a:spcPct val="107000"/>
              </a:lnSpc>
              <a:spcAft>
                <a:spcPts val="800"/>
              </a:spcAft>
            </a:pPr>
            <a:r>
              <a:rPr lang="tr-TR" sz="2200" dirty="0">
                <a:latin typeface="Calibri" panose="020F0502020204030204" pitchFamily="34" charset="0"/>
                <a:ea typeface="Calibri" panose="020F0502020204030204" pitchFamily="34" charset="0"/>
                <a:cs typeface="Times New Roman" panose="02020603050405020304" pitchFamily="18" charset="0"/>
              </a:rPr>
              <a:t>Yapay sulak alan sistemlerinin kanalizasyon sistemine sahip olan bir yere kurulmaları gerekmektedir. Arıtmanın sağlanabilmesi için suyun öncelikle fosseptiklerde bir süre bekletilmesi ve buradan da sistemin içine sokulması gerekir. İlk olarak fosseptik çukuruna yakın, arazinin en uygun yeri belirlenir. Ancak, alan belirlemesinde en büyük etkenler, kanalizasyon suyunun çıkış debisi ve kirlilik seviyesidir. Bu ölçütler, su analizleriyle belirlendikten sonra, diğer belirleyicilerle birlikte alanın büyüklüğüne karar verilerek bir proje hazırlanır. Projede, sistemde kullanılacak bitki türleri bölgenin iklimine ve toprak yapısına göre belirlenir. Bölgenin iklimine ve toprak yapısına uygun, yakın yerlerde yetişen sucul bitkiler ekilmezse verim oldukça düşük olacaktır. Yapay sulak alanların yeri büyüklüğü ve tipi belirlendikten sonra büyük iş makineleriyle kazı işlemine geçilerek havuz oluşturulur. Sonra atık suyun sızmasını önlemek için, havuzun tabanı ve yan duvarları sıkıştırılmış kille kaplanarak geçirimsizlik sağlanır ve atık suyun sisteme ait olarak dağılmasını sağlayan borular da döşendikten sonra, bitkilerin ekimi yapılarak sistemin inşası tamamlanmış olur.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2282793"/>
      </p:ext>
    </p:extLst>
  </p:cSld>
  <p:clrMapOvr>
    <a:masterClrMapping/>
  </p:clrMapOvr>
  <p:transition spd="med">
    <p:cover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p:nvPr>
        </p:nvSpPr>
        <p:spPr>
          <a:xfrm>
            <a:off x="35496" y="404937"/>
            <a:ext cx="8929117" cy="2520007"/>
          </a:xfrm>
        </p:spPr>
        <p:txBody>
          <a:bodyPr/>
          <a:lstStyle/>
          <a:p>
            <a:pPr algn="just"/>
            <a:r>
              <a:rPr lang="tr-TR" sz="22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Yapay </a:t>
            </a:r>
            <a:r>
              <a:rPr lang="tr-TR"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sulak alanlar, özel olarak yapılmış yerlere ekilen sulak alan bitkileri aracılığıyla, atık suyun doğal yollardan arıtılmasıdır. Yapay sulak alan teknolojileri canlılar ve doğal materyaller üzerine kurulu olan bir teknolojidir. Yapay sulak alanlar ya serbest yüzey akışlı (SYS) sistemler ya da yüzey altı akışlı (YAS) sistemler olarak sınıflandırılmaktadır. SYS sistemlerinde su yüzeyi atmosferle temas halinde, YAS sistemlerinde ise su bir dolgu malzemesi arasından aktığı için atmosferle temas halinde değildir.</a:t>
            </a:r>
            <a:endParaRPr lang="tr-TR" sz="22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5478" name="Rectangle 6"/>
          <p:cNvSpPr>
            <a:spLocks noGrp="1" noChangeArrowheads="1"/>
          </p:cNvSpPr>
          <p:nvPr>
            <p:ph type="body" sz="half" idx="2"/>
          </p:nvPr>
        </p:nvSpPr>
        <p:spPr>
          <a:xfrm>
            <a:off x="468313" y="6381750"/>
            <a:ext cx="8218487" cy="476250"/>
          </a:xfrm>
        </p:spPr>
        <p:txBody>
          <a:bodyPr/>
          <a:lstStyle/>
          <a:p>
            <a:pPr>
              <a:buFont typeface="Wingdings" panose="05000000000000000000" pitchFamily="2" charset="2"/>
              <a:buNone/>
            </a:pPr>
            <a:r>
              <a:rPr lang="tr-TR" sz="2800"/>
              <a:t>                            </a:t>
            </a:r>
            <a:r>
              <a:rPr lang="tr-TR" sz="2000"/>
              <a:t>(YAS)  ve (SYS) sistemler</a:t>
            </a:r>
          </a:p>
        </p:txBody>
      </p:sp>
      <p:pic>
        <p:nvPicPr>
          <p:cNvPr id="105479" name="Picture 7" descr="şekil 2"/>
          <p:cNvPicPr>
            <a:picLocks noChangeAspect="1" noChangeArrowheads="1"/>
          </p:cNvPicPr>
          <p:nvPr/>
        </p:nvPicPr>
        <p:blipFill>
          <a:blip r:embed="rId2">
            <a:extLst>
              <a:ext uri="{28A0092B-C50C-407E-A947-70E740481C1C}">
                <a14:useLocalDpi xmlns:a14="http://schemas.microsoft.com/office/drawing/2010/main" val="0"/>
              </a:ext>
            </a:extLst>
          </a:blip>
          <a:srcRect l="5634" r="5634" b="28281"/>
          <a:stretch>
            <a:fillRect/>
          </a:stretch>
        </p:blipFill>
        <p:spPr bwMode="auto">
          <a:xfrm>
            <a:off x="0" y="3284538"/>
            <a:ext cx="4500563" cy="3097212"/>
          </a:xfrm>
          <a:prstGeom prst="rect">
            <a:avLst/>
          </a:prstGeom>
          <a:noFill/>
          <a:extLst>
            <a:ext uri="{909E8E84-426E-40DD-AFC4-6F175D3DCCD1}">
              <a14:hiddenFill xmlns:a14="http://schemas.microsoft.com/office/drawing/2010/main">
                <a:solidFill>
                  <a:srgbClr val="FFFFFF"/>
                </a:solidFill>
              </a14:hiddenFill>
            </a:ext>
          </a:extLst>
        </p:spPr>
      </p:pic>
      <p:pic>
        <p:nvPicPr>
          <p:cNvPr id="105480" name="Picture 8" descr="şekil 3"/>
          <p:cNvPicPr>
            <a:picLocks noChangeAspect="1" noChangeArrowheads="1"/>
          </p:cNvPicPr>
          <p:nvPr/>
        </p:nvPicPr>
        <p:blipFill>
          <a:blip r:embed="rId3">
            <a:extLst>
              <a:ext uri="{28A0092B-C50C-407E-A947-70E740481C1C}">
                <a14:useLocalDpi xmlns:a14="http://schemas.microsoft.com/office/drawing/2010/main" val="0"/>
              </a:ext>
            </a:extLst>
          </a:blip>
          <a:srcRect l="5382" r="4495" b="16057"/>
          <a:stretch>
            <a:fillRect/>
          </a:stretch>
        </p:blipFill>
        <p:spPr bwMode="auto">
          <a:xfrm>
            <a:off x="4716463" y="3284538"/>
            <a:ext cx="4427537" cy="309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9172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4" y="692696"/>
            <a:ext cx="8568952" cy="5854936"/>
          </a:xfrm>
          <a:prstGeom prst="rect">
            <a:avLst/>
          </a:prstGeom>
        </p:spPr>
        <p:txBody>
          <a:bodyPr wrap="square">
            <a:spAutoFit/>
          </a:bodyPr>
          <a:lstStyle/>
          <a:p>
            <a:pPr algn="just">
              <a:lnSpc>
                <a:spcPct val="107000"/>
              </a:lnSpc>
              <a:spcAft>
                <a:spcPts val="800"/>
              </a:spcAft>
            </a:pPr>
            <a:r>
              <a:rPr lang="tr-TR" sz="2000" dirty="0">
                <a:latin typeface="Calibri" panose="020F0502020204030204" pitchFamily="34" charset="0"/>
                <a:ea typeface="Calibri" panose="020F0502020204030204" pitchFamily="34" charset="0"/>
                <a:cs typeface="Times New Roman" panose="02020603050405020304" pitchFamily="18" charset="0"/>
              </a:rPr>
              <a:t>Dünyada modern anlamda ilk </a:t>
            </a:r>
            <a:r>
              <a:rPr lang="tr-TR" sz="2000" dirty="0" err="1">
                <a:latin typeface="Calibri" panose="020F0502020204030204" pitchFamily="34" charset="0"/>
                <a:ea typeface="Calibri" panose="020F0502020204030204" pitchFamily="34" charset="0"/>
                <a:cs typeface="Times New Roman" panose="02020603050405020304" pitchFamily="18" charset="0"/>
              </a:rPr>
              <a:t>atıksu</a:t>
            </a:r>
            <a:r>
              <a:rPr lang="tr-TR" sz="2000" dirty="0">
                <a:latin typeface="Calibri" panose="020F0502020204030204" pitchFamily="34" charset="0"/>
                <a:ea typeface="Calibri" panose="020F0502020204030204" pitchFamily="34" charset="0"/>
                <a:cs typeface="Times New Roman" panose="02020603050405020304" pitchFamily="18" charset="0"/>
              </a:rPr>
              <a:t> tesisi 1842 yılında Hamburg da inşa edilmiş ve 1855’de Chicago’da ilk kanalizasyon yapımına başlanılmıştır. Arıtma tesislerinin yapımı ise 1870 yılından sonra gerçekleşmiştir. Geçen zaman içinde teknolojide ve arıtma tekniklerinde büyük gelişmeler olmuş, aynı zamanda çevre ile ilgili kavramlar ve yönetmelik esasları da değişmiştir. Günümüzde az enerji tüketen teknolojilere, tekrar kullanma ve geri kazanma gibi unsurlara ve doğal mekanizmaları taklit eden sistemlere ağırlık verilmektedir (Muslu, 1996).</a:t>
            </a:r>
          </a:p>
          <a:p>
            <a:pPr algn="just">
              <a:lnSpc>
                <a:spcPct val="107000"/>
              </a:lnSpc>
              <a:spcAft>
                <a:spcPts val="800"/>
              </a:spcAft>
            </a:pPr>
            <a:r>
              <a:rPr lang="tr-TR" sz="2000" dirty="0">
                <a:latin typeface="Calibri" panose="020F0502020204030204" pitchFamily="34" charset="0"/>
                <a:ea typeface="Calibri" panose="020F0502020204030204" pitchFamily="34" charset="0"/>
                <a:cs typeface="Times New Roman" panose="02020603050405020304" pitchFamily="18" charset="0"/>
              </a:rPr>
              <a:t> Herhangi bir su kirlenmesinde, kirleticiler yağmur sularına, akarsulara ve yeraltı sularına karışarak göl, deniz, sulak alan gibi sucul yerlere taşınmaktadır. Kirlenme, endüstriyel etkenlerden kaynaklı değilse, özellikle sulak alanlar da sucul canlılar tarafından doğal olarak arıtılmakta ve doğa, kirlilik sorununu kendi dengesi içerisinde bu şekilde çözmektedir. Ancak artan insan nüfusu ve endüstriyel faaliyetlere bağlı olarak, atık miktarlarında çok fazla artış görüleceğinden, çeşitli arıtma sistemleri geliştirilerek bu sorunu çözmeye çalışılmaktadır. Günümüzde kirlenmenin boyutları, yalnız kentlerle sınırlı kalmayıp kırsal bölgelere de ulaştığından, arıtma sistemlerinin bu bölgelere kurulması zorunluluk gerektirmektedir (Yurtseven vd., 2010).</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0220828"/>
      </p:ext>
    </p:extLst>
  </p:cSld>
  <p:clrMapOvr>
    <a:masterClrMapping/>
  </p:clrMapOvr>
  <p:transition spd="med">
    <p:cover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8713788" cy="648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087999"/>
      </p:ext>
    </p:extLst>
  </p:cSld>
  <p:clrMapOvr>
    <a:masterClrMapping/>
  </p:clrMapOvr>
  <p:transition spd="med">
    <p:cover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khgm.gov.tr/guncel/artt04.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9388" y="590550"/>
            <a:ext cx="8713787" cy="607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146962"/>
      </p:ext>
    </p:extLst>
  </p:cSld>
  <p:clrMapOvr>
    <a:masterClrMapping/>
  </p:clrMapOvr>
  <p:transition spd="med">
    <p:cover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11560" y="980728"/>
            <a:ext cx="8280920" cy="4450449"/>
          </a:xfrm>
          <a:prstGeom prst="rect">
            <a:avLst/>
          </a:prstGeom>
          <a:noFill/>
        </p:spPr>
        <p:txBody>
          <a:bodyPr wrap="square" rtlCol="0">
            <a:spAutoFit/>
          </a:bodyPr>
          <a:lstStyle/>
          <a:p>
            <a:r>
              <a:rPr lang="tr-TR" b="1" dirty="0" smtClean="0"/>
              <a:t>Kaynaklar</a:t>
            </a:r>
          </a:p>
          <a:p>
            <a:r>
              <a:rPr lang="tr-TR" dirty="0"/>
              <a:t>Karpuzcu, M., 1994. Çevre Kirlenmesi ve Kontrolü (</a:t>
            </a:r>
            <a:r>
              <a:rPr lang="tr-TR" dirty="0" err="1"/>
              <a:t>Pollution</a:t>
            </a:r>
            <a:r>
              <a:rPr lang="tr-TR" dirty="0"/>
              <a:t> of Environment </a:t>
            </a:r>
            <a:r>
              <a:rPr lang="tr-TR" dirty="0" err="1"/>
              <a:t>and</a:t>
            </a:r>
            <a:r>
              <a:rPr lang="tr-TR" dirty="0"/>
              <a:t> </a:t>
            </a:r>
            <a:r>
              <a:rPr lang="tr-TR" dirty="0" err="1"/>
              <a:t>its</a:t>
            </a:r>
            <a:r>
              <a:rPr lang="tr-TR" dirty="0"/>
              <a:t> Control), Boğaziçi </a:t>
            </a:r>
            <a:r>
              <a:rPr lang="tr-TR" dirty="0" err="1"/>
              <a:t>Üniv</a:t>
            </a:r>
            <a:r>
              <a:rPr lang="tr-TR" dirty="0"/>
              <a:t>. Çevre Bilimleri Enstitüsü, İstanbul</a:t>
            </a:r>
          </a:p>
          <a:p>
            <a:r>
              <a:rPr lang="tr-TR" dirty="0" smtClean="0"/>
              <a:t>Muslu, Y., 1996. </a:t>
            </a:r>
            <a:r>
              <a:rPr lang="tr-TR" dirty="0" err="1" smtClean="0"/>
              <a:t>Atıksuların</a:t>
            </a:r>
            <a:r>
              <a:rPr lang="tr-TR" dirty="0" smtClean="0"/>
              <a:t> Arıtılması, İTÜ, İnşaat 	Fakültesi, 447 s.</a:t>
            </a:r>
          </a:p>
          <a:p>
            <a:r>
              <a:rPr lang="tr-TR" dirty="0" err="1" smtClean="0"/>
              <a:t>Yurtseven,E</a:t>
            </a:r>
            <a:r>
              <a:rPr lang="tr-TR" dirty="0" smtClean="0"/>
              <a:t>., Çakmak, B., Kesmez, D. Ve Polat, H.E., 	2010. </a:t>
            </a:r>
            <a:r>
              <a:rPr lang="fi-FI" dirty="0" smtClean="0"/>
              <a:t>Tar</a:t>
            </a:r>
            <a:r>
              <a:rPr lang="tr-TR" dirty="0" smtClean="0"/>
              <a:t>ı</a:t>
            </a:r>
            <a:r>
              <a:rPr lang="fi-FI" dirty="0" smtClean="0"/>
              <a:t>msal At</a:t>
            </a:r>
            <a:r>
              <a:rPr lang="tr-TR" dirty="0" smtClean="0"/>
              <a:t>ı</a:t>
            </a:r>
            <a:r>
              <a:rPr lang="fi-FI" dirty="0" smtClean="0"/>
              <a:t>k Sular</a:t>
            </a:r>
            <a:r>
              <a:rPr lang="tr-TR" dirty="0" smtClean="0"/>
              <a:t>ı</a:t>
            </a:r>
            <a:r>
              <a:rPr lang="fi-FI" dirty="0" smtClean="0"/>
              <a:t>n Sulamada Yeniden </a:t>
            </a:r>
            <a:r>
              <a:rPr lang="tr-TR" dirty="0" smtClean="0"/>
              <a:t>	</a:t>
            </a:r>
            <a:r>
              <a:rPr lang="fi-FI" dirty="0" smtClean="0"/>
              <a:t>Kullan</a:t>
            </a:r>
            <a:r>
              <a:rPr lang="tr-TR" dirty="0" smtClean="0"/>
              <a:t>ı</a:t>
            </a:r>
            <a:r>
              <a:rPr lang="fi-FI" dirty="0" smtClean="0"/>
              <a:t>lmas</a:t>
            </a:r>
            <a:r>
              <a:rPr lang="tr-TR" dirty="0"/>
              <a:t>ı, Türkiye Ziraat Mühendisliği VII. </a:t>
            </a:r>
            <a:r>
              <a:rPr lang="tr-TR" dirty="0" smtClean="0"/>
              <a:t>	Teknik Kongresi., S:135-154</a:t>
            </a:r>
            <a:r>
              <a:rPr lang="fi-FI" dirty="0" smtClean="0"/>
              <a:t> </a:t>
            </a:r>
            <a:endParaRPr lang="tr-TR" dirty="0" smtClean="0"/>
          </a:p>
          <a:p>
            <a:endParaRPr lang="tr-TR" dirty="0"/>
          </a:p>
        </p:txBody>
      </p:sp>
    </p:spTree>
    <p:extLst>
      <p:ext uri="{BB962C8B-B14F-4D97-AF65-F5344CB8AC3E}">
        <p14:creationId xmlns:p14="http://schemas.microsoft.com/office/powerpoint/2010/main" val="1212252149"/>
      </p:ext>
    </p:extLst>
  </p:cSld>
  <p:clrMapOvr>
    <a:masterClrMapping/>
  </p:clrMapOvr>
  <p:transition spd="med">
    <p:cover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980728"/>
            <a:ext cx="8424936" cy="5212068"/>
          </a:xfrm>
          <a:prstGeom prst="rect">
            <a:avLst/>
          </a:prstGeom>
        </p:spPr>
        <p:txBody>
          <a:bodyPr wrap="square">
            <a:spAutoFit/>
          </a:bodyPr>
          <a:lstStyle/>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Doğal arıtma sistemleri, yatırım maliyeti açısından, en ucuz arıtma tesisinden 40 kat daha ekonomik olup, işletme açısından da hiçbir maliyeti yoktur. Yapay sulak alanlar aracılığıyla arıtılan su, içilecek düzeyde olmamasına karşın tarımda sulama suyu olarak kullanılabilmektedir. Yapay sulak alanların yapımının ucuz ve kolay olması, bakım ve işletmesinin kolay olması, işletme aşamasında elektrik ya da başka bir enerji kaynağına gerek duyulmaması, arıtma kapasitesinin yüksek olması yönünden diğer arıtma sistemlerine göre avantajlı olmasını sağlamaktadır. Bu sistem tek konuttan, binlerce konuta kadar uygulanabilmekte ve bu durum özellikle su sorunun olduğu bölgelerde hem suyun geri kazanılmasını, hem de arıtımını sağlayarak elde edilen suyun sulamada kullanılmasına imkân vermektedir. </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1151309"/>
      </p:ext>
    </p:extLst>
  </p:cSld>
  <p:clrMapOvr>
    <a:masterClrMapping/>
  </p:clrMapOvr>
  <p:transition spd="med">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art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713787"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136475"/>
      </p:ext>
    </p:extLst>
  </p:cSld>
  <p:clrMapOvr>
    <a:masterClrMapping/>
  </p:clrMapOvr>
  <p:transition spd="med">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404664"/>
            <a:ext cx="8352928" cy="6196376"/>
          </a:xfrm>
          <a:prstGeom prst="rect">
            <a:avLst/>
          </a:prstGeom>
        </p:spPr>
        <p:txBody>
          <a:bodyPr wrap="square">
            <a:spAutoFit/>
          </a:bodyPr>
          <a:lstStyle/>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Kirli suların arıtımı için kullanılan gelişmiş sistemlerin maliyeti ve işletme giderlerinin yüksek oluşu yanında, nitelikli insan işgücüne gereksinim duyulması nedeniyle, özellikle küçük yerleşim merkezlerinde alternatif bir çözüm olarak; doğal arıtma sistemleri gündeme gelmiştir.</a:t>
            </a:r>
          </a:p>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Doğal Arıtma Sistemi; “Yapay Sulak Alanlarda Bitkiler ile Atık Suların Arıtımı”  olarak tanımlanabilir</a:t>
            </a:r>
            <a:r>
              <a:rPr lang="tr-TR" dirty="0" smtClean="0">
                <a:latin typeface="Calibri" panose="020F0502020204030204" pitchFamily="34" charset="0"/>
                <a:ea typeface="Calibri" panose="020F0502020204030204" pitchFamily="34" charset="0"/>
                <a:cs typeface="Times New Roman" panose="02020603050405020304" pitchFamily="18" charset="0"/>
              </a:rPr>
              <a:t>. </a:t>
            </a:r>
            <a:r>
              <a:rPr lang="tr-TR" dirty="0">
                <a:latin typeface="Calibri" panose="020F0502020204030204" pitchFamily="34" charset="0"/>
                <a:ea typeface="Calibri" panose="020F0502020204030204" pitchFamily="34" charset="0"/>
                <a:cs typeface="Times New Roman" panose="02020603050405020304" pitchFamily="18" charset="0"/>
              </a:rPr>
              <a:t>Bunun yanında doğal arıtma sistemlerinin soğuk iklim bölgelerinde, özellikle kış aylarında arıtma kapasitesinin düşmesi, kurulması için büyük alanlar gerektirmesi, kurulacak uygun arazinin olmaması ya da arazinin çok değerli olması gibi dezavantajları da bulunmaktadır. Bununla birlikte özellikle kırsal bölgelerde evsel atık su arıtımı için en uygun sistemlerdir. Ülkemizde kanalizasyon altyapısını bitirmiş tüm köylerde bu doğal arıtma sistemlerinin uygulamaya geçirilmesi hedeflenmektedir</a:t>
            </a:r>
            <a:r>
              <a:rPr lang="tr-TR" b="1" dirty="0" smtClean="0">
                <a:latin typeface="Calibri" panose="020F0502020204030204" pitchFamily="34" charset="0"/>
                <a:ea typeface="Calibri" panose="020F0502020204030204" pitchFamily="34" charset="0"/>
                <a:cs typeface="Times New Roman" panose="02020603050405020304" pitchFamily="18" charset="0"/>
              </a:rPr>
              <a:t>.</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3276699"/>
      </p:ext>
    </p:extLst>
  </p:cSld>
  <p:clrMapOvr>
    <a:masterClrMapping/>
  </p:clrMapOvr>
  <p:transition spd="med">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Yeni%20Resim%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0825" y="188641"/>
            <a:ext cx="8713788" cy="64804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76102841"/>
      </p:ext>
    </p:extLst>
  </p:cSld>
  <p:clrMapOvr>
    <a:masterClrMapping/>
  </p:clrMapOvr>
  <p:transition spd="med">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476672"/>
            <a:ext cx="8496944" cy="5960158"/>
          </a:xfrm>
          <a:prstGeom prst="rect">
            <a:avLst/>
          </a:prstGeom>
        </p:spPr>
        <p:txBody>
          <a:bodyPr wrap="square">
            <a:spAutoFit/>
          </a:bodyPr>
          <a:lstStyle/>
          <a:p>
            <a:pPr>
              <a:lnSpc>
                <a:spcPct val="107000"/>
              </a:lnSpc>
              <a:spcAft>
                <a:spcPts val="800"/>
              </a:spcAft>
            </a:pPr>
            <a:r>
              <a:rPr lang="tr-TR" b="1" dirty="0">
                <a:latin typeface="Calibri" panose="020F0502020204030204" pitchFamily="34" charset="0"/>
                <a:ea typeface="Calibri" panose="020F0502020204030204" pitchFamily="34" charset="0"/>
                <a:cs typeface="Times New Roman" panose="02020603050405020304" pitchFamily="18" charset="0"/>
              </a:rPr>
              <a:t>SU KİRLİLİĞİ</a:t>
            </a:r>
          </a:p>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Yakın zamana kadar su kirliliği sağlık açısından ele alınmıştır. Her şeyden önce toplumların ihtiyacı olan sağlıklı içme ve kullanma suyunun temin edilmesi gerekir. Nitekim gelişmekte olan ülkelerde ortaya çıkan hastalıkların %80’ i yeterli içme ve kullanma suyunun mevcut olmayışından kaynaklanmaktadır. Bugün, su kirliliği sadece sağlık açısından değil, doğal kaynakların korunması ve en uygun bir şekilde kullanılma yollarının araştırılması yönüyle de ele alınmaktadır. </a:t>
            </a:r>
          </a:p>
          <a:p>
            <a:pPr algn="just">
              <a:lnSpc>
                <a:spcPct val="107000"/>
              </a:lnSpc>
              <a:spcAft>
                <a:spcPts val="800"/>
              </a:spcAft>
            </a:pPr>
            <a:r>
              <a:rPr lang="tr-TR" dirty="0">
                <a:latin typeface="Calibri" panose="020F0502020204030204" pitchFamily="34" charset="0"/>
                <a:ea typeface="Calibri" panose="020F0502020204030204" pitchFamily="34" charset="0"/>
                <a:cs typeface="Times New Roman" panose="02020603050405020304" pitchFamily="18" charset="0"/>
              </a:rPr>
              <a:t>Dünyada su devamlı bir hareket halindedir. Öyle ki yeryüzünde bulunan su, güneşten gelen ısı ile buharlaşmakta ve </a:t>
            </a:r>
            <a:r>
              <a:rPr lang="tr-TR" dirty="0" err="1">
                <a:latin typeface="Calibri" panose="020F0502020204030204" pitchFamily="34" charset="0"/>
                <a:ea typeface="Calibri" panose="020F0502020204030204" pitchFamily="34" charset="0"/>
                <a:cs typeface="Times New Roman" panose="02020603050405020304" pitchFamily="18" charset="0"/>
              </a:rPr>
              <a:t>çiğlenme</a:t>
            </a:r>
            <a:r>
              <a:rPr lang="tr-TR" dirty="0">
                <a:latin typeface="Calibri" panose="020F0502020204030204" pitchFamily="34" charset="0"/>
                <a:ea typeface="Calibri" panose="020F0502020204030204" pitchFamily="34" charset="0"/>
                <a:cs typeface="Times New Roman" panose="02020603050405020304" pitchFamily="18" charset="0"/>
              </a:rPr>
              <a:t> noktasından daha fazla soğuduğu zaman yoğunlaşarak su damlacıklarını oluşturmakta, bu damlacıkların birleşmesiyle de yağışlar meydana </a:t>
            </a:r>
            <a:r>
              <a:rPr lang="tr-TR" dirty="0" smtClean="0">
                <a:latin typeface="Calibri" panose="020F0502020204030204" pitchFamily="34" charset="0"/>
                <a:ea typeface="Calibri" panose="020F0502020204030204" pitchFamily="34" charset="0"/>
                <a:cs typeface="Times New Roman" panose="02020603050405020304" pitchFamily="18" charset="0"/>
              </a:rPr>
              <a:t>gelmektedir</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0699477"/>
      </p:ext>
    </p:extLst>
  </p:cSld>
  <p:clrMapOvr>
    <a:masterClrMapping/>
  </p:clrMapOvr>
  <p:transition spd="med">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450924"/>
            <a:ext cx="8712968" cy="6002412"/>
          </a:xfrm>
          <a:prstGeom prst="rect">
            <a:avLst/>
          </a:prstGeom>
        </p:spPr>
        <p:txBody>
          <a:bodyPr wrap="square">
            <a:spAutoFit/>
          </a:bodyPr>
          <a:lstStyle/>
          <a:p>
            <a:pPr algn="just">
              <a:lnSpc>
                <a:spcPct val="107000"/>
              </a:lnSpc>
              <a:spcAft>
                <a:spcPts val="800"/>
              </a:spcAft>
            </a:pPr>
            <a:r>
              <a:rPr lang="tr-TR" dirty="0" smtClean="0">
                <a:latin typeface="Calibri" panose="020F0502020204030204" pitchFamily="34" charset="0"/>
                <a:ea typeface="Calibri" panose="020F0502020204030204" pitchFamily="34" charset="0"/>
                <a:cs typeface="Times New Roman" panose="02020603050405020304" pitchFamily="18" charset="0"/>
              </a:rPr>
              <a:t>Bu </a:t>
            </a:r>
            <a:r>
              <a:rPr lang="tr-TR" dirty="0">
                <a:latin typeface="Calibri" panose="020F0502020204030204" pitchFamily="34" charset="0"/>
                <a:ea typeface="Calibri" panose="020F0502020204030204" pitchFamily="34" charset="0"/>
                <a:cs typeface="Times New Roman" panose="02020603050405020304" pitchFamily="18" charset="0"/>
              </a:rPr>
              <a:t>yağışların bir kısmı bitki üzerindeki yaprak, sap, gövde gibi organlarda tutulur ve buradan buharlaşırken, bir kısmı da toprak tanelerinin çevresinde birikmektedir. </a:t>
            </a:r>
            <a:r>
              <a:rPr lang="tr-TR" dirty="0" smtClean="0">
                <a:latin typeface="Calibri" panose="020F0502020204030204" pitchFamily="34" charset="0"/>
                <a:ea typeface="Calibri" panose="020F0502020204030204" pitchFamily="34" charset="0"/>
                <a:cs typeface="Times New Roman" panose="02020603050405020304" pitchFamily="18" charset="0"/>
              </a:rPr>
              <a:t>Bu </a:t>
            </a:r>
            <a:r>
              <a:rPr lang="tr-TR" dirty="0">
                <a:latin typeface="Calibri" panose="020F0502020204030204" pitchFamily="34" charset="0"/>
                <a:ea typeface="Calibri" panose="020F0502020204030204" pitchFamily="34" charset="0"/>
                <a:cs typeface="Times New Roman" panose="02020603050405020304" pitchFamily="18" charset="0"/>
              </a:rPr>
              <a:t>suların toprağa sızmayan miktarı düz arazi üzerinde birikirken, eğimli arazi yüzeyinde ise eğim yönünde akarak yüzey akışını meydana getirmektedir. Kök derinliğinde toprakta tutulan su ise bitkiler tarafından alınmaktadır. Toprak tarafından tutulmayan sular da geçirimsiz bir katman üzerinde birikir ve yeraltı suyunu meydana getirir. Bu su kuyulara aktarılıp buradan yeryüzüne çıkartılır ve hidrolojik döngü yeniden başlar</a:t>
            </a:r>
            <a:r>
              <a:rPr lang="tr-TR" dirty="0" smtClean="0">
                <a:latin typeface="Calibri" panose="020F0502020204030204" pitchFamily="34" charset="0"/>
                <a:ea typeface="Calibri" panose="020F0502020204030204" pitchFamily="34" charset="0"/>
                <a:cs typeface="Times New Roman" panose="02020603050405020304" pitchFamily="18" charset="0"/>
              </a:rPr>
              <a:t>. Su </a:t>
            </a:r>
            <a:r>
              <a:rPr lang="tr-TR" dirty="0">
                <a:latin typeface="Calibri" panose="020F0502020204030204" pitchFamily="34" charset="0"/>
                <a:ea typeface="Calibri" panose="020F0502020204030204" pitchFamily="34" charset="0"/>
                <a:cs typeface="Times New Roman" panose="02020603050405020304" pitchFamily="18" charset="0"/>
              </a:rPr>
              <a:t>kirliliğinin başlıca kaynakları; evlerden gelen kullanılmış sular ile sanayi kuruluşları tarafından su yataklarına verilen sıvı atıklardır. Bunların dışında, hidrolojik havzadaki tarım alanlarından taşınan pestisit ile azot ve fosfor bileşikleri bakımından zengin drenaj suları, erozyon toprakları taşıyan yağış suları ve tıbbi atıklar gibi kirletici kaynaklar da sayılabilir</a:t>
            </a:r>
            <a:r>
              <a:rPr lang="tr-TR" dirty="0" smtClean="0">
                <a:latin typeface="Calibri" panose="020F0502020204030204" pitchFamily="34" charset="0"/>
                <a:ea typeface="Calibri" panose="020F0502020204030204" pitchFamily="34" charset="0"/>
                <a:cs typeface="Times New Roman" panose="02020603050405020304" pitchFamily="18" charset="0"/>
              </a:rPr>
              <a:t>.</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4195497"/>
      </p:ext>
    </p:extLst>
  </p:cSld>
  <p:clrMapOvr>
    <a:masterClrMapping/>
  </p:clrMapOvr>
  <p:transition spd="med">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78"/>
          <p:cNvGraphicFramePr>
            <a:graphicFrameLocks/>
          </p:cNvGraphicFramePr>
          <p:nvPr>
            <p:extLst>
              <p:ext uri="{D42A27DB-BD31-4B8C-83A1-F6EECF244321}">
                <p14:modId xmlns:p14="http://schemas.microsoft.com/office/powerpoint/2010/main" val="1967293806"/>
              </p:ext>
            </p:extLst>
          </p:nvPr>
        </p:nvGraphicFramePr>
        <p:xfrm>
          <a:off x="251520" y="1052736"/>
          <a:ext cx="8497888" cy="4578985"/>
        </p:xfrm>
        <a:graphic>
          <a:graphicData uri="http://schemas.openxmlformats.org/drawingml/2006/table">
            <a:tbl>
              <a:tblPr/>
              <a:tblGrid>
                <a:gridCol w="4198938"/>
                <a:gridCol w="4298950"/>
              </a:tblGrid>
              <a:tr h="736600">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Kirletici Kaynağı Tipi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tr-TR" sz="2800" b="1"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     Kirleticinin Cinsi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8225">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tr-TR" sz="22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  *Doğal Kaynaklar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Yağış suları, çözünmüş mineraller, çürümüş bitkiler, atmosfer kaynaklı kirleticiler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988">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tr-TR" sz="22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  *Tarımsal Kaynaklar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Toprak  erozyonu, hayvansal atıklar, zirai mücadele ilaçları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988">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tr-TR" sz="22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  *Kullanılmış Sular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Kanalizasyon suları, endüstriyel atıklar  sular vb.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400">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tr-TR" sz="22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  *Biriktirme Yapıları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tr-TR" sz="20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Çökelen katıların sürüklenmesi, oksijen yetersizliği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tr-TR" sz="2200" b="0" i="0" u="none" strike="noStrike" cap="none" normalizeH="0" baseline="0" smtClean="0">
                          <a:ln>
                            <a:noFill/>
                          </a:ln>
                          <a:solidFill>
                            <a:schemeClr val="tx1"/>
                          </a:solidFill>
                          <a:effectLst>
                            <a:outerShdw blurRad="38100" dist="38100" dir="2700000" algn="tl">
                              <a:srgbClr val="000000"/>
                            </a:outerShdw>
                          </a:effectLst>
                          <a:latin typeface="Arial" panose="020B0604020202020204" pitchFamily="34" charset="0"/>
                        </a:rPr>
                        <a:t>  *Diğer Kaynaklar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Font typeface="Wingdings" panose="05000000000000000000" pitchFamily="2" charset="2"/>
                        <a:defRPr sz="2800">
                          <a:solidFill>
                            <a:schemeClr val="tx1"/>
                          </a:solidFill>
                          <a:effectLst>
                            <a:outerShdw blurRad="38100" dist="38100" dir="2700000" algn="tl">
                              <a:srgbClr val="000000"/>
                            </a:outerShdw>
                          </a:effectLst>
                          <a:latin typeface="Arial" panose="020B0604020202020204" pitchFamily="34" charset="0"/>
                        </a:defRPr>
                      </a:lvl1pPr>
                      <a:lvl2pPr>
                        <a:spcBef>
                          <a:spcPct val="20000"/>
                        </a:spcBef>
                        <a:buClr>
                          <a:schemeClr val="folHlink"/>
                        </a:buClr>
                        <a:buSzPct val="50000"/>
                        <a:buFont typeface="Wingdings" panose="05000000000000000000" pitchFamily="2" charset="2"/>
                        <a:defRPr sz="2400">
                          <a:solidFill>
                            <a:schemeClr val="tx1"/>
                          </a:solidFill>
                          <a:effectLst>
                            <a:outerShdw blurRad="38100" dist="38100" dir="2700000" algn="tl">
                              <a:srgbClr val="000000"/>
                            </a:outerShdw>
                          </a:effectLst>
                          <a:latin typeface="Arial" panose="020B060402020202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tabLst/>
                      </a:pPr>
                      <a:r>
                        <a:rPr kumimoji="0" lang="tr-TR" sz="2000" b="0" i="0" u="none" strike="noStrike" cap="none" normalizeH="0" baseline="0" dirty="0" smtClean="0">
                          <a:ln>
                            <a:noFill/>
                          </a:ln>
                          <a:solidFill>
                            <a:schemeClr val="tx1"/>
                          </a:solidFill>
                          <a:effectLst>
                            <a:outerShdw blurRad="38100" dist="38100" dir="2700000" algn="tl">
                              <a:srgbClr val="000000"/>
                            </a:outerShdw>
                          </a:effectLst>
                          <a:latin typeface="Arial" panose="020B0604020202020204" pitchFamily="34" charset="0"/>
                        </a:rPr>
                        <a:t>Maden işletmeleri, çöp dökme yerleri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80236180"/>
      </p:ext>
    </p:extLst>
  </p:cSld>
  <p:clrMapOvr>
    <a:masterClrMapping/>
  </p:clrMapOvr>
  <p:transition spd="med">
    <p:cover dir="u"/>
  </p:transition>
  <p:timing>
    <p:tnLst>
      <p:par>
        <p:cTn id="1" dur="indefinite" restart="never" nodeType="tmRoot"/>
      </p:par>
    </p:tnLst>
  </p:timing>
</p:sld>
</file>

<file path=ppt/theme/theme1.xml><?xml version="1.0" encoding="utf-8"?>
<a:theme xmlns:a="http://schemas.openxmlformats.org/drawingml/2006/main" name="Yolculuk">
  <a:themeElements>
    <a:clrScheme name="Yolculuk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Yolculuk">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Yolculuk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Yolculuk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Yolculuk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Yolculuk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Designs\Yolculuk.pot</Template>
  <TotalTime>3361</TotalTime>
  <Words>1341</Words>
  <Application>Microsoft Office PowerPoint</Application>
  <PresentationFormat>Ekran Gösterisi (4:3)</PresentationFormat>
  <Paragraphs>46</Paragraphs>
  <Slides>22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Calibri</vt:lpstr>
      <vt:lpstr>Times New Roman</vt:lpstr>
      <vt:lpstr>Wingdings</vt:lpstr>
      <vt:lpstr>Yolculuk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Yapay sulak alanlar, özel olarak yapılmış yerlere ekilen sulak alan bitkileri aracılığıyla, atık suyun doğal yollardan arıtılmasıdır. Yapay sulak alan teknolojileri canlılar ve doğal materyaller üzerine kurulu olan bir teknolojidir. Yapay sulak alanlar ya serbest yüzey akışlı (SYS) sistemler ya da yüzey altı akışlı (YAS) sistemler olarak sınıflandırılmaktadır. SYS sistemlerinde su yüzeyi atmosferle temas halinde, YAS sistemlerinde ise su bir dolgu malzemesi arasından aktığı için atmosferle temas halinde değildir.</vt:lpstr>
      <vt:lpstr>PowerPoint Sunusu</vt:lpstr>
      <vt:lpstr>PowerPoint Sunusu</vt:lpstr>
      <vt:lpstr>PowerPoint Sunusu</vt:lpstr>
    </vt:vector>
  </TitlesOfParts>
  <Company>Ahmet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dc:creator>
  <cp:lastModifiedBy>Ahmet Ozturk</cp:lastModifiedBy>
  <cp:revision>257</cp:revision>
  <dcterms:created xsi:type="dcterms:W3CDTF">2005-10-22T06:17:44Z</dcterms:created>
  <dcterms:modified xsi:type="dcterms:W3CDTF">2020-05-10T14:48:30Z</dcterms:modified>
</cp:coreProperties>
</file>