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633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9067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5461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0377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3691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5466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0503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8412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5245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1004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9929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8371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77172" y="209586"/>
            <a:ext cx="2186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Collision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theory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51791" y="853470"/>
            <a:ext cx="115956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One can calculate the number of molecules colliding with one another in a gaseous</a:t>
            </a:r>
            <a:r>
              <a:rPr lang="tr-TR" sz="2400" dirty="0" smtClean="0"/>
              <a:t> </a:t>
            </a:r>
            <a:r>
              <a:rPr lang="en-US" sz="2400" dirty="0" smtClean="0"/>
              <a:t>sample at a specified temperature. Suppose </a:t>
            </a:r>
            <a:r>
              <a:rPr lang="en-US" sz="2400" i="1" dirty="0" smtClean="0"/>
              <a:t>ZAB is the collision frequency for a</a:t>
            </a:r>
            <a:r>
              <a:rPr lang="tr-TR" sz="2400" i="1" dirty="0" smtClean="0"/>
              <a:t> </a:t>
            </a:r>
            <a:r>
              <a:rPr lang="en-US" sz="2400" dirty="0" smtClean="0"/>
              <a:t>collection of gas molecules capable of undergoing a bimolecular reaction. If all the</a:t>
            </a:r>
            <a:r>
              <a:rPr lang="tr-TR" sz="2400" dirty="0" smtClean="0"/>
              <a:t> </a:t>
            </a:r>
            <a:r>
              <a:rPr lang="en-US" sz="2400" dirty="0" smtClean="0"/>
              <a:t>molecules were activated, the rate would be directly determined by the number of</a:t>
            </a:r>
            <a:r>
              <a:rPr lang="tr-TR" sz="2400" dirty="0" smtClean="0"/>
              <a:t> </a:t>
            </a:r>
            <a:r>
              <a:rPr lang="en-US" sz="2400" dirty="0" smtClean="0"/>
              <a:t>collisions per unit time</a:t>
            </a:r>
            <a:r>
              <a:rPr lang="tr-TR" sz="2400" dirty="0" smtClean="0"/>
              <a:t> </a:t>
            </a:r>
            <a:r>
              <a:rPr lang="en-US" sz="2400" dirty="0" smtClean="0"/>
              <a:t>of molecules of kind A with those of kind B. Not all molecules</a:t>
            </a:r>
            <a:r>
              <a:rPr lang="tr-TR" sz="2400" dirty="0" smtClean="0"/>
              <a:t> </a:t>
            </a:r>
            <a:r>
              <a:rPr lang="en-US" sz="2400" dirty="0" smtClean="0"/>
              <a:t>will be activated, however, and we must multiply </a:t>
            </a:r>
            <a:r>
              <a:rPr lang="en-US" sz="2400" i="1" dirty="0" smtClean="0"/>
              <a:t>ZAB by the fraction that are. This</a:t>
            </a:r>
            <a:r>
              <a:rPr lang="tr-TR" sz="2400" i="1" dirty="0" smtClean="0"/>
              <a:t> </a:t>
            </a:r>
            <a:r>
              <a:rPr lang="en-US" sz="2400" dirty="0" smtClean="0"/>
              <a:t>is the Boltzmann factor </a:t>
            </a:r>
            <a:r>
              <a:rPr lang="en-US" sz="2400" i="1" dirty="0" smtClean="0"/>
              <a:t> .</a:t>
            </a:r>
            <a:endParaRPr lang="tr-T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84547" y="4532451"/>
            <a:ext cx="2295615" cy="84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1789" y="3591616"/>
            <a:ext cx="103366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average speed of a particle can calculated from Maxwell’s distribution:</a:t>
            </a:r>
            <a:endParaRPr lang="tr-TR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11901" y="4118147"/>
            <a:ext cx="10348498" cy="2739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15531" y="2037817"/>
            <a:ext cx="4129152" cy="77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Dikdörtgen"/>
          <p:cNvSpPr/>
          <p:nvPr/>
        </p:nvSpPr>
        <p:spPr>
          <a:xfrm>
            <a:off x="292339" y="2985972"/>
            <a:ext cx="98198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where the integration factor </a:t>
            </a:r>
            <a:r>
              <a:rPr lang="en-US" sz="2400" i="1" dirty="0" smtClean="0"/>
              <a:t>a is included in the empirical probability factor </a:t>
            </a:r>
            <a:r>
              <a:rPr lang="tr-TR" sz="2400" i="1" dirty="0" smtClean="0"/>
              <a:t> </a:t>
            </a:r>
            <a:r>
              <a:rPr lang="en-US" sz="2400" i="1" dirty="0" smtClean="0"/>
              <a:t>P</a:t>
            </a:r>
            <a:r>
              <a:rPr lang="en-US" sz="2400" i="1" dirty="0" smtClean="0"/>
              <a:t>.</a:t>
            </a:r>
            <a:endParaRPr lang="tr-TR" sz="2400" dirty="0"/>
          </a:p>
        </p:txBody>
      </p:sp>
      <p:sp>
        <p:nvSpPr>
          <p:cNvPr id="6" name="5 Dikdörtgen"/>
          <p:cNvSpPr/>
          <p:nvPr/>
        </p:nvSpPr>
        <p:spPr>
          <a:xfrm>
            <a:off x="286603" y="186976"/>
            <a:ext cx="11709779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For a gas reaction taking place between molecules that are structurally complicated,</a:t>
            </a:r>
            <a:r>
              <a:rPr lang="tr-TR" sz="2400" dirty="0" smtClean="0"/>
              <a:t> </a:t>
            </a:r>
            <a:r>
              <a:rPr lang="en-US" sz="2400" dirty="0" smtClean="0"/>
              <a:t>a probability factor </a:t>
            </a:r>
            <a:r>
              <a:rPr lang="en-US" sz="2400" i="1" dirty="0" smtClean="0"/>
              <a:t>P is introduced to account for collisions between activated</a:t>
            </a:r>
            <a:r>
              <a:rPr lang="tr-TR" sz="2400" i="1" dirty="0" smtClean="0"/>
              <a:t> </a:t>
            </a:r>
            <a:r>
              <a:rPr lang="en-US" sz="2400" dirty="0" smtClean="0"/>
              <a:t>molecules that are not oriented toward each other in the proper way for reaction to</a:t>
            </a:r>
            <a:r>
              <a:rPr lang="tr-TR" sz="2400" dirty="0" smtClean="0"/>
              <a:t> </a:t>
            </a:r>
            <a:r>
              <a:rPr lang="tr-TR" sz="2400" dirty="0" err="1" smtClean="0"/>
              <a:t>occur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81581" y="501134"/>
            <a:ext cx="51465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smtClean="0"/>
              <a:t>A </a:t>
            </a:r>
            <a:r>
              <a:rPr lang="tr-TR" sz="2400" dirty="0" err="1" smtClean="0"/>
              <a:t>simple</a:t>
            </a:r>
            <a:r>
              <a:rPr lang="tr-TR" sz="2400" dirty="0" smtClean="0"/>
              <a:t> model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collisions</a:t>
            </a:r>
            <a:r>
              <a:rPr lang="tr-TR" sz="2400" dirty="0" smtClean="0"/>
              <a:t>:</a:t>
            </a:r>
            <a:endParaRPr lang="tr-TR" sz="2400" dirty="0"/>
          </a:p>
        </p:txBody>
      </p:sp>
      <p:sp>
        <p:nvSpPr>
          <p:cNvPr id="5" name="4 Dikdörtgen"/>
          <p:cNvSpPr/>
          <p:nvPr/>
        </p:nvSpPr>
        <p:spPr>
          <a:xfrm>
            <a:off x="357809" y="1463862"/>
            <a:ext cx="90114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Particles are hard spheres of radius σ.</a:t>
            </a:r>
            <a:endParaRPr lang="tr-TR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• A Particle moving at v sweeps out a cylinder of radius σ and length</a:t>
            </a:r>
            <a:endParaRPr lang="tr-TR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667372" y="2809046"/>
            <a:ext cx="1973675" cy="623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277869" y="2829753"/>
            <a:ext cx="2814851" cy="642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478943" y="4649028"/>
            <a:ext cx="6001824" cy="612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Dikdörtgen"/>
          <p:cNvSpPr/>
          <p:nvPr/>
        </p:nvSpPr>
        <p:spPr>
          <a:xfrm>
            <a:off x="397566" y="3709457"/>
            <a:ext cx="11251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• The number of collisions equals the number of particles with their centers</a:t>
            </a:r>
            <a:r>
              <a:rPr lang="tr-TR" sz="2400" dirty="0" smtClean="0"/>
              <a:t> in V :</a:t>
            </a:r>
            <a:endParaRPr lang="tr-TR" sz="2400" dirty="0"/>
          </a:p>
        </p:txBody>
      </p:sp>
      <p:sp>
        <p:nvSpPr>
          <p:cNvPr id="10" name="9 Dikdörtgen"/>
          <p:cNvSpPr/>
          <p:nvPr/>
        </p:nvSpPr>
        <p:spPr>
          <a:xfrm>
            <a:off x="543336" y="5711687"/>
            <a:ext cx="3352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collision</a:t>
            </a:r>
            <a:r>
              <a:rPr lang="tr-TR" sz="2400" dirty="0" smtClean="0"/>
              <a:t> </a:t>
            </a:r>
            <a:r>
              <a:rPr lang="tr-TR" sz="2400" dirty="0" err="1" smtClean="0"/>
              <a:t>frequency</a:t>
            </a:r>
            <a:r>
              <a:rPr lang="tr-TR" sz="2400" dirty="0" smtClean="0"/>
              <a:t> =</a:t>
            </a:r>
            <a:endParaRPr lang="tr-TR" sz="2400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788672" y="5549542"/>
            <a:ext cx="2002528" cy="692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12035" y="357809"/>
            <a:ext cx="11807688" cy="1767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88406" y="1746838"/>
            <a:ext cx="2728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It can be shown that</a:t>
            </a:r>
            <a:endParaRPr lang="tr-TR" sz="2400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44557" y="2463869"/>
            <a:ext cx="10605925" cy="1631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Dikdörtgen"/>
          <p:cNvSpPr/>
          <p:nvPr/>
        </p:nvSpPr>
        <p:spPr>
          <a:xfrm>
            <a:off x="238539" y="344702"/>
            <a:ext cx="114233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F</a:t>
            </a:r>
            <a:r>
              <a:rPr lang="tr-TR" sz="2400" dirty="0" smtClean="0"/>
              <a:t>o</a:t>
            </a:r>
            <a:r>
              <a:rPr lang="en-US" sz="2400" dirty="0" smtClean="0"/>
              <a:t>r</a:t>
            </a:r>
            <a:r>
              <a:rPr lang="tr-TR" sz="2400" dirty="0" smtClean="0"/>
              <a:t> </a:t>
            </a:r>
            <a:r>
              <a:rPr lang="en-US" sz="2400" dirty="0" smtClean="0"/>
              <a:t>the above model we need to find the average collision frequency. Since the</a:t>
            </a:r>
            <a:r>
              <a:rPr lang="tr-TR" sz="2400" dirty="0" smtClean="0"/>
              <a:t> </a:t>
            </a:r>
            <a:r>
              <a:rPr lang="en-US" sz="2400" dirty="0" smtClean="0"/>
              <a:t>molecules are moving relative to one another we must find the average relative</a:t>
            </a:r>
            <a:r>
              <a:rPr lang="tr-TR" sz="2400" dirty="0" smtClean="0"/>
              <a:t>                       </a:t>
            </a:r>
            <a:r>
              <a:rPr lang="tr-TR" sz="2400" dirty="0" smtClean="0"/>
              <a:t>  </a:t>
            </a:r>
            <a:r>
              <a:rPr lang="tr-TR" sz="2400" dirty="0" err="1" smtClean="0"/>
              <a:t>Velocity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11454" y="1070942"/>
            <a:ext cx="16192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20846" y="222839"/>
            <a:ext cx="30720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Kinetic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theory</a:t>
            </a:r>
            <a:r>
              <a:rPr lang="tr-TR" sz="2400" b="1" dirty="0" smtClean="0">
                <a:solidFill>
                  <a:srgbClr val="FF0000"/>
                </a:solidFill>
              </a:rPr>
              <a:t> of </a:t>
            </a:r>
            <a:r>
              <a:rPr lang="tr-TR" sz="2400" b="1" dirty="0" err="1" smtClean="0">
                <a:solidFill>
                  <a:srgbClr val="FF0000"/>
                </a:solidFill>
              </a:rPr>
              <a:t>gases</a:t>
            </a:r>
            <a:endParaRPr lang="tr-TR" sz="2400" b="1" dirty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06649" y="960576"/>
            <a:ext cx="9666221" cy="3280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1792" y="4505739"/>
            <a:ext cx="11406980" cy="1974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16292" y="280809"/>
            <a:ext cx="11578144" cy="1031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30029" y="1797948"/>
            <a:ext cx="11564405" cy="265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01254" y="4749924"/>
            <a:ext cx="11589915" cy="102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12035" y="186048"/>
            <a:ext cx="10963639" cy="4664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65042" y="395301"/>
            <a:ext cx="11442897" cy="3408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258</Words>
  <Application>Microsoft Office PowerPoint</Application>
  <PresentationFormat>Özel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kimya_sahin</dc:creator>
  <cp:lastModifiedBy>acer</cp:lastModifiedBy>
  <cp:revision>28</cp:revision>
  <dcterms:created xsi:type="dcterms:W3CDTF">2018-03-28T12:23:24Z</dcterms:created>
  <dcterms:modified xsi:type="dcterms:W3CDTF">2018-04-01T11:08:30Z</dcterms:modified>
</cp:coreProperties>
</file>