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8" r:id="rId4"/>
    <p:sldId id="279" r:id="rId5"/>
    <p:sldId id="258" r:id="rId6"/>
    <p:sldId id="259" r:id="rId7"/>
    <p:sldId id="261" r:id="rId8"/>
    <p:sldId id="263" r:id="rId9"/>
    <p:sldId id="264" r:id="rId10"/>
    <p:sldId id="265" r:id="rId11"/>
    <p:sldId id="268" r:id="rId12"/>
    <p:sldId id="267" r:id="rId13"/>
    <p:sldId id="266" r:id="rId14"/>
    <p:sldId id="262" r:id="rId15"/>
    <p:sldId id="260" r:id="rId16"/>
    <p:sldId id="272" r:id="rId17"/>
    <p:sldId id="271" r:id="rId18"/>
    <p:sldId id="270" r:id="rId19"/>
    <p:sldId id="277" r:id="rId20"/>
    <p:sldId id="280" r:id="rId21"/>
    <p:sldId id="281" r:id="rId22"/>
    <p:sldId id="282" r:id="rId23"/>
    <p:sldId id="294" r:id="rId24"/>
    <p:sldId id="283" r:id="rId25"/>
    <p:sldId id="285" r:id="rId26"/>
    <p:sldId id="287" r:id="rId27"/>
    <p:sldId id="289" r:id="rId28"/>
    <p:sldId id="295" r:id="rId29"/>
    <p:sldId id="291" r:id="rId30"/>
    <p:sldId id="290" r:id="rId31"/>
    <p:sldId id="296" r:id="rId32"/>
    <p:sldId id="292" r:id="rId33"/>
    <p:sldId id="293" r:id="rId34"/>
    <p:sldId id="276" r:id="rId35"/>
    <p:sldId id="275"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27.01.2017</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27.01.2017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27.01.2017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27.01.2017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27.01.2017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27.01.2017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27.01.2017</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27.01.2017</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9F75050-0E15-4C5B-92B0-66D068882F1F}" type="datetimeFigureOut">
              <a:rPr lang="tr-TR" smtClean="0"/>
              <a:pPr/>
              <a:t>27.01.2017</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27.01.2017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27.01.2017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27.01.2017</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428728" y="2071678"/>
            <a:ext cx="7406640" cy="1472184"/>
          </a:xfrm>
        </p:spPr>
        <p:txBody>
          <a:bodyPr/>
          <a:lstStyle/>
          <a:p>
            <a:r>
              <a:rPr lang="tr-TR" dirty="0" smtClean="0"/>
              <a:t>Çocuklarda Görülen </a:t>
            </a:r>
            <a:r>
              <a:rPr lang="tr-TR" dirty="0" err="1" smtClean="0"/>
              <a:t>Periodontal</a:t>
            </a:r>
            <a:r>
              <a:rPr lang="tr-TR" dirty="0" smtClean="0"/>
              <a:t> Hastalıklar</a:t>
            </a:r>
            <a:endParaRPr lang="tr-TR" dirty="0"/>
          </a:p>
        </p:txBody>
      </p:sp>
      <p:sp>
        <p:nvSpPr>
          <p:cNvPr id="3" name="2 Alt Başlık"/>
          <p:cNvSpPr>
            <a:spLocks noGrp="1"/>
          </p:cNvSpPr>
          <p:nvPr>
            <p:ph type="subTitle" idx="1"/>
          </p:nvPr>
        </p:nvSpPr>
        <p:spPr>
          <a:xfrm>
            <a:off x="1500166" y="4500570"/>
            <a:ext cx="7406640" cy="1752600"/>
          </a:xfrm>
        </p:spPr>
        <p:txBody>
          <a:bodyPr/>
          <a:lstStyle/>
          <a:p>
            <a:r>
              <a:rPr lang="tr-TR" dirty="0" smtClean="0"/>
              <a:t>			Prof Dr Adnan TEZEL</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b="1" dirty="0" err="1" smtClean="0"/>
              <a:t>Erüpsiyon</a:t>
            </a:r>
            <a:r>
              <a:rPr lang="tr-TR" b="1" dirty="0" smtClean="0"/>
              <a:t> </a:t>
            </a:r>
            <a:r>
              <a:rPr lang="tr-TR" b="1" dirty="0" err="1" smtClean="0"/>
              <a:t>Gingivitisi</a:t>
            </a:r>
            <a:endParaRPr lang="tr-TR" dirty="0" smtClean="0"/>
          </a:p>
          <a:p>
            <a:r>
              <a:rPr lang="tr-TR" dirty="0" smtClean="0"/>
              <a:t>Diş sürmesi ile ilişkili </a:t>
            </a:r>
            <a:r>
              <a:rPr lang="tr-TR" dirty="0" err="1" smtClean="0"/>
              <a:t>gingivitise</a:t>
            </a:r>
            <a:r>
              <a:rPr lang="tr-TR" dirty="0" smtClean="0"/>
              <a:t> </a:t>
            </a:r>
            <a:r>
              <a:rPr lang="tr-TR" dirty="0" err="1" smtClean="0"/>
              <a:t>erupsiyon</a:t>
            </a:r>
            <a:r>
              <a:rPr lang="tr-TR" dirty="0" smtClean="0"/>
              <a:t> </a:t>
            </a:r>
            <a:r>
              <a:rPr lang="tr-TR" dirty="0" err="1" smtClean="0"/>
              <a:t>gingivitisi</a:t>
            </a:r>
            <a:r>
              <a:rPr lang="tr-TR" dirty="0" smtClean="0"/>
              <a:t> denilmektedir. Aslında tek başına diş sürmesi </a:t>
            </a:r>
            <a:r>
              <a:rPr lang="tr-TR" dirty="0" err="1" smtClean="0"/>
              <a:t>gingivitise</a:t>
            </a:r>
            <a:r>
              <a:rPr lang="tr-TR" dirty="0" smtClean="0"/>
              <a:t> neden olmaz. Ancak,  yoğun plak birikimi veya fırçanın bu hassas bölgedeki </a:t>
            </a:r>
            <a:r>
              <a:rPr lang="tr-TR" dirty="0" err="1" smtClean="0"/>
              <a:t>irritasyonu</a:t>
            </a:r>
            <a:r>
              <a:rPr lang="tr-TR" dirty="0" smtClean="0"/>
              <a:t> gibi yardımcı etkenler </a:t>
            </a:r>
            <a:r>
              <a:rPr lang="tr-TR" dirty="0" err="1" smtClean="0"/>
              <a:t>inflamasyonun</a:t>
            </a:r>
            <a:r>
              <a:rPr lang="tr-TR" dirty="0" smtClean="0"/>
              <a:t> tetiklenmesini kolaylaştırabilirler. </a:t>
            </a:r>
            <a:r>
              <a:rPr lang="tr-TR" dirty="0" err="1" smtClean="0"/>
              <a:t>Gingival</a:t>
            </a:r>
            <a:r>
              <a:rPr lang="tr-TR" dirty="0" smtClean="0"/>
              <a:t> </a:t>
            </a:r>
            <a:r>
              <a:rPr lang="tr-TR" dirty="0" err="1" smtClean="0"/>
              <a:t>marjin</a:t>
            </a:r>
            <a:r>
              <a:rPr lang="tr-TR" dirty="0" smtClean="0"/>
              <a:t> henüz </a:t>
            </a:r>
            <a:r>
              <a:rPr lang="tr-TR" dirty="0" err="1" smtClean="0"/>
              <a:t>keratinize</a:t>
            </a:r>
            <a:r>
              <a:rPr lang="tr-TR" dirty="0" smtClean="0"/>
              <a:t> olmadığından ve </a:t>
            </a:r>
            <a:r>
              <a:rPr lang="tr-TR" dirty="0" err="1" smtClean="0"/>
              <a:t>sulkus</a:t>
            </a:r>
            <a:r>
              <a:rPr lang="tr-TR" dirty="0" smtClean="0"/>
              <a:t> gelişimi henüz tamamlanmadığından sürmekte olan dişin çevresindeki diş eti kızarmış renkte görünebilir. Ağız hijyeni kötü olan çocuklarda </a:t>
            </a:r>
            <a:r>
              <a:rPr lang="tr-TR" dirty="0" err="1" smtClean="0"/>
              <a:t>erupsiyon</a:t>
            </a:r>
            <a:r>
              <a:rPr lang="tr-TR" dirty="0" smtClean="0"/>
              <a:t> </a:t>
            </a:r>
            <a:r>
              <a:rPr lang="tr-TR" dirty="0" err="1" smtClean="0"/>
              <a:t>gingivitisi</a:t>
            </a:r>
            <a:r>
              <a:rPr lang="tr-TR" dirty="0" smtClean="0"/>
              <a:t>, olaya </a:t>
            </a:r>
            <a:r>
              <a:rPr lang="tr-TR" dirty="0" err="1" smtClean="0"/>
              <a:t>sekonder</a:t>
            </a:r>
            <a:r>
              <a:rPr lang="tr-TR" dirty="0" smtClean="0"/>
              <a:t> enfeksiyonların katılımıyla şiddetli bir marjinal </a:t>
            </a:r>
            <a:r>
              <a:rPr lang="tr-TR" dirty="0" err="1" smtClean="0"/>
              <a:t>gingivitise</a:t>
            </a:r>
            <a:r>
              <a:rPr lang="tr-TR" dirty="0" smtClean="0"/>
              <a:t> dönüşebilir.</a:t>
            </a:r>
          </a:p>
          <a:p>
            <a:r>
              <a:rPr lang="tr-TR" dirty="0" err="1" smtClean="0"/>
              <a:t>Eksfolizasyon</a:t>
            </a:r>
            <a:r>
              <a:rPr lang="tr-TR" dirty="0" smtClean="0"/>
              <a:t> sırasında ciddi çürükleri olan süt dişlerinin çoğunda ve </a:t>
            </a:r>
            <a:r>
              <a:rPr lang="tr-TR" dirty="0" err="1" smtClean="0"/>
              <a:t>food</a:t>
            </a:r>
            <a:r>
              <a:rPr lang="tr-TR" dirty="0" smtClean="0"/>
              <a:t> </a:t>
            </a:r>
            <a:r>
              <a:rPr lang="tr-TR" dirty="0" err="1" smtClean="0"/>
              <a:t>impaction</a:t>
            </a:r>
            <a:r>
              <a:rPr lang="tr-TR" dirty="0" smtClean="0"/>
              <a:t> bölgelerinde plak birikimine bağlı </a:t>
            </a:r>
            <a:r>
              <a:rPr lang="tr-TR" dirty="0" err="1" smtClean="0"/>
              <a:t>sekonder</a:t>
            </a:r>
            <a:r>
              <a:rPr lang="tr-TR" dirty="0" smtClean="0"/>
              <a:t> </a:t>
            </a:r>
            <a:r>
              <a:rPr lang="tr-TR" dirty="0" err="1" smtClean="0"/>
              <a:t>inflamasyon</a:t>
            </a:r>
            <a:r>
              <a:rPr lang="tr-TR" dirty="0" smtClean="0"/>
              <a:t> ve fırçalama sırasında ağrı söz konusu olabilir. </a:t>
            </a:r>
            <a:r>
              <a:rPr lang="tr-TR" dirty="0" err="1" smtClean="0"/>
              <a:t>Eksfolizasyon</a:t>
            </a:r>
            <a:r>
              <a:rPr lang="tr-TR" dirty="0" smtClean="0"/>
              <a:t> sırasında normal sürecin bir parçası olarak birleşim </a:t>
            </a:r>
            <a:r>
              <a:rPr lang="tr-TR" dirty="0" err="1" smtClean="0"/>
              <a:t>epiteli</a:t>
            </a:r>
            <a:r>
              <a:rPr lang="tr-TR" dirty="0" smtClean="0"/>
              <a:t> </a:t>
            </a:r>
            <a:r>
              <a:rPr lang="tr-TR" dirty="0" err="1" smtClean="0"/>
              <a:t>rezorbe</a:t>
            </a:r>
            <a:r>
              <a:rPr lang="tr-TR" dirty="0" smtClean="0"/>
              <a:t> olmaya devam eden süt dişinin altına doğru </a:t>
            </a:r>
            <a:r>
              <a:rPr lang="tr-TR" dirty="0" err="1" smtClean="0"/>
              <a:t>migrate</a:t>
            </a:r>
            <a:r>
              <a:rPr lang="tr-TR" dirty="0" smtClean="0"/>
              <a:t> olarak burada bakteri plağı birikimi için uygun bir ortam ve derin bir cep oluşturabilir. Şiddetli </a:t>
            </a:r>
            <a:r>
              <a:rPr lang="tr-TR" dirty="0" err="1" smtClean="0"/>
              <a:t>inflamasyon</a:t>
            </a:r>
            <a:r>
              <a:rPr lang="tr-TR" dirty="0" smtClean="0"/>
              <a:t> bölgesinde rahat bir çiğneme işlemi yapılamadığında sağlıklı bölgeye doğru tek taraflı çiğneme alışkanlığı ortaya çıkabilir. </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b="1" dirty="0" err="1" smtClean="0"/>
              <a:t>Puberte</a:t>
            </a:r>
            <a:r>
              <a:rPr lang="tr-TR" b="1" dirty="0" smtClean="0"/>
              <a:t> </a:t>
            </a:r>
            <a:r>
              <a:rPr lang="tr-TR" b="1" dirty="0" err="1" smtClean="0"/>
              <a:t>Gingivitisi</a:t>
            </a:r>
            <a:endParaRPr lang="tr-TR" dirty="0" smtClean="0"/>
          </a:p>
          <a:p>
            <a:r>
              <a:rPr lang="tr-TR" dirty="0" smtClean="0"/>
              <a:t>Daha önce belirtildiği gibi, çocuklarda marjinal </a:t>
            </a:r>
            <a:r>
              <a:rPr lang="tr-TR" dirty="0" err="1" smtClean="0"/>
              <a:t>gingivitis</a:t>
            </a:r>
            <a:r>
              <a:rPr lang="tr-TR" dirty="0" smtClean="0"/>
              <a:t> </a:t>
            </a:r>
            <a:r>
              <a:rPr lang="tr-TR" dirty="0" err="1" smtClean="0"/>
              <a:t>insidansı</a:t>
            </a:r>
            <a:r>
              <a:rPr lang="tr-TR" dirty="0" smtClean="0"/>
              <a:t> yaşla birlikte artar ve 9-14 yaşları arasında zirve noktasına ulaşır ama </a:t>
            </a:r>
            <a:r>
              <a:rPr lang="tr-TR" dirty="0" err="1" smtClean="0"/>
              <a:t>puberte</a:t>
            </a:r>
            <a:r>
              <a:rPr lang="tr-TR" dirty="0" smtClean="0"/>
              <a:t> döneminden sonra bu eğilim azalmaya başlar. Kadınlarda görülen </a:t>
            </a:r>
            <a:r>
              <a:rPr lang="tr-TR" dirty="0" err="1" smtClean="0"/>
              <a:t>periodontal</a:t>
            </a:r>
            <a:r>
              <a:rPr lang="tr-TR" dirty="0" smtClean="0"/>
              <a:t> hastalıklar dersinde bu durum daha ayrıntılı olarak işlenecektir.</a:t>
            </a:r>
          </a:p>
          <a:p>
            <a:r>
              <a:rPr lang="tr-TR" dirty="0" smtClean="0"/>
              <a:t>Ergenlik </a:t>
            </a:r>
            <a:r>
              <a:rPr lang="tr-TR" dirty="0" err="1" smtClean="0"/>
              <a:t>gingivitisinin</a:t>
            </a:r>
            <a:r>
              <a:rPr lang="tr-TR" dirty="0" smtClean="0"/>
              <a:t> en sık karşılaşılan bulgusu </a:t>
            </a:r>
            <a:r>
              <a:rPr lang="tr-TR" dirty="0" err="1" smtClean="0"/>
              <a:t>interproksimal</a:t>
            </a:r>
            <a:r>
              <a:rPr lang="tr-TR" dirty="0" smtClean="0"/>
              <a:t> bölgelerde </a:t>
            </a:r>
            <a:r>
              <a:rPr lang="tr-TR" dirty="0" err="1" smtClean="0"/>
              <a:t>inflamasyon</a:t>
            </a:r>
            <a:r>
              <a:rPr lang="tr-TR" dirty="0" smtClean="0"/>
              <a:t> ve kanamadır. İltihabi dişeti büyümelerine hem erkeklerde hem de kadınlarda rastlanabilir ama bu olaylar genellikle ergenlik sonrasında azalma eğilimi gösterir. </a:t>
            </a:r>
            <a:r>
              <a:rPr lang="tr-TR" dirty="0" err="1" smtClean="0"/>
              <a:t>Pubertal</a:t>
            </a:r>
            <a:r>
              <a:rPr lang="tr-TR" dirty="0" smtClean="0"/>
              <a:t> dişeti iltihabı ve dişeti büyümeleri; hijyenin yetersizliğine bağlı plak birikimi ve </a:t>
            </a:r>
            <a:r>
              <a:rPr lang="tr-TR" dirty="0" err="1" smtClean="0"/>
              <a:t>hormonal</a:t>
            </a:r>
            <a:r>
              <a:rPr lang="tr-TR" dirty="0" smtClean="0"/>
              <a:t> etkenlerin katkısıyla daha şiddetli bir hale gelebilir.  Bu durum, genellikle ağız hijyeninin düzeltilmesi, östrojen ve testosteron düzeylerinin doğal stabilizasyonun sağlanmasıyla kendiliğinden düzelebilir. Gelişim aşamasında dişetinin </a:t>
            </a:r>
            <a:r>
              <a:rPr lang="tr-TR" dirty="0" err="1" smtClean="0"/>
              <a:t>inflamasyona</a:t>
            </a:r>
            <a:r>
              <a:rPr lang="tr-TR" dirty="0" smtClean="0"/>
              <a:t> karşı verdiği </a:t>
            </a:r>
            <a:r>
              <a:rPr lang="tr-TR" dirty="0" err="1" smtClean="0"/>
              <a:t>vasküler</a:t>
            </a:r>
            <a:r>
              <a:rPr lang="tr-TR" dirty="0" smtClean="0"/>
              <a:t> ve iltihabi yanıt </a:t>
            </a:r>
            <a:r>
              <a:rPr lang="tr-TR" dirty="0" err="1" smtClean="0"/>
              <a:t>hormonal</a:t>
            </a:r>
            <a:r>
              <a:rPr lang="tr-TR" dirty="0" smtClean="0"/>
              <a:t> değişikliklerle değişime uğrayarak şiddetlenmektedir. </a:t>
            </a:r>
          </a:p>
          <a:p>
            <a:r>
              <a:rPr lang="tr-TR" b="1" dirty="0" smtClean="0"/>
              <a:t>İlaca Bağlı Dişeti Büyümeleri</a:t>
            </a:r>
            <a:endParaRPr lang="tr-TR" dirty="0" smtClean="0"/>
          </a:p>
          <a:p>
            <a:r>
              <a:rPr lang="tr-TR" dirty="0" smtClean="0"/>
              <a:t>Dişeti büyümeleri dersinde işlendiği gibi; </a:t>
            </a:r>
            <a:r>
              <a:rPr lang="tr-TR" dirty="0" err="1" smtClean="0"/>
              <a:t>siklosporin</a:t>
            </a:r>
            <a:r>
              <a:rPr lang="tr-TR" dirty="0" smtClean="0"/>
              <a:t>, </a:t>
            </a:r>
            <a:r>
              <a:rPr lang="tr-TR" dirty="0" err="1" smtClean="0"/>
              <a:t>fenitoin</a:t>
            </a:r>
            <a:r>
              <a:rPr lang="tr-TR" dirty="0" smtClean="0"/>
              <a:t> ve kalsiyum kanal </a:t>
            </a:r>
            <a:r>
              <a:rPr lang="tr-TR" dirty="0" err="1" smtClean="0"/>
              <a:t>blokerleri</a:t>
            </a:r>
            <a:r>
              <a:rPr lang="tr-TR" dirty="0" smtClean="0"/>
              <a:t> gibi bazı ilaçlar dişeti büyümesine neden olabilmektedir. </a:t>
            </a:r>
            <a:r>
              <a:rPr lang="tr-TR" dirty="0" err="1" smtClean="0"/>
              <a:t>Gingival</a:t>
            </a:r>
            <a:r>
              <a:rPr lang="tr-TR" dirty="0" smtClean="0"/>
              <a:t> </a:t>
            </a:r>
            <a:r>
              <a:rPr lang="tr-TR" dirty="0" err="1" smtClean="0"/>
              <a:t>marjindeki</a:t>
            </a:r>
            <a:r>
              <a:rPr lang="tr-TR" dirty="0" smtClean="0"/>
              <a:t> aşırı plak birikimi olayı daha komplike hale getirebilirse de bu tür büyümelerin kronik marjinal </a:t>
            </a:r>
            <a:r>
              <a:rPr lang="tr-TR" dirty="0" err="1" smtClean="0"/>
              <a:t>gingivitisle</a:t>
            </a:r>
            <a:r>
              <a:rPr lang="tr-TR" dirty="0" smtClean="0"/>
              <a:t> bir ilişkisi yoktur.</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b="1" dirty="0" err="1" smtClean="0"/>
              <a:t>Ortodontik</a:t>
            </a:r>
            <a:r>
              <a:rPr lang="tr-TR" b="1" dirty="0" smtClean="0"/>
              <a:t> Tedaviye Bağlı </a:t>
            </a:r>
            <a:r>
              <a:rPr lang="tr-TR" b="1" dirty="0" err="1" smtClean="0"/>
              <a:t>Gingival</a:t>
            </a:r>
            <a:r>
              <a:rPr lang="tr-TR" b="1" dirty="0" smtClean="0"/>
              <a:t> Değişiklikler</a:t>
            </a:r>
            <a:endParaRPr lang="tr-TR" dirty="0" smtClean="0"/>
          </a:p>
          <a:p>
            <a:r>
              <a:rPr lang="tr-TR" dirty="0" err="1" smtClean="0"/>
              <a:t>Ortodontik</a:t>
            </a:r>
            <a:r>
              <a:rPr lang="tr-TR" dirty="0" smtClean="0"/>
              <a:t> sabit apareylerin yerleştirilmelerinden sonra plak temizliğinin kolayca yapılamamasından dolayı bir iki ay içerisinde hafif </a:t>
            </a:r>
            <a:r>
              <a:rPr lang="tr-TR" dirty="0" err="1" smtClean="0"/>
              <a:t>gingival</a:t>
            </a:r>
            <a:r>
              <a:rPr lang="tr-TR" dirty="0" smtClean="0"/>
              <a:t> değişiklikler ortaya çıkabilir. Genellikle apareye bağlı bu geçici durum ender olarak </a:t>
            </a:r>
            <a:r>
              <a:rPr lang="tr-TR" dirty="0" err="1" smtClean="0"/>
              <a:t>periodontal</a:t>
            </a:r>
            <a:r>
              <a:rPr lang="tr-TR" dirty="0" smtClean="0"/>
              <a:t> dokularda uzun süreli ve kalıcı hasara neden olur. Aslında dikkat edilirse genellikle </a:t>
            </a:r>
            <a:r>
              <a:rPr lang="tr-TR" dirty="0" err="1" smtClean="0"/>
              <a:t>ortodontik</a:t>
            </a:r>
            <a:r>
              <a:rPr lang="tr-TR" dirty="0" smtClean="0"/>
              <a:t> tedavinin başladığı dönemler </a:t>
            </a:r>
            <a:r>
              <a:rPr lang="tr-TR" dirty="0" err="1" smtClean="0"/>
              <a:t>puberte</a:t>
            </a:r>
            <a:r>
              <a:rPr lang="tr-TR" dirty="0" smtClean="0"/>
              <a:t> dönemiyle çakışmaktadır.  </a:t>
            </a:r>
          </a:p>
          <a:p>
            <a:r>
              <a:rPr lang="tr-TR" b="1" dirty="0" smtClean="0"/>
              <a:t>Ağız Solunumu</a:t>
            </a:r>
            <a:endParaRPr lang="tr-TR" dirty="0" smtClean="0"/>
          </a:p>
          <a:p>
            <a:r>
              <a:rPr lang="tr-TR" dirty="0" smtClean="0"/>
              <a:t>Ağız solunumu, dudakların tam kapatılamaması ve ağzı açık tutma alışkanlıkları plak birikiminde artışa ve dişeti iltihabına yol açabilir. Bu durum genellikle </a:t>
            </a:r>
            <a:r>
              <a:rPr lang="tr-TR" dirty="0" err="1" smtClean="0"/>
              <a:t>maksiller</a:t>
            </a:r>
            <a:r>
              <a:rPr lang="tr-TR" dirty="0" smtClean="0"/>
              <a:t> kesiciler bölgesiyle sınırlıdır. Dudağın örtmediği dişeti kısmı belirgin bir ayrım hattı ile diğer bölgelerden ayrılır.</a:t>
            </a:r>
          </a:p>
          <a:p>
            <a:r>
              <a:rPr lang="tr-TR" b="1" dirty="0" smtClean="0"/>
              <a:t>Plağa Bağlı Olmayan Dişeti Lezyonları</a:t>
            </a:r>
            <a:endParaRPr lang="tr-TR" dirty="0" smtClean="0"/>
          </a:p>
          <a:p>
            <a:r>
              <a:rPr lang="tr-TR" dirty="0" smtClean="0"/>
              <a:t>Pediatrik yaş grubunda görülen </a:t>
            </a:r>
            <a:r>
              <a:rPr lang="tr-TR" dirty="0" err="1" smtClean="0"/>
              <a:t>intraoral</a:t>
            </a:r>
            <a:r>
              <a:rPr lang="tr-TR" dirty="0" smtClean="0"/>
              <a:t> yumuşak doku lezyonları erişkinlerde görülenlere benzer. En sık karşılaşılan pediatrik ağız içi lezyonlar; </a:t>
            </a:r>
            <a:r>
              <a:rPr lang="tr-TR" dirty="0" err="1" smtClean="0"/>
              <a:t>primer</a:t>
            </a:r>
            <a:r>
              <a:rPr lang="tr-TR" dirty="0" smtClean="0"/>
              <a:t> </a:t>
            </a:r>
            <a:r>
              <a:rPr lang="tr-TR" dirty="0" err="1" smtClean="0"/>
              <a:t>herpetik</a:t>
            </a:r>
            <a:r>
              <a:rPr lang="tr-TR" dirty="0" smtClean="0"/>
              <a:t> </a:t>
            </a:r>
            <a:r>
              <a:rPr lang="tr-TR" dirty="0" err="1" smtClean="0"/>
              <a:t>gingivostomatit</a:t>
            </a:r>
            <a:r>
              <a:rPr lang="tr-TR" dirty="0" smtClean="0"/>
              <a:t>, tekrarlayan </a:t>
            </a:r>
            <a:r>
              <a:rPr lang="tr-TR" dirty="0" err="1" smtClean="0"/>
              <a:t>herpes</a:t>
            </a:r>
            <a:r>
              <a:rPr lang="tr-TR" dirty="0" smtClean="0"/>
              <a:t> </a:t>
            </a:r>
            <a:r>
              <a:rPr lang="tr-TR" dirty="0" err="1" smtClean="0"/>
              <a:t>simpleks</a:t>
            </a:r>
            <a:r>
              <a:rPr lang="tr-TR" dirty="0" smtClean="0"/>
              <a:t>, </a:t>
            </a:r>
            <a:r>
              <a:rPr lang="tr-TR" dirty="0" err="1" smtClean="0"/>
              <a:t>rekürrent</a:t>
            </a:r>
            <a:r>
              <a:rPr lang="tr-TR" dirty="0" smtClean="0"/>
              <a:t> </a:t>
            </a:r>
            <a:r>
              <a:rPr lang="tr-TR" dirty="0" err="1" smtClean="0"/>
              <a:t>aftöz</a:t>
            </a:r>
            <a:r>
              <a:rPr lang="tr-TR" dirty="0" smtClean="0"/>
              <a:t> </a:t>
            </a:r>
            <a:r>
              <a:rPr lang="tr-TR" dirty="0" err="1" smtClean="0"/>
              <a:t>stomatit</a:t>
            </a:r>
            <a:r>
              <a:rPr lang="tr-TR" dirty="0" smtClean="0"/>
              <a:t>, </a:t>
            </a:r>
            <a:r>
              <a:rPr lang="tr-TR" dirty="0" err="1" smtClean="0"/>
              <a:t>kandidiyazis</a:t>
            </a:r>
            <a:r>
              <a:rPr lang="tr-TR" dirty="0" smtClean="0"/>
              <a:t>, </a:t>
            </a:r>
            <a:r>
              <a:rPr lang="tr-TR" dirty="0" err="1" smtClean="0"/>
              <a:t>angular</a:t>
            </a:r>
            <a:r>
              <a:rPr lang="tr-TR" dirty="0" smtClean="0"/>
              <a:t> </a:t>
            </a:r>
            <a:r>
              <a:rPr lang="tr-TR" dirty="0" err="1" smtClean="0"/>
              <a:t>cheilitis</a:t>
            </a:r>
            <a:r>
              <a:rPr lang="tr-TR" dirty="0" smtClean="0"/>
              <a:t> ve coğrafik dildir. Bu lezyonlara çocuklarda ve erişkinlerde yaklaşık aynı oranlarda rastlanır.  İki özel pediatrik durum vardır.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b="1" dirty="0" err="1" smtClean="0"/>
              <a:t>Primer</a:t>
            </a:r>
            <a:r>
              <a:rPr lang="tr-TR" b="1" dirty="0" smtClean="0"/>
              <a:t> </a:t>
            </a:r>
            <a:r>
              <a:rPr lang="tr-TR" b="1" dirty="0" err="1" smtClean="0"/>
              <a:t>Herpetik</a:t>
            </a:r>
            <a:r>
              <a:rPr lang="tr-TR" b="1" dirty="0" smtClean="0"/>
              <a:t> </a:t>
            </a:r>
            <a:r>
              <a:rPr lang="tr-TR" b="1" dirty="0" err="1" smtClean="0"/>
              <a:t>Gingivostomatitis</a:t>
            </a:r>
            <a:r>
              <a:rPr lang="tr-TR" b="1" dirty="0" smtClean="0"/>
              <a:t>. </a:t>
            </a:r>
            <a:r>
              <a:rPr lang="tr-TR" dirty="0" err="1" smtClean="0"/>
              <a:t>Primer</a:t>
            </a:r>
            <a:r>
              <a:rPr lang="tr-TR" dirty="0" smtClean="0"/>
              <a:t> </a:t>
            </a:r>
            <a:r>
              <a:rPr lang="tr-TR" dirty="0" err="1" smtClean="0"/>
              <a:t>herpetik</a:t>
            </a:r>
            <a:r>
              <a:rPr lang="tr-TR" dirty="0" smtClean="0"/>
              <a:t> </a:t>
            </a:r>
            <a:r>
              <a:rPr lang="tr-TR" dirty="0" err="1" smtClean="0"/>
              <a:t>gingivostomatit</a:t>
            </a:r>
            <a:r>
              <a:rPr lang="tr-TR" dirty="0" smtClean="0"/>
              <a:t> </a:t>
            </a:r>
            <a:r>
              <a:rPr lang="tr-TR" dirty="0" err="1" smtClean="0"/>
              <a:t>insidansı</a:t>
            </a:r>
            <a:r>
              <a:rPr lang="tr-TR" dirty="0" smtClean="0"/>
              <a:t> küçük çocuklarda, daha çok 1 - 3 yaşlarında yüksek olan akut bir </a:t>
            </a:r>
            <a:r>
              <a:rPr lang="tr-TR" dirty="0" err="1" smtClean="0"/>
              <a:t>viral</a:t>
            </a:r>
            <a:r>
              <a:rPr lang="tr-TR" dirty="0" smtClean="0"/>
              <a:t> hastalıktır.  Olguların % 99’unda semptom görülmez veya ortaya çıkan semptom dişlere atfedilir. Kalan % 1’inde ise dudaklar ve mukozada ciddi </a:t>
            </a:r>
            <a:r>
              <a:rPr lang="tr-TR" dirty="0" err="1" smtClean="0"/>
              <a:t>inflamasyon</a:t>
            </a:r>
            <a:r>
              <a:rPr lang="tr-TR" dirty="0" smtClean="0"/>
              <a:t> ve </a:t>
            </a:r>
            <a:r>
              <a:rPr lang="tr-TR" dirty="0" err="1" smtClean="0"/>
              <a:t>ülserasyon</a:t>
            </a:r>
            <a:r>
              <a:rPr lang="tr-TR" dirty="0" smtClean="0"/>
              <a:t> gelişebilir.</a:t>
            </a:r>
          </a:p>
          <a:p>
            <a:r>
              <a:rPr lang="tr-TR" b="1" dirty="0" err="1" smtClean="0"/>
              <a:t>Kandida</a:t>
            </a:r>
            <a:r>
              <a:rPr lang="tr-TR" dirty="0" smtClean="0"/>
              <a:t>. Genellikle uzun süreli antibiyotik kullanımından sonra, doğumsal veya edinilmiş </a:t>
            </a:r>
            <a:r>
              <a:rPr lang="tr-TR" dirty="0" err="1" smtClean="0"/>
              <a:t>immün</a:t>
            </a:r>
            <a:r>
              <a:rPr lang="tr-TR" dirty="0" smtClean="0"/>
              <a:t> yetmezlikler sonucu </a:t>
            </a:r>
            <a:r>
              <a:rPr lang="tr-TR" i="1" dirty="0" err="1" smtClean="0"/>
              <a:t>Candida</a:t>
            </a:r>
            <a:r>
              <a:rPr lang="tr-TR" i="1" dirty="0" smtClean="0"/>
              <a:t> </a:t>
            </a:r>
            <a:r>
              <a:rPr lang="tr-TR" i="1" dirty="0" err="1" smtClean="0"/>
              <a:t>albicans</a:t>
            </a:r>
            <a:r>
              <a:rPr lang="tr-TR" dirty="0" smtClean="0"/>
              <a:t> enfeksiyonu ortaya çıkabilir. Erişkinlerde çocuklarda olduğu kadar yaygın değildir, aslında sağlıklı çocuklarda da ender olarak rastlanır. Bağışıklık sisteminin zayıfladığı durumlarda ortaya çıkabilen fırsatçı bir hastalıktır.</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40000" lnSpcReduction="20000"/>
          </a:bodyPr>
          <a:lstStyle/>
          <a:p>
            <a:r>
              <a:rPr lang="tr-TR" b="1" dirty="0" smtClean="0"/>
              <a:t>Çocuklukta Görülen </a:t>
            </a:r>
            <a:r>
              <a:rPr lang="tr-TR" b="1" dirty="0" err="1" smtClean="0"/>
              <a:t>Periodontal</a:t>
            </a:r>
            <a:r>
              <a:rPr lang="tr-TR" b="1" dirty="0" smtClean="0"/>
              <a:t> Hastalıklar</a:t>
            </a:r>
            <a:endParaRPr lang="tr-TR" dirty="0" smtClean="0"/>
          </a:p>
          <a:p>
            <a:r>
              <a:rPr lang="tr-TR" dirty="0" err="1" smtClean="0"/>
              <a:t>Gingivitise</a:t>
            </a:r>
            <a:r>
              <a:rPr lang="tr-TR" dirty="0" smtClean="0"/>
              <a:t> yedi yaş üzerindeki çocuklarda çok sık rastlanır ama </a:t>
            </a:r>
            <a:r>
              <a:rPr lang="tr-TR" dirty="0" err="1" smtClean="0"/>
              <a:t>ataçman</a:t>
            </a:r>
            <a:r>
              <a:rPr lang="tr-TR" dirty="0" smtClean="0"/>
              <a:t> ve kemik kaybı ile seyreden </a:t>
            </a:r>
            <a:r>
              <a:rPr lang="tr-TR" dirty="0" err="1" smtClean="0"/>
              <a:t>periodontitislere</a:t>
            </a:r>
            <a:r>
              <a:rPr lang="tr-TR" dirty="0" smtClean="0"/>
              <a:t> erişkinlerde görüldüğü sıklıkta rastlanmaz. </a:t>
            </a:r>
            <a:r>
              <a:rPr lang="tr-TR" dirty="0" err="1" smtClean="0"/>
              <a:t>Periodontal</a:t>
            </a:r>
            <a:r>
              <a:rPr lang="tr-TR" dirty="0" smtClean="0"/>
              <a:t> hastalıklara pediatrik popülasyonda çok daha az rastlanır. Hastalığın ortaya çıkma yaşı 12 - 17 arasındadır, ancak birden fazla diş içeren ciddi </a:t>
            </a:r>
            <a:r>
              <a:rPr lang="tr-TR" dirty="0" err="1" smtClean="0"/>
              <a:t>ataçman</a:t>
            </a:r>
            <a:r>
              <a:rPr lang="tr-TR" dirty="0" smtClean="0"/>
              <a:t> kaybı </a:t>
            </a:r>
            <a:r>
              <a:rPr lang="tr-TR" dirty="0" err="1" smtClean="0"/>
              <a:t>prevalansı</a:t>
            </a:r>
            <a:r>
              <a:rPr lang="tr-TR" dirty="0" smtClean="0"/>
              <a:t> % 0.5 - % 0.2 gibi düşük oranlardadır. </a:t>
            </a:r>
            <a:r>
              <a:rPr lang="tr-TR" dirty="0" err="1" smtClean="0"/>
              <a:t>Periodontal</a:t>
            </a:r>
            <a:r>
              <a:rPr lang="tr-TR" dirty="0" smtClean="0"/>
              <a:t> hastalıkların farklı formları karşılaştırıldığında; kronik </a:t>
            </a:r>
            <a:r>
              <a:rPr lang="tr-TR" dirty="0" err="1" smtClean="0"/>
              <a:t>periodontitisin</a:t>
            </a:r>
            <a:r>
              <a:rPr lang="tr-TR" dirty="0" smtClean="0"/>
              <a:t> erişkinlerde, agresif </a:t>
            </a:r>
            <a:r>
              <a:rPr lang="tr-TR" dirty="0" err="1" smtClean="0"/>
              <a:t>periodontitisin</a:t>
            </a:r>
            <a:r>
              <a:rPr lang="tr-TR" dirty="0" smtClean="0"/>
              <a:t> ise çocuk ve </a:t>
            </a:r>
            <a:r>
              <a:rPr lang="tr-TR" dirty="0" err="1" smtClean="0"/>
              <a:t>adelosanlarda</a:t>
            </a:r>
            <a:r>
              <a:rPr lang="tr-TR" dirty="0" smtClean="0"/>
              <a:t> ortaya çıkma olasılığı daha yüksektir.</a:t>
            </a:r>
          </a:p>
          <a:p>
            <a:r>
              <a:rPr lang="tr-TR" b="1" dirty="0" smtClean="0"/>
              <a:t>Agresif </a:t>
            </a:r>
            <a:r>
              <a:rPr lang="tr-TR" b="1" dirty="0" err="1" smtClean="0"/>
              <a:t>Periodontitis</a:t>
            </a:r>
            <a:endParaRPr lang="tr-TR" dirty="0" smtClean="0"/>
          </a:p>
          <a:p>
            <a:r>
              <a:rPr lang="tr-TR" dirty="0" smtClean="0"/>
              <a:t>Çocuklarda </a:t>
            </a:r>
            <a:r>
              <a:rPr lang="tr-TR" dirty="0" err="1" smtClean="0"/>
              <a:t>gingivitis</a:t>
            </a:r>
            <a:r>
              <a:rPr lang="tr-TR" dirty="0" smtClean="0"/>
              <a:t> </a:t>
            </a:r>
            <a:r>
              <a:rPr lang="tr-TR" dirty="0" err="1" smtClean="0"/>
              <a:t>insidansı</a:t>
            </a:r>
            <a:r>
              <a:rPr lang="tr-TR" dirty="0" smtClean="0"/>
              <a:t> yüksektir ama genellikle kronik </a:t>
            </a:r>
            <a:r>
              <a:rPr lang="tr-TR" dirty="0" err="1" smtClean="0"/>
              <a:t>periodontitise</a:t>
            </a:r>
            <a:r>
              <a:rPr lang="tr-TR" dirty="0" smtClean="0"/>
              <a:t> yetişkinlere oranla daha az duyarlıdırlar. Agresif </a:t>
            </a:r>
            <a:r>
              <a:rPr lang="tr-TR" dirty="0" err="1" smtClean="0"/>
              <a:t>periodontitis</a:t>
            </a:r>
            <a:r>
              <a:rPr lang="tr-TR" dirty="0" smtClean="0"/>
              <a:t>, ağız solunumu </a:t>
            </a:r>
            <a:r>
              <a:rPr lang="tr-TR" dirty="0" err="1" smtClean="0"/>
              <a:t>gingivitisi</a:t>
            </a:r>
            <a:r>
              <a:rPr lang="tr-TR" dirty="0" smtClean="0"/>
              <a:t> ve </a:t>
            </a:r>
            <a:r>
              <a:rPr lang="tr-TR" dirty="0" err="1" smtClean="0"/>
              <a:t>herpetik</a:t>
            </a:r>
            <a:r>
              <a:rPr lang="tr-TR" dirty="0" smtClean="0"/>
              <a:t> </a:t>
            </a:r>
            <a:r>
              <a:rPr lang="tr-TR" dirty="0" err="1" smtClean="0"/>
              <a:t>gingivostomatit</a:t>
            </a:r>
            <a:r>
              <a:rPr lang="tr-TR" dirty="0" smtClean="0"/>
              <a:t> gibi diğer </a:t>
            </a:r>
            <a:r>
              <a:rPr lang="tr-TR" dirty="0" err="1" smtClean="0"/>
              <a:t>periodontal</a:t>
            </a:r>
            <a:r>
              <a:rPr lang="tr-TR" dirty="0" smtClean="0"/>
              <a:t> hastalık formları yaşamın erken devrelerinde ortaya çıkabilir.</a:t>
            </a:r>
          </a:p>
          <a:p>
            <a:r>
              <a:rPr lang="tr-TR" dirty="0" smtClean="0"/>
              <a:t>Süt dişlerinin sürmesinden sonra yapılan periyodik kontrollerde çocuklar da cep derinlikleri, dişeti çekilmesi ve </a:t>
            </a:r>
            <a:r>
              <a:rPr lang="tr-TR" dirty="0" err="1" smtClean="0"/>
              <a:t>gingival</a:t>
            </a:r>
            <a:r>
              <a:rPr lang="tr-TR" dirty="0" smtClean="0"/>
              <a:t> </a:t>
            </a:r>
            <a:r>
              <a:rPr lang="tr-TR" dirty="0" err="1" smtClean="0"/>
              <a:t>hiperplazi</a:t>
            </a:r>
            <a:r>
              <a:rPr lang="tr-TR" dirty="0" smtClean="0"/>
              <a:t> açısından değerlendirilip bu bilgiler kayıt altına alınmalıdır. Ağız hijyeni alışkanlıkları plak temizleme teknikleri ve frekansları belirlenip gerekli düzeltmeler yapılmalıdır. Bu şekilde yaşam boyu sağlıklı </a:t>
            </a:r>
            <a:r>
              <a:rPr lang="tr-TR" dirty="0" err="1" smtClean="0"/>
              <a:t>periodonsiyuma</a:t>
            </a:r>
            <a:r>
              <a:rPr lang="tr-TR" dirty="0" smtClean="0"/>
              <a:t> sahip olmaları sağlanabilir.</a:t>
            </a:r>
            <a:br>
              <a:rPr lang="tr-TR" dirty="0" smtClean="0"/>
            </a:br>
            <a:r>
              <a:rPr lang="tr-TR" dirty="0" smtClean="0"/>
              <a:t/>
            </a:r>
            <a:br>
              <a:rPr lang="tr-TR" dirty="0" smtClean="0"/>
            </a:br>
            <a:r>
              <a:rPr lang="tr-TR" dirty="0" err="1" smtClean="0"/>
              <a:t>Klinisyenler</a:t>
            </a:r>
            <a:r>
              <a:rPr lang="tr-TR" dirty="0" smtClean="0"/>
              <a:t>, organ nakli geçirmiş bağışıklık sistemi baskılanan, </a:t>
            </a:r>
            <a:r>
              <a:rPr lang="tr-TR" dirty="0" err="1" smtClean="0"/>
              <a:t>antiepileptik</a:t>
            </a:r>
            <a:r>
              <a:rPr lang="tr-TR" dirty="0" smtClean="0"/>
              <a:t>, ve diyabetik ilaçlar kullanan çocuklarda onlara özgü </a:t>
            </a:r>
            <a:r>
              <a:rPr lang="tr-TR" dirty="0" err="1" smtClean="0"/>
              <a:t>periodontal</a:t>
            </a:r>
            <a:r>
              <a:rPr lang="tr-TR" dirty="0" smtClean="0"/>
              <a:t> bakım ve tedavi tekniklerini uygulayabilmek üzere kendilerini yetiştirmelidirler.  Bedensel ve zihinsel engelli çocuklarda uygun koruyucu teknikler kullanılmalıdır.</a:t>
            </a:r>
          </a:p>
          <a:p>
            <a:r>
              <a:rPr lang="tr-TR" dirty="0" smtClean="0"/>
              <a:t>Ayrı bir konu olarak işlenecek olan agresif </a:t>
            </a:r>
            <a:r>
              <a:rPr lang="tr-TR" dirty="0" err="1" smtClean="0"/>
              <a:t>periodontitisin</a:t>
            </a:r>
            <a:r>
              <a:rPr lang="tr-TR" dirty="0" smtClean="0"/>
              <a:t> başlangıç dönemi </a:t>
            </a:r>
            <a:r>
              <a:rPr lang="tr-TR" dirty="0" err="1" smtClean="0"/>
              <a:t>puberte</a:t>
            </a:r>
            <a:r>
              <a:rPr lang="tr-TR" dirty="0" smtClean="0"/>
              <a:t> çağına rastlar. Bu nedenle eski sınıflandırmalarda gelişimsel aşamalar halinde; </a:t>
            </a:r>
            <a:r>
              <a:rPr lang="tr-TR" dirty="0" err="1" smtClean="0"/>
              <a:t>prepubertal</a:t>
            </a:r>
            <a:r>
              <a:rPr lang="tr-TR" dirty="0" smtClean="0"/>
              <a:t>, </a:t>
            </a:r>
            <a:r>
              <a:rPr lang="tr-TR" dirty="0" err="1" smtClean="0"/>
              <a:t>juvenil</a:t>
            </a:r>
            <a:r>
              <a:rPr lang="tr-TR" dirty="0" smtClean="0"/>
              <a:t> ve </a:t>
            </a:r>
            <a:r>
              <a:rPr lang="tr-TR" dirty="0" err="1" smtClean="0"/>
              <a:t>early</a:t>
            </a:r>
            <a:r>
              <a:rPr lang="tr-TR" dirty="0" smtClean="0"/>
              <a:t> </a:t>
            </a:r>
            <a:r>
              <a:rPr lang="tr-TR" dirty="0" err="1" smtClean="0"/>
              <a:t>onset</a:t>
            </a:r>
            <a:r>
              <a:rPr lang="tr-TR" dirty="0" smtClean="0"/>
              <a:t> </a:t>
            </a:r>
            <a:r>
              <a:rPr lang="tr-TR" dirty="0" err="1" smtClean="0"/>
              <a:t>periodontitis</a:t>
            </a:r>
            <a:r>
              <a:rPr lang="tr-TR" dirty="0" smtClean="0"/>
              <a:t> şeklinde sıralanırdı. Günümüzde bunların hepsi agresif </a:t>
            </a:r>
            <a:r>
              <a:rPr lang="tr-TR" dirty="0" err="1" smtClean="0"/>
              <a:t>periodontitis</a:t>
            </a:r>
            <a:r>
              <a:rPr lang="tr-TR" dirty="0" smtClean="0"/>
              <a:t> teriminin çatısı altında toplanmıştır.</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r>
              <a:rPr lang="tr-TR" dirty="0" smtClean="0"/>
              <a:t>Lokalize agresif </a:t>
            </a:r>
            <a:r>
              <a:rPr lang="tr-TR" dirty="0" err="1" smtClean="0"/>
              <a:t>periodontitis</a:t>
            </a:r>
            <a:r>
              <a:rPr lang="tr-TR" dirty="0" smtClean="0"/>
              <a:t> terimi en az iki birinci </a:t>
            </a:r>
            <a:r>
              <a:rPr lang="tr-TR" dirty="0" err="1" smtClean="0"/>
              <a:t>molar</a:t>
            </a:r>
            <a:r>
              <a:rPr lang="tr-TR" dirty="0" smtClean="0"/>
              <a:t> ve kesici dişte </a:t>
            </a:r>
            <a:r>
              <a:rPr lang="tr-TR" dirty="0" err="1" smtClean="0"/>
              <a:t>interproksimal</a:t>
            </a:r>
            <a:r>
              <a:rPr lang="tr-TR" dirty="0" smtClean="0"/>
              <a:t> </a:t>
            </a:r>
            <a:r>
              <a:rPr lang="tr-TR" dirty="0" err="1" smtClean="0"/>
              <a:t>ataçman</a:t>
            </a:r>
            <a:r>
              <a:rPr lang="tr-TR" dirty="0" smtClean="0"/>
              <a:t> kaybının ortaya çıktığı ve diğer dişlerin sağlıklı olduğu durumu ifade eder. Genç bireylerde, lokalize form </a:t>
            </a:r>
            <a:r>
              <a:rPr lang="tr-TR" dirty="0" err="1" smtClean="0"/>
              <a:t>generalize</a:t>
            </a:r>
            <a:r>
              <a:rPr lang="tr-TR" dirty="0" smtClean="0"/>
              <a:t> formdan daha sık görülür. Yapılan araştırmalarda lokalize formun </a:t>
            </a:r>
            <a:r>
              <a:rPr lang="tr-TR" dirty="0" err="1" smtClean="0"/>
              <a:t>prevelansı</a:t>
            </a:r>
            <a:r>
              <a:rPr lang="tr-TR" dirty="0" smtClean="0"/>
              <a:t> % 0.1-%15 arasında değiştiği tespit edilmiştir. Siyahlar, İspanyol kökenliler ve bazı çalışmalara göre, Asyalı çocuklarda daha yüksek yaygınlık gösterdiği ileri sürülmektedir. </a:t>
            </a:r>
          </a:p>
          <a:p>
            <a:r>
              <a:rPr lang="tr-TR" dirty="0" smtClean="0"/>
              <a:t>Çocuklarda nadir olarak görülen </a:t>
            </a:r>
            <a:r>
              <a:rPr lang="tr-TR" dirty="0" err="1" smtClean="0"/>
              <a:t>generalize</a:t>
            </a:r>
            <a:r>
              <a:rPr lang="tr-TR" dirty="0" smtClean="0"/>
              <a:t> form ise “birinci </a:t>
            </a:r>
            <a:r>
              <a:rPr lang="tr-TR" dirty="0" err="1" smtClean="0"/>
              <a:t>molar</a:t>
            </a:r>
            <a:r>
              <a:rPr lang="tr-TR" dirty="0" smtClean="0"/>
              <a:t> ve kesici haricinde en az üç dişi ilgilendiren </a:t>
            </a:r>
            <a:r>
              <a:rPr lang="tr-TR" dirty="0" err="1" smtClean="0"/>
              <a:t>interproksimal</a:t>
            </a:r>
            <a:r>
              <a:rPr lang="tr-TR" dirty="0" smtClean="0"/>
              <a:t> kemik kaybı" olarak tanımlanır. Bu tip </a:t>
            </a:r>
            <a:r>
              <a:rPr lang="tr-TR" dirty="0" err="1" smtClean="0"/>
              <a:t>periodontal</a:t>
            </a:r>
            <a:r>
              <a:rPr lang="tr-TR" dirty="0" smtClean="0"/>
              <a:t> hastalığın başlangıcı </a:t>
            </a:r>
            <a:r>
              <a:rPr lang="tr-TR" dirty="0" err="1" smtClean="0"/>
              <a:t>adelosan</a:t>
            </a:r>
            <a:r>
              <a:rPr lang="tr-TR" dirty="0" smtClean="0"/>
              <a:t> çağdan sonraki devrelere rastlar.   Genel </a:t>
            </a:r>
            <a:r>
              <a:rPr lang="tr-TR" dirty="0" err="1" smtClean="0"/>
              <a:t>prevalansı</a:t>
            </a:r>
            <a:r>
              <a:rPr lang="tr-TR" dirty="0" smtClean="0"/>
              <a:t> 14 ila 17 yaşındakiler için % 0.13’tür.  </a:t>
            </a:r>
            <a:r>
              <a:rPr lang="tr-TR" dirty="0" err="1" smtClean="0"/>
              <a:t>Down</a:t>
            </a:r>
            <a:r>
              <a:rPr lang="tr-TR" dirty="0" smtClean="0"/>
              <a:t> sendromlu bireylerde </a:t>
            </a:r>
            <a:r>
              <a:rPr lang="tr-TR" dirty="0" err="1" smtClean="0"/>
              <a:t>prevalansı</a:t>
            </a:r>
            <a:r>
              <a:rPr lang="tr-TR" dirty="0" smtClean="0"/>
              <a:t> çok daha yüksektir. Ailesel yatkınlığı ortaya çıkarmak üzere çeşitli genetik araştırmalar yapılmıştır. </a:t>
            </a:r>
            <a:r>
              <a:rPr lang="tr-TR" dirty="0" err="1" smtClean="0"/>
              <a:t>Patogenezine</a:t>
            </a:r>
            <a:r>
              <a:rPr lang="tr-TR" dirty="0" smtClean="0"/>
              <a:t> yönelik çalışmalarda </a:t>
            </a:r>
            <a:r>
              <a:rPr lang="tr-TR" i="1" dirty="0" smtClean="0"/>
              <a:t>A. </a:t>
            </a:r>
            <a:r>
              <a:rPr lang="tr-TR" i="1" dirty="0" err="1" smtClean="0"/>
              <a:t>actinomycetemcomitans</a:t>
            </a:r>
            <a:r>
              <a:rPr lang="tr-TR" dirty="0" smtClean="0"/>
              <a:t> ve </a:t>
            </a:r>
            <a:r>
              <a:rPr lang="tr-TR" i="1" dirty="0" smtClean="0"/>
              <a:t>P. </a:t>
            </a:r>
            <a:r>
              <a:rPr lang="tr-TR" i="1" dirty="0" err="1" smtClean="0"/>
              <a:t>gingivalis</a:t>
            </a:r>
            <a:r>
              <a:rPr lang="tr-TR" dirty="0" smtClean="0"/>
              <a:t> öne çıkmaktadır ama bu konudaki araştırmalar halen devam etmektedir. Bu iki patojene sağlıklı çocuklarda % 4.8 '</a:t>
            </a:r>
            <a:r>
              <a:rPr lang="tr-TR" dirty="0" err="1" smtClean="0"/>
              <a:t>lik</a:t>
            </a:r>
            <a:r>
              <a:rPr lang="tr-TR" dirty="0" smtClean="0"/>
              <a:t> </a:t>
            </a:r>
            <a:r>
              <a:rPr lang="tr-TR" dirty="0" err="1" smtClean="0"/>
              <a:t>prevalans</a:t>
            </a:r>
            <a:r>
              <a:rPr lang="tr-TR" dirty="0" smtClean="0"/>
              <a:t> ile ender olarak rastlanırken, </a:t>
            </a:r>
            <a:r>
              <a:rPr lang="tr-TR" dirty="0" err="1" smtClean="0"/>
              <a:t>periodontitisli</a:t>
            </a:r>
            <a:r>
              <a:rPr lang="tr-TR" dirty="0" smtClean="0"/>
              <a:t> çocuklarda % 20 gibi yüksek oranlarda tespit edilmiştir. </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b="1" dirty="0" smtClean="0"/>
              <a:t>Kronik </a:t>
            </a:r>
            <a:r>
              <a:rPr lang="tr-TR" b="1" dirty="0" err="1" smtClean="0"/>
              <a:t>Periodontitis</a:t>
            </a:r>
            <a:endParaRPr lang="tr-TR" dirty="0" smtClean="0"/>
          </a:p>
          <a:p>
            <a:r>
              <a:rPr lang="tr-TR" dirty="0" smtClean="0"/>
              <a:t>Eskiden erişkin </a:t>
            </a:r>
            <a:r>
              <a:rPr lang="tr-TR" dirty="0" err="1" smtClean="0"/>
              <a:t>periodontitis</a:t>
            </a:r>
            <a:r>
              <a:rPr lang="tr-TR" dirty="0" smtClean="0"/>
              <a:t> ve kronik erişkin </a:t>
            </a:r>
            <a:r>
              <a:rPr lang="tr-TR" dirty="0" err="1" smtClean="0"/>
              <a:t>periodontitis</a:t>
            </a:r>
            <a:r>
              <a:rPr lang="tr-TR" dirty="0" smtClean="0"/>
              <a:t> olarak adlandırılan kronik </a:t>
            </a:r>
            <a:r>
              <a:rPr lang="tr-TR" dirty="0" err="1" smtClean="0"/>
              <a:t>periodontitisin</a:t>
            </a:r>
            <a:r>
              <a:rPr lang="tr-TR" dirty="0" smtClean="0"/>
              <a:t> görülme sıklığı diğer formlara oranla daha çoktur. Dokulardaki </a:t>
            </a:r>
            <a:r>
              <a:rPr lang="tr-TR" dirty="0" err="1" smtClean="0"/>
              <a:t>destruktif</a:t>
            </a:r>
            <a:r>
              <a:rPr lang="tr-TR" dirty="0" smtClean="0"/>
              <a:t> ilerleme hızı agresif </a:t>
            </a:r>
            <a:r>
              <a:rPr lang="tr-TR" dirty="0" err="1" smtClean="0"/>
              <a:t>periodontitise</a:t>
            </a:r>
            <a:r>
              <a:rPr lang="tr-TR" dirty="0" smtClean="0"/>
              <a:t> oranla daha yavaştır.  Çocuk ve </a:t>
            </a:r>
            <a:r>
              <a:rPr lang="tr-TR" dirty="0" err="1" smtClean="0"/>
              <a:t>adelosanlarda</a:t>
            </a:r>
            <a:r>
              <a:rPr lang="tr-TR" dirty="0" smtClean="0"/>
              <a:t> da plağa bağlı </a:t>
            </a:r>
            <a:r>
              <a:rPr lang="tr-TR" dirty="0" err="1" smtClean="0"/>
              <a:t>gingivitisi</a:t>
            </a:r>
            <a:r>
              <a:rPr lang="tr-TR" dirty="0" smtClean="0"/>
              <a:t> takiben ortaya çıkabilirse de </a:t>
            </a:r>
            <a:r>
              <a:rPr lang="tr-TR" dirty="0" err="1" smtClean="0"/>
              <a:t>prevalansı</a:t>
            </a:r>
            <a:r>
              <a:rPr lang="tr-TR" dirty="0" smtClean="0"/>
              <a:t> çok düşüktür, daha ziyade erişkin bireylerde rastlanır. Bu hastalığın da ağızdaki dişlerin en çok %30 ‘unun etkilendiği lokalize ve daha fazlasının etkilendiği </a:t>
            </a:r>
            <a:r>
              <a:rPr lang="tr-TR" dirty="0" err="1" smtClean="0"/>
              <a:t>generalize</a:t>
            </a:r>
            <a:r>
              <a:rPr lang="tr-TR" dirty="0" smtClean="0"/>
              <a:t> formları vardır. </a:t>
            </a:r>
          </a:p>
          <a:p>
            <a:r>
              <a:rPr lang="tr-TR" dirty="0" smtClean="0"/>
              <a:t>Kronik </a:t>
            </a:r>
            <a:r>
              <a:rPr lang="tr-TR" dirty="0" err="1" smtClean="0"/>
              <a:t>periodontitis</a:t>
            </a:r>
            <a:r>
              <a:rPr lang="tr-TR" dirty="0" smtClean="0"/>
              <a:t> ile ilişkili </a:t>
            </a:r>
            <a:r>
              <a:rPr lang="tr-TR" i="1" dirty="0" smtClean="0"/>
              <a:t>T. </a:t>
            </a:r>
            <a:r>
              <a:rPr lang="tr-TR" i="1" dirty="0" err="1" smtClean="0"/>
              <a:t>forsythensis</a:t>
            </a:r>
            <a:r>
              <a:rPr lang="tr-TR" i="1" dirty="0" smtClean="0"/>
              <a:t>, P. </a:t>
            </a:r>
            <a:r>
              <a:rPr lang="tr-TR" i="1" dirty="0" err="1" smtClean="0"/>
              <a:t>intermedia</a:t>
            </a:r>
            <a:r>
              <a:rPr lang="tr-TR" i="1" dirty="0" smtClean="0"/>
              <a:t> </a:t>
            </a:r>
            <a:r>
              <a:rPr lang="tr-TR" dirty="0" smtClean="0"/>
              <a:t>ve</a:t>
            </a:r>
            <a:r>
              <a:rPr lang="tr-TR" i="1" dirty="0" smtClean="0"/>
              <a:t> P. </a:t>
            </a:r>
            <a:r>
              <a:rPr lang="tr-TR" i="1" dirty="0" err="1" smtClean="0"/>
              <a:t>nigrescens</a:t>
            </a:r>
            <a:r>
              <a:rPr lang="tr-TR" dirty="0" smtClean="0"/>
              <a:t> gibi bazı bakterilerin ailesel geçiş gösterdiği ileri sürülmüştür. </a:t>
            </a:r>
            <a:r>
              <a:rPr lang="tr-TR" dirty="0" err="1" smtClean="0"/>
              <a:t>Periodontal</a:t>
            </a:r>
            <a:r>
              <a:rPr lang="tr-TR" dirty="0" smtClean="0"/>
              <a:t> dokularında yapılan mikrobiyolojik çalışmalarda </a:t>
            </a:r>
            <a:r>
              <a:rPr lang="tr-TR" i="1" dirty="0" smtClean="0"/>
              <a:t>F. </a:t>
            </a:r>
            <a:r>
              <a:rPr lang="tr-TR" i="1" dirty="0" err="1" smtClean="0"/>
              <a:t>nucleatum</a:t>
            </a:r>
            <a:r>
              <a:rPr lang="tr-TR" dirty="0" smtClean="0"/>
              <a:t> ve/veya </a:t>
            </a:r>
            <a:r>
              <a:rPr lang="tr-TR" i="1" dirty="0" smtClean="0"/>
              <a:t>P. </a:t>
            </a:r>
            <a:r>
              <a:rPr lang="tr-TR" i="1" dirty="0" err="1" smtClean="0"/>
              <a:t>gingivalis</a:t>
            </a:r>
            <a:r>
              <a:rPr lang="tr-TR" dirty="0" smtClean="0"/>
              <a:t> tespit edilen bireylerin çocuklarında da aynı oranlarda görüldüğü bildirilmiştir. </a:t>
            </a:r>
            <a:r>
              <a:rPr lang="tr-TR" dirty="0" err="1" smtClean="0"/>
              <a:t>Periodontal</a:t>
            </a:r>
            <a:r>
              <a:rPr lang="tr-TR" dirty="0" smtClean="0"/>
              <a:t> hastalıkların tanısında </a:t>
            </a:r>
            <a:r>
              <a:rPr lang="tr-TR" i="1" dirty="0" smtClean="0"/>
              <a:t>P. </a:t>
            </a:r>
            <a:r>
              <a:rPr lang="tr-TR" i="1" dirty="0" err="1" smtClean="0"/>
              <a:t>gingivalis</a:t>
            </a:r>
            <a:r>
              <a:rPr lang="tr-TR" dirty="0" smtClean="0"/>
              <a:t> ve </a:t>
            </a:r>
            <a:r>
              <a:rPr lang="tr-TR" i="1" dirty="0" smtClean="0"/>
              <a:t>B. </a:t>
            </a:r>
            <a:r>
              <a:rPr lang="tr-TR" i="1" dirty="0" err="1" smtClean="0"/>
              <a:t>Forsythus’</a:t>
            </a:r>
            <a:r>
              <a:rPr lang="tr-TR" dirty="0" err="1" smtClean="0"/>
              <a:t>un</a:t>
            </a:r>
            <a:r>
              <a:rPr lang="tr-TR" dirty="0" smtClean="0"/>
              <a:t> erken belirteç olarak kullanımı düşünülmektedir. Bu nedenle, kronik </a:t>
            </a:r>
            <a:r>
              <a:rPr lang="tr-TR" dirty="0" err="1" smtClean="0"/>
              <a:t>periodontitis</a:t>
            </a:r>
            <a:r>
              <a:rPr lang="tr-TR" dirty="0" smtClean="0"/>
              <a:t> çocuklarda oldukça yaygın olmasa bile patojen bakterilerin erken yaşlarda </a:t>
            </a:r>
            <a:r>
              <a:rPr lang="tr-TR" dirty="0" err="1" smtClean="0"/>
              <a:t>kolonize</a:t>
            </a:r>
            <a:r>
              <a:rPr lang="tr-TR" dirty="0" smtClean="0"/>
              <a:t> olarak ileri yaşlarda kronik </a:t>
            </a:r>
            <a:r>
              <a:rPr lang="tr-TR" dirty="0" err="1" smtClean="0"/>
              <a:t>periodontitise</a:t>
            </a:r>
            <a:r>
              <a:rPr lang="tr-TR" dirty="0" smtClean="0"/>
              <a:t> yatkınlığı arttıracağı düşünülebilir.</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47500" lnSpcReduction="20000"/>
          </a:bodyPr>
          <a:lstStyle/>
          <a:p>
            <a:r>
              <a:rPr lang="tr-TR" b="1" dirty="0" smtClean="0"/>
              <a:t>Hematolojik Bozukluklar ve Bağışıklık Yetersizliği</a:t>
            </a:r>
            <a:br>
              <a:rPr lang="tr-TR" b="1" dirty="0" smtClean="0"/>
            </a:br>
            <a:r>
              <a:rPr lang="tr-TR" b="1" dirty="0" smtClean="0"/>
              <a:t>Lösemiler</a:t>
            </a:r>
            <a:endParaRPr lang="tr-TR" dirty="0" smtClean="0"/>
          </a:p>
          <a:p>
            <a:r>
              <a:rPr lang="tr-TR" dirty="0" smtClean="0"/>
              <a:t>Lösemi çocuklarda en sık görülen kanser tipidir. Yedi yaşının altındaki çocuklardaki olguların çoğu akut </a:t>
            </a:r>
            <a:r>
              <a:rPr lang="tr-TR" dirty="0" err="1" smtClean="0"/>
              <a:t>lenfositik</a:t>
            </a:r>
            <a:r>
              <a:rPr lang="tr-TR" dirty="0" smtClean="0"/>
              <a:t> lösemi şeklinde izlenir. Ayırıcı tanı sırasında </a:t>
            </a:r>
            <a:r>
              <a:rPr lang="tr-TR" dirty="0" err="1" smtClean="0"/>
              <a:t>gingival</a:t>
            </a:r>
            <a:r>
              <a:rPr lang="tr-TR" dirty="0" smtClean="0"/>
              <a:t> enfeksiyon, kanama ve </a:t>
            </a:r>
            <a:r>
              <a:rPr lang="tr-TR" dirty="0" err="1" smtClean="0"/>
              <a:t>ülserasyonun</a:t>
            </a:r>
            <a:r>
              <a:rPr lang="tr-TR" dirty="0" smtClean="0"/>
              <a:t> yanı sıra ortaya çıkan akut dişeti büyümesinin üzerinde iyice durulmalıdır. </a:t>
            </a:r>
          </a:p>
          <a:p>
            <a:r>
              <a:rPr lang="tr-TR" b="1" dirty="0" smtClean="0"/>
              <a:t> </a:t>
            </a:r>
            <a:endParaRPr lang="tr-TR" dirty="0" smtClean="0"/>
          </a:p>
          <a:p>
            <a:r>
              <a:rPr lang="tr-TR" b="1" dirty="0" smtClean="0"/>
              <a:t>Lökosit (</a:t>
            </a:r>
            <a:r>
              <a:rPr lang="tr-TR" b="1" dirty="0" err="1" smtClean="0"/>
              <a:t>Nötrofil</a:t>
            </a:r>
            <a:r>
              <a:rPr lang="tr-TR" b="1" dirty="0" smtClean="0"/>
              <a:t>) Bozuklukları</a:t>
            </a:r>
            <a:endParaRPr lang="tr-TR" dirty="0" smtClean="0"/>
          </a:p>
          <a:p>
            <a:r>
              <a:rPr lang="tr-TR" dirty="0" err="1" smtClean="0"/>
              <a:t>Nötrofil</a:t>
            </a:r>
            <a:r>
              <a:rPr lang="tr-TR" dirty="0" smtClean="0"/>
              <a:t> bozukluklarına bağlı olarak enfeksiyonlara karşı savunmada ortaya çıkabilecek zayıflık bireylerde ileri derecede </a:t>
            </a:r>
            <a:r>
              <a:rPr lang="tr-TR" dirty="0" err="1" smtClean="0"/>
              <a:t>periodontal</a:t>
            </a:r>
            <a:r>
              <a:rPr lang="tr-TR" dirty="0" smtClean="0"/>
              <a:t> yıkıma yol açabilir. </a:t>
            </a:r>
            <a:r>
              <a:rPr lang="tr-TR" dirty="0" err="1" smtClean="0"/>
              <a:t>Chediak</a:t>
            </a:r>
            <a:r>
              <a:rPr lang="tr-TR" dirty="0" smtClean="0"/>
              <a:t>-</a:t>
            </a:r>
            <a:r>
              <a:rPr lang="tr-TR" dirty="0" err="1" smtClean="0"/>
              <a:t>Higashi</a:t>
            </a:r>
            <a:r>
              <a:rPr lang="tr-TR" dirty="0" smtClean="0"/>
              <a:t> sendromu, lökosit adezyon eksikliği ve </a:t>
            </a:r>
            <a:r>
              <a:rPr lang="tr-TR" dirty="0" err="1" smtClean="0"/>
              <a:t>Papillon</a:t>
            </a:r>
            <a:r>
              <a:rPr lang="tr-TR" dirty="0" smtClean="0"/>
              <a:t>-</a:t>
            </a:r>
            <a:r>
              <a:rPr lang="tr-TR" dirty="0" err="1" smtClean="0"/>
              <a:t>Lefèvre</a:t>
            </a:r>
            <a:r>
              <a:rPr lang="tr-TR" dirty="0" smtClean="0"/>
              <a:t> sendromu gibi </a:t>
            </a:r>
            <a:r>
              <a:rPr lang="tr-TR" dirty="0" err="1" smtClean="0"/>
              <a:t>nötrofil</a:t>
            </a:r>
            <a:r>
              <a:rPr lang="tr-TR" dirty="0" smtClean="0"/>
              <a:t> bozukluklarına yol açan rahatsızlıkların çoğu genetiktir. Genellikle problemin tanısı </a:t>
            </a:r>
            <a:r>
              <a:rPr lang="tr-TR" dirty="0" err="1" smtClean="0"/>
              <a:t>periodontal</a:t>
            </a:r>
            <a:r>
              <a:rPr lang="tr-TR" dirty="0" smtClean="0"/>
              <a:t> yıkım ortaya çıkmadan önce konmuş olur. Bu tür problemi olan çocuklarda ortaya çıkabilecek olumsuz </a:t>
            </a:r>
            <a:r>
              <a:rPr lang="tr-TR" dirty="0" err="1" smtClean="0"/>
              <a:t>periodontal</a:t>
            </a:r>
            <a:r>
              <a:rPr lang="tr-TR" dirty="0" smtClean="0"/>
              <a:t> değişikliklerin tersine döndürülmesi çok zor olacağından hastalık yönetiminin yanında oral hijyen sağlayıcı koruyucu önlemler, mekanik </a:t>
            </a:r>
            <a:r>
              <a:rPr lang="tr-TR" dirty="0" err="1" smtClean="0"/>
              <a:t>debridman</a:t>
            </a:r>
            <a:r>
              <a:rPr lang="tr-TR" dirty="0" smtClean="0"/>
              <a:t> </a:t>
            </a:r>
            <a:r>
              <a:rPr lang="tr-TR" dirty="0" err="1" smtClean="0"/>
              <a:t>nötrofil</a:t>
            </a:r>
            <a:r>
              <a:rPr lang="tr-TR" dirty="0" smtClean="0"/>
              <a:t>, </a:t>
            </a:r>
            <a:r>
              <a:rPr lang="tr-TR" dirty="0" err="1" smtClean="0"/>
              <a:t>antimikrobiyal</a:t>
            </a:r>
            <a:r>
              <a:rPr lang="tr-TR" dirty="0" smtClean="0"/>
              <a:t> terapi ve destekleyici bakım da önem taşımaktadır.</a:t>
            </a:r>
          </a:p>
          <a:p>
            <a:r>
              <a:rPr lang="tr-TR" b="1" dirty="0" err="1" smtClean="0"/>
              <a:t>Konjenital</a:t>
            </a:r>
            <a:r>
              <a:rPr lang="tr-TR" b="1" dirty="0" smtClean="0"/>
              <a:t> Anomaliler</a:t>
            </a:r>
            <a:endParaRPr lang="tr-TR" dirty="0" smtClean="0"/>
          </a:p>
          <a:p>
            <a:r>
              <a:rPr lang="tr-TR" dirty="0" err="1" smtClean="0"/>
              <a:t>Periodontal</a:t>
            </a:r>
            <a:r>
              <a:rPr lang="tr-TR" dirty="0" smtClean="0"/>
              <a:t> hastalık henüz ortaya çıkmadan tanısı önceden konulan </a:t>
            </a:r>
            <a:r>
              <a:rPr lang="tr-TR" dirty="0" err="1" smtClean="0"/>
              <a:t>konjenital</a:t>
            </a:r>
            <a:r>
              <a:rPr lang="tr-TR" dirty="0" smtClean="0"/>
              <a:t> anomalilerden birisi de </a:t>
            </a:r>
            <a:r>
              <a:rPr lang="tr-TR" dirty="0" err="1" smtClean="0"/>
              <a:t>Down</a:t>
            </a:r>
            <a:r>
              <a:rPr lang="tr-TR" dirty="0" smtClean="0"/>
              <a:t> sendromudur.  Böylesine bir problemi olan çocuklarda </a:t>
            </a:r>
            <a:r>
              <a:rPr lang="tr-TR" dirty="0" err="1" smtClean="0"/>
              <a:t>periodontal</a:t>
            </a:r>
            <a:r>
              <a:rPr lang="tr-TR" dirty="0" smtClean="0"/>
              <a:t> dokuların olumsuz yönde etkileneceği önceden hesap edilerek önlemler alınırsa oluşabilecek hasar en aza indirgenebilir. Aksi taktirde, konak </a:t>
            </a:r>
            <a:r>
              <a:rPr lang="tr-TR" dirty="0" err="1" smtClean="0"/>
              <a:t>periodontal</a:t>
            </a:r>
            <a:r>
              <a:rPr lang="tr-TR" dirty="0" smtClean="0"/>
              <a:t> dokularının minimal plağa karşı -sendroma bağlı olarak- anormal derecede aşırı yanıt vermesiyle ortaya bir de agresif </a:t>
            </a:r>
            <a:r>
              <a:rPr lang="tr-TR" dirty="0" err="1" smtClean="0"/>
              <a:t>periodontitis</a:t>
            </a:r>
            <a:r>
              <a:rPr lang="tr-TR" dirty="0" smtClean="0"/>
              <a:t> tablosu eklenebilir. </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b="1" dirty="0" smtClean="0"/>
              <a:t>Çocukluk Hastalıklarında Oral Mukoza</a:t>
            </a:r>
            <a:endParaRPr lang="tr-TR" dirty="0" smtClean="0"/>
          </a:p>
          <a:p>
            <a:r>
              <a:rPr lang="tr-TR" dirty="0" smtClean="0"/>
              <a:t>Kızamık, kızamıkçık, suçiçeği, difteri ve kızıl gibi çocukluk çağı hastalıkları oral mukozada değişikliklere yol açarak çeşitli lezyonlara neden olabilirler. Herhangi bir pediatrik patoloji kitabına başvurarak ayrıntılı bilgi edinilebilir.</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r>
              <a:rPr lang="tr-TR" b="1" dirty="0" smtClean="0"/>
              <a:t> </a:t>
            </a:r>
            <a:endParaRPr lang="tr-TR" dirty="0" smtClean="0"/>
          </a:p>
          <a:p>
            <a:r>
              <a:rPr lang="tr-TR" b="1" dirty="0" smtClean="0"/>
              <a:t>ÖZET</a:t>
            </a:r>
            <a:endParaRPr lang="tr-TR" dirty="0" smtClean="0"/>
          </a:p>
          <a:p>
            <a:r>
              <a:rPr lang="tr-TR" dirty="0" smtClean="0"/>
              <a:t> </a:t>
            </a:r>
          </a:p>
          <a:p>
            <a:pPr lvl="0"/>
            <a:r>
              <a:rPr lang="tr-TR" dirty="0" err="1" smtClean="0"/>
              <a:t>Primer</a:t>
            </a:r>
            <a:r>
              <a:rPr lang="tr-TR" dirty="0" smtClean="0"/>
              <a:t> dişlerin </a:t>
            </a:r>
            <a:r>
              <a:rPr lang="tr-TR" dirty="0" err="1" smtClean="0"/>
              <a:t>periodonsiyumu</a:t>
            </a:r>
            <a:r>
              <a:rPr lang="tr-TR" dirty="0" smtClean="0"/>
              <a:t> kalıcı dişlerden farklıdır.</a:t>
            </a:r>
          </a:p>
          <a:p>
            <a:pPr lvl="0"/>
            <a:r>
              <a:rPr lang="tr-TR" dirty="0" smtClean="0"/>
              <a:t>Normal gelişim süreci </a:t>
            </a:r>
            <a:r>
              <a:rPr lang="tr-TR" dirty="0" err="1" smtClean="0"/>
              <a:t>periodonsiyumda</a:t>
            </a:r>
            <a:r>
              <a:rPr lang="tr-TR" dirty="0" smtClean="0"/>
              <a:t> değişikliklere neden olabilir.</a:t>
            </a:r>
          </a:p>
          <a:p>
            <a:pPr lvl="0"/>
            <a:r>
              <a:rPr lang="tr-TR" dirty="0" smtClean="0"/>
              <a:t>Çocuklarda yetişkinlere oranla plağa bağlı </a:t>
            </a:r>
            <a:r>
              <a:rPr lang="tr-TR" dirty="0" err="1" smtClean="0"/>
              <a:t>gingivitis</a:t>
            </a:r>
            <a:r>
              <a:rPr lang="tr-TR" dirty="0" smtClean="0"/>
              <a:t> oluşum oranı daha düşük olsa da pediatrik popülasyon göz önüne alındığında hala yoğun bir sorun olarak karşımıza çıkmaktadır.</a:t>
            </a:r>
          </a:p>
          <a:p>
            <a:pPr lvl="0"/>
            <a:r>
              <a:rPr lang="tr-TR" dirty="0" smtClean="0"/>
              <a:t>Lokalize agresif </a:t>
            </a:r>
            <a:r>
              <a:rPr lang="tr-TR" dirty="0" err="1" smtClean="0"/>
              <a:t>periodontitis</a:t>
            </a:r>
            <a:r>
              <a:rPr lang="tr-TR" dirty="0" smtClean="0"/>
              <a:t> dışında çocuklarda pek fazla </a:t>
            </a:r>
            <a:r>
              <a:rPr lang="tr-TR" dirty="0" err="1" smtClean="0"/>
              <a:t>periodontitise</a:t>
            </a:r>
            <a:r>
              <a:rPr lang="tr-TR" dirty="0" smtClean="0"/>
              <a:t> rastlanmaz.</a:t>
            </a:r>
          </a:p>
          <a:p>
            <a:pPr lvl="0"/>
            <a:r>
              <a:rPr lang="tr-TR" dirty="0" err="1" smtClean="0"/>
              <a:t>Periodontal</a:t>
            </a:r>
            <a:r>
              <a:rPr lang="tr-TR" dirty="0" smtClean="0"/>
              <a:t> hastalık ile ilişkili bazı sistemik hastalıklar çocukluk çağında belirmeye başlayabilirler.</a:t>
            </a:r>
          </a:p>
          <a:p>
            <a:pPr lvl="0"/>
            <a:r>
              <a:rPr lang="tr-TR" dirty="0" smtClean="0"/>
              <a:t>Evde plak kontrolü ile ilgili öneriler, her bir hastada gelişim devresinin hangi aşamasında olduğuna ve mevcut </a:t>
            </a:r>
            <a:r>
              <a:rPr lang="tr-TR" dirty="0" err="1" smtClean="0"/>
              <a:t>periodontal</a:t>
            </a:r>
            <a:r>
              <a:rPr lang="tr-TR" dirty="0" smtClean="0"/>
              <a:t> durumuna uygun olarak bireyselleştirilmelidir.</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b="1" i="1" dirty="0" err="1" smtClean="0">
                <a:solidFill>
                  <a:srgbClr val="FFC000"/>
                </a:solidFill>
              </a:rPr>
              <a:t>Primer</a:t>
            </a:r>
            <a:r>
              <a:rPr lang="tr-TR" sz="1800" b="1" i="1" dirty="0" smtClean="0">
                <a:solidFill>
                  <a:srgbClr val="FFC000"/>
                </a:solidFill>
              </a:rPr>
              <a:t> </a:t>
            </a:r>
            <a:r>
              <a:rPr lang="tr-TR" sz="1800" b="1" i="1" dirty="0" err="1" smtClean="0">
                <a:solidFill>
                  <a:srgbClr val="FFC000"/>
                </a:solidFill>
              </a:rPr>
              <a:t>Dentisyonda</a:t>
            </a:r>
            <a:r>
              <a:rPr lang="tr-TR" sz="1800" b="1" i="1" dirty="0" smtClean="0">
                <a:solidFill>
                  <a:srgbClr val="FFC000"/>
                </a:solidFill>
              </a:rPr>
              <a:t> </a:t>
            </a:r>
            <a:r>
              <a:rPr lang="tr-TR" sz="1800" b="1" i="1" dirty="0" err="1" smtClean="0">
                <a:solidFill>
                  <a:srgbClr val="FFC000"/>
                </a:solidFill>
              </a:rPr>
              <a:t>Periodonsiyum</a:t>
            </a:r>
            <a:endParaRPr lang="tr-TR" sz="1800" b="1" i="1" dirty="0">
              <a:solidFill>
                <a:srgbClr val="FFC000"/>
              </a:solidFill>
            </a:endParaRPr>
          </a:p>
        </p:txBody>
      </p:sp>
      <p:sp>
        <p:nvSpPr>
          <p:cNvPr id="3" name="2 İçerik Yer Tutucusu"/>
          <p:cNvSpPr>
            <a:spLocks noGrp="1"/>
          </p:cNvSpPr>
          <p:nvPr>
            <p:ph idx="1"/>
          </p:nvPr>
        </p:nvSpPr>
        <p:spPr/>
        <p:txBody>
          <a:bodyPr>
            <a:normAutofit fontScale="55000" lnSpcReduction="20000"/>
          </a:bodyPr>
          <a:lstStyle/>
          <a:p>
            <a:r>
              <a:rPr lang="tr-TR" dirty="0" smtClean="0"/>
              <a:t>Süt dişlerini çevreleyen dişeti yine pembe renkli ve soluktur</a:t>
            </a:r>
          </a:p>
          <a:p>
            <a:r>
              <a:rPr lang="tr-TR" dirty="0" smtClean="0"/>
              <a:t>Daha az </a:t>
            </a:r>
            <a:r>
              <a:rPr lang="tr-TR" dirty="0" err="1" smtClean="0"/>
              <a:t>keratinize</a:t>
            </a:r>
            <a:r>
              <a:rPr lang="tr-TR" dirty="0" smtClean="0"/>
              <a:t> </a:t>
            </a:r>
          </a:p>
          <a:p>
            <a:r>
              <a:rPr lang="tr-TR" dirty="0" err="1" smtClean="0"/>
              <a:t>Vaskülarize</a:t>
            </a:r>
            <a:r>
              <a:rPr lang="tr-TR" dirty="0" smtClean="0"/>
              <a:t> doku daha belirgindir. </a:t>
            </a:r>
          </a:p>
          <a:p>
            <a:r>
              <a:rPr lang="tr-TR" dirty="0" smtClean="0"/>
              <a:t>Pürtüklülük 3 yaş civarında belirmeye başlar, </a:t>
            </a:r>
          </a:p>
          <a:p>
            <a:r>
              <a:rPr lang="tr-TR" dirty="0" smtClean="0"/>
              <a:t>3-10 yaşları arasındaki çocukların% 56'sında tespit edilmiştir. </a:t>
            </a:r>
          </a:p>
          <a:p>
            <a:r>
              <a:rPr lang="tr-TR" dirty="0" err="1" smtClean="0"/>
              <a:t>interproksimal</a:t>
            </a:r>
            <a:r>
              <a:rPr lang="tr-TR" dirty="0" smtClean="0"/>
              <a:t> alanlarda </a:t>
            </a:r>
            <a:r>
              <a:rPr lang="tr-TR" dirty="0" err="1" smtClean="0"/>
              <a:t>papil</a:t>
            </a:r>
            <a:r>
              <a:rPr lang="tr-TR" dirty="0" smtClean="0"/>
              <a:t> düzleşmiş bir şekilde izlenir. </a:t>
            </a:r>
          </a:p>
          <a:p>
            <a:r>
              <a:rPr lang="tr-TR" dirty="0" err="1" smtClean="0"/>
              <a:t>Bukkolingual</a:t>
            </a:r>
            <a:r>
              <a:rPr lang="tr-TR" dirty="0" smtClean="0"/>
              <a:t> yönde geniş, </a:t>
            </a:r>
            <a:r>
              <a:rPr lang="tr-TR" dirty="0" err="1" smtClean="0"/>
              <a:t>meziyodistal</a:t>
            </a:r>
            <a:r>
              <a:rPr lang="tr-TR" dirty="0" smtClean="0"/>
              <a:t> yönde dardır. </a:t>
            </a:r>
          </a:p>
          <a:p>
            <a:r>
              <a:rPr lang="tr-TR" dirty="0" smtClean="0"/>
              <a:t>Strüktürel yapı yetişkinlerdekine benzer. </a:t>
            </a:r>
          </a:p>
          <a:p>
            <a:r>
              <a:rPr lang="tr-TR" dirty="0" err="1" smtClean="0"/>
              <a:t>Pirimer</a:t>
            </a:r>
            <a:r>
              <a:rPr lang="tr-TR" dirty="0" smtClean="0"/>
              <a:t> </a:t>
            </a:r>
            <a:r>
              <a:rPr lang="tr-TR" dirty="0" err="1" smtClean="0"/>
              <a:t>dentisyonda</a:t>
            </a:r>
            <a:r>
              <a:rPr lang="tr-TR" dirty="0" smtClean="0"/>
              <a:t> cep derinlikleri sürekli dişlerdekine oranla daha sığdır, 1-2 mm civarındadır. </a:t>
            </a:r>
          </a:p>
          <a:p>
            <a:r>
              <a:rPr lang="tr-TR" dirty="0" smtClean="0"/>
              <a:t>Yapışık dişeti genişliği </a:t>
            </a:r>
            <a:r>
              <a:rPr lang="tr-TR" dirty="0" err="1" smtClean="0"/>
              <a:t>vestibüler</a:t>
            </a:r>
            <a:r>
              <a:rPr lang="tr-TR" dirty="0" smtClean="0"/>
              <a:t> tarafta </a:t>
            </a:r>
            <a:r>
              <a:rPr lang="tr-TR" dirty="0" err="1" smtClean="0"/>
              <a:t>anteriordan</a:t>
            </a:r>
            <a:r>
              <a:rPr lang="tr-TR" dirty="0" smtClean="0"/>
              <a:t> </a:t>
            </a:r>
            <a:r>
              <a:rPr lang="tr-TR" dirty="0" err="1" smtClean="0"/>
              <a:t>posteriora</a:t>
            </a:r>
            <a:r>
              <a:rPr lang="tr-TR" dirty="0" smtClean="0"/>
              <a:t> doğru azalarak 3 -6 </a:t>
            </a:r>
            <a:r>
              <a:rPr lang="tr-TR" dirty="0" err="1" smtClean="0"/>
              <a:t>mm’lik</a:t>
            </a:r>
            <a:r>
              <a:rPr lang="tr-TR" dirty="0" smtClean="0"/>
              <a:t> bir aralıkta değişir. </a:t>
            </a:r>
          </a:p>
          <a:p>
            <a:r>
              <a:rPr lang="tr-TR" dirty="0" err="1" smtClean="0"/>
              <a:t>Lingualde</a:t>
            </a:r>
            <a:r>
              <a:rPr lang="tr-TR" dirty="0" smtClean="0"/>
              <a:t> ise durum tersinedir;  </a:t>
            </a:r>
            <a:r>
              <a:rPr lang="tr-TR" dirty="0" err="1" smtClean="0"/>
              <a:t>anteriordan</a:t>
            </a:r>
            <a:r>
              <a:rPr lang="tr-TR" dirty="0" smtClean="0"/>
              <a:t> </a:t>
            </a:r>
            <a:r>
              <a:rPr lang="tr-TR" dirty="0" err="1" smtClean="0"/>
              <a:t>posteriora</a:t>
            </a:r>
            <a:r>
              <a:rPr lang="tr-TR" dirty="0" smtClean="0"/>
              <a:t> doğru artar. </a:t>
            </a:r>
          </a:p>
          <a:p>
            <a:r>
              <a:rPr lang="tr-TR" dirty="0" smtClean="0"/>
              <a:t>Dişeti genişliği daimi dişlenme dönemine geçerken yaşla birlikte artar. </a:t>
            </a:r>
          </a:p>
          <a:p>
            <a:r>
              <a:rPr lang="tr-TR" dirty="0" err="1" smtClean="0"/>
              <a:t>Primer</a:t>
            </a:r>
            <a:r>
              <a:rPr lang="tr-TR" dirty="0" smtClean="0"/>
              <a:t> </a:t>
            </a:r>
            <a:r>
              <a:rPr lang="tr-TR" dirty="0" err="1" smtClean="0"/>
              <a:t>dentisyon</a:t>
            </a:r>
            <a:r>
              <a:rPr lang="tr-TR" dirty="0" smtClean="0"/>
              <a:t> döneminde birleşim </a:t>
            </a:r>
            <a:r>
              <a:rPr lang="tr-TR" dirty="0" err="1" smtClean="0"/>
              <a:t>epitelinin</a:t>
            </a:r>
            <a:r>
              <a:rPr lang="tr-TR" dirty="0" smtClean="0"/>
              <a:t> bakteriyel toksinlere karşı geçirgenliğini azaltacak şekilde daha kalın olduğu izlenir.</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WordArt 7" descr="Dar dikey"/>
          <p:cNvSpPr>
            <a:spLocks noChangeArrowheads="1" noChangeShapeType="1" noTextEdit="1"/>
          </p:cNvSpPr>
          <p:nvPr/>
        </p:nvSpPr>
        <p:spPr bwMode="auto">
          <a:xfrm>
            <a:off x="1643042" y="500042"/>
            <a:ext cx="6000792" cy="642942"/>
          </a:xfrm>
          <a:prstGeom prst="rect">
            <a:avLst/>
          </a:prstGeom>
        </p:spPr>
        <p:txBody>
          <a:bodyPr wrap="none" fromWordArt="1">
            <a:prstTxWarp prst="textCurveUp">
              <a:avLst>
                <a:gd name="adj" fmla="val 40356"/>
              </a:avLst>
            </a:prstTxWarp>
          </a:bodyPr>
          <a:lstStyle/>
          <a:p>
            <a:r>
              <a:rPr lang="tr-TR" sz="32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pitchFamily="34" charset="0"/>
              </a:rPr>
              <a:t>LÖKOSİT ADEZYON </a:t>
            </a:r>
            <a:r>
              <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pitchFamily="34" charset="0"/>
              </a:rPr>
              <a:t>YETERSİZLİĞİ</a:t>
            </a:r>
          </a:p>
        </p:txBody>
      </p:sp>
      <p:sp>
        <p:nvSpPr>
          <p:cNvPr id="5" name="4 Başlık"/>
          <p:cNvSpPr>
            <a:spLocks noGrp="1"/>
          </p:cNvSpPr>
          <p:nvPr>
            <p:ph type="title"/>
          </p:nvPr>
        </p:nvSpPr>
        <p:spPr/>
        <p:txBody>
          <a:bodyPr/>
          <a:lstStyle/>
          <a:p>
            <a:endParaRPr lang="tr-TR" dirty="0"/>
          </a:p>
        </p:txBody>
      </p:sp>
      <p:sp>
        <p:nvSpPr>
          <p:cNvPr id="6" name="5 İçerik Yer Tutucusu"/>
          <p:cNvSpPr>
            <a:spLocks noGrp="1"/>
          </p:cNvSpPr>
          <p:nvPr>
            <p:ph sz="half" idx="1"/>
          </p:nvPr>
        </p:nvSpPr>
        <p:spPr>
          <a:xfrm>
            <a:off x="1428728" y="1643050"/>
            <a:ext cx="3664480" cy="4544390"/>
          </a:xfrm>
        </p:spPr>
        <p:txBody>
          <a:bodyPr>
            <a:normAutofit fontScale="77500" lnSpcReduction="20000"/>
          </a:bodyPr>
          <a:lstStyle/>
          <a:p>
            <a:r>
              <a:rPr lang="tr-TR" dirty="0" smtClean="0"/>
              <a:t>Nadir görülür</a:t>
            </a:r>
          </a:p>
          <a:p>
            <a:r>
              <a:rPr lang="tr-TR" dirty="0" smtClean="0"/>
              <a:t>Süt dişlerinin sürmesinin hemen sonrasında görülür</a:t>
            </a:r>
          </a:p>
          <a:p>
            <a:r>
              <a:rPr lang="tr-TR" dirty="0" smtClean="0"/>
              <a:t>Dişetlerinde  akut </a:t>
            </a:r>
            <a:r>
              <a:rPr lang="tr-TR" dirty="0" err="1" smtClean="0"/>
              <a:t>enflamasyon</a:t>
            </a:r>
            <a:r>
              <a:rPr lang="tr-TR" dirty="0" smtClean="0"/>
              <a:t> ve </a:t>
            </a:r>
            <a:r>
              <a:rPr lang="tr-TR" dirty="0" err="1" smtClean="0"/>
              <a:t>proliferasyon</a:t>
            </a:r>
            <a:r>
              <a:rPr lang="tr-TR" dirty="0" smtClean="0"/>
              <a:t> vardır</a:t>
            </a:r>
          </a:p>
          <a:p>
            <a:r>
              <a:rPr lang="tr-TR" dirty="0" smtClean="0"/>
              <a:t>Hızlı kemik yıkımı </a:t>
            </a:r>
            <a:r>
              <a:rPr lang="tr-TR" dirty="0" err="1" smtClean="0"/>
              <a:t>görülürPeriferal</a:t>
            </a:r>
            <a:r>
              <a:rPr lang="tr-TR" dirty="0" smtClean="0"/>
              <a:t> </a:t>
            </a:r>
            <a:r>
              <a:rPr lang="tr-TR" dirty="0" err="1" smtClean="0"/>
              <a:t>nötrofil</a:t>
            </a:r>
            <a:r>
              <a:rPr lang="tr-TR" dirty="0" smtClean="0"/>
              <a:t> ve </a:t>
            </a:r>
            <a:r>
              <a:rPr lang="tr-TR" dirty="0" err="1" smtClean="0"/>
              <a:t>monositlerde</a:t>
            </a:r>
            <a:r>
              <a:rPr lang="tr-TR" dirty="0" smtClean="0"/>
              <a:t> </a:t>
            </a:r>
            <a:r>
              <a:rPr lang="tr-TR" dirty="0" err="1" smtClean="0"/>
              <a:t>defekler</a:t>
            </a:r>
            <a:r>
              <a:rPr lang="tr-TR" dirty="0" smtClean="0"/>
              <a:t> görülür</a:t>
            </a:r>
          </a:p>
          <a:p>
            <a:r>
              <a:rPr lang="tr-TR" dirty="0" smtClean="0"/>
              <a:t>Hastalarda sık sık </a:t>
            </a:r>
            <a:r>
              <a:rPr lang="tr-TR" dirty="0" err="1" smtClean="0"/>
              <a:t>otitis</a:t>
            </a:r>
            <a:r>
              <a:rPr lang="tr-TR" dirty="0" smtClean="0"/>
              <a:t> </a:t>
            </a:r>
            <a:r>
              <a:rPr lang="tr-TR" dirty="0" err="1" smtClean="0"/>
              <a:t>media</a:t>
            </a:r>
            <a:r>
              <a:rPr lang="tr-TR" dirty="0" smtClean="0"/>
              <a:t> ve solunum yolu enfeksiyonları görülür</a:t>
            </a:r>
          </a:p>
          <a:p>
            <a:r>
              <a:rPr lang="tr-TR" dirty="0" smtClean="0"/>
              <a:t>Daimi dişler etkilenmeyebilir</a:t>
            </a:r>
          </a:p>
          <a:p>
            <a:endParaRPr lang="tr-TR" dirty="0" smtClean="0"/>
          </a:p>
          <a:p>
            <a:endParaRPr lang="tr-TR" dirty="0"/>
          </a:p>
        </p:txBody>
      </p:sp>
      <p:pic>
        <p:nvPicPr>
          <p:cNvPr id="8" name="Picture 4" descr="117-1735_IMG"/>
          <p:cNvPicPr>
            <a:picLocks noGrp="1" noChangeAspect="1" noChangeArrowheads="1"/>
          </p:cNvPicPr>
          <p:nvPr>
            <p:ph sz="half" idx="2"/>
          </p:nvPr>
        </p:nvPicPr>
        <p:blipFill>
          <a:blip r:embed="rId2"/>
          <a:srcRect l="1981" t="48413" r="53122" b="11975"/>
          <a:stretch>
            <a:fillRect/>
          </a:stretch>
        </p:blipFill>
        <p:spPr bwMode="auto">
          <a:xfrm>
            <a:off x="5214942" y="1571612"/>
            <a:ext cx="3657600" cy="2000264"/>
          </a:xfrm>
          <a:prstGeom prst="rect">
            <a:avLst/>
          </a:prstGeom>
          <a:noFill/>
          <a:ln w="9525">
            <a:noFill/>
            <a:miter lim="800000"/>
            <a:headEnd/>
            <a:tailEnd/>
          </a:ln>
        </p:spPr>
      </p:pic>
      <p:pic>
        <p:nvPicPr>
          <p:cNvPr id="9" name="Picture 5" descr="117-1735_IMG"/>
          <p:cNvPicPr>
            <a:picLocks noChangeAspect="1" noChangeArrowheads="1"/>
          </p:cNvPicPr>
          <p:nvPr/>
        </p:nvPicPr>
        <p:blipFill>
          <a:blip r:embed="rId2"/>
          <a:srcRect l="58762" t="48413" r="1624" b="11975"/>
          <a:stretch>
            <a:fillRect/>
          </a:stretch>
        </p:blipFill>
        <p:spPr bwMode="auto">
          <a:xfrm>
            <a:off x="5214942" y="3714752"/>
            <a:ext cx="3714776" cy="242887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down"/>
          <p:cNvPicPr>
            <a:picLocks noChangeAspect="1" noChangeArrowheads="1"/>
          </p:cNvPicPr>
          <p:nvPr/>
        </p:nvPicPr>
        <p:blipFill>
          <a:blip r:embed="rId2"/>
          <a:srcRect/>
          <a:stretch>
            <a:fillRect/>
          </a:stretch>
        </p:blipFill>
        <p:spPr bwMode="auto">
          <a:xfrm>
            <a:off x="1428728" y="2571744"/>
            <a:ext cx="3454400" cy="3213100"/>
          </a:xfrm>
          <a:prstGeom prst="rect">
            <a:avLst/>
          </a:prstGeom>
          <a:noFill/>
          <a:ln w="9525">
            <a:noFill/>
            <a:miter lim="800000"/>
            <a:headEnd/>
            <a:tailEnd/>
          </a:ln>
        </p:spPr>
      </p:pic>
      <p:pic>
        <p:nvPicPr>
          <p:cNvPr id="36867" name="Picture 4" descr="downs"/>
          <p:cNvPicPr>
            <a:picLocks noChangeAspect="1" noChangeArrowheads="1"/>
          </p:cNvPicPr>
          <p:nvPr/>
        </p:nvPicPr>
        <p:blipFill>
          <a:blip r:embed="rId3"/>
          <a:srcRect/>
          <a:stretch>
            <a:fillRect/>
          </a:stretch>
        </p:blipFill>
        <p:spPr bwMode="auto">
          <a:xfrm>
            <a:off x="5181600" y="2571745"/>
            <a:ext cx="3522133" cy="2879732"/>
          </a:xfrm>
          <a:prstGeom prst="rect">
            <a:avLst/>
          </a:prstGeom>
          <a:noFill/>
          <a:ln w="9525">
            <a:noFill/>
            <a:miter lim="800000"/>
            <a:headEnd/>
            <a:tailEnd/>
          </a:ln>
        </p:spPr>
      </p:pic>
      <p:sp>
        <p:nvSpPr>
          <p:cNvPr id="36868" name="WordArt 5" descr="Dar dikey"/>
          <p:cNvSpPr>
            <a:spLocks noChangeArrowheads="1" noChangeShapeType="1" noTextEdit="1"/>
          </p:cNvSpPr>
          <p:nvPr/>
        </p:nvSpPr>
        <p:spPr bwMode="auto">
          <a:xfrm>
            <a:off x="1253066" y="381000"/>
            <a:ext cx="7462337" cy="1600200"/>
          </a:xfrm>
          <a:prstGeom prst="rect">
            <a:avLst/>
          </a:prstGeom>
        </p:spPr>
        <p:txBody>
          <a:bodyPr wrap="none" fromWordArt="1">
            <a:prstTxWarp prst="textCurveUp">
              <a:avLst>
                <a:gd name="adj" fmla="val 40356"/>
              </a:avLst>
            </a:prstTxWarp>
          </a:bodyPr>
          <a:lstStyle/>
          <a:p>
            <a:pPr algn="ctr"/>
            <a:r>
              <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DOWN SENDROMU</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518400" y="6324600"/>
            <a:ext cx="1354667" cy="336550"/>
          </a:xfrm>
          <a:prstGeom prst="rect">
            <a:avLst/>
          </a:prstGeom>
          <a:noFill/>
          <a:ln w="9525">
            <a:noFill/>
            <a:miter lim="800000"/>
            <a:headEnd/>
            <a:tailEnd/>
          </a:ln>
        </p:spPr>
        <p:txBody>
          <a:bodyPr>
            <a:spAutoFit/>
          </a:bodyPr>
          <a:lstStyle/>
          <a:p>
            <a:pPr algn="ctr">
              <a:lnSpc>
                <a:spcPct val="100000"/>
              </a:lnSpc>
              <a:spcBef>
                <a:spcPct val="50000"/>
              </a:spcBef>
            </a:pPr>
            <a:r>
              <a:rPr lang="tr-TR" sz="1600">
                <a:solidFill>
                  <a:srgbClr val="FFFFCC"/>
                </a:solidFill>
              </a:rPr>
              <a:t>G. EMİNGİL</a:t>
            </a:r>
          </a:p>
        </p:txBody>
      </p:sp>
      <p:sp>
        <p:nvSpPr>
          <p:cNvPr id="37891" name="WordArt 3" descr="Dar dikey"/>
          <p:cNvSpPr>
            <a:spLocks noChangeArrowheads="1" noChangeShapeType="1" noTextEdit="1"/>
          </p:cNvSpPr>
          <p:nvPr/>
        </p:nvSpPr>
        <p:spPr bwMode="auto">
          <a:xfrm>
            <a:off x="1785918" y="642918"/>
            <a:ext cx="6096000" cy="600068"/>
          </a:xfrm>
          <a:prstGeom prst="rect">
            <a:avLst/>
          </a:prstGeom>
        </p:spPr>
        <p:txBody>
          <a:bodyPr wrap="none" fromWordArt="1">
            <a:prstTxWarp prst="textCurveUp">
              <a:avLst>
                <a:gd name="adj" fmla="val 40356"/>
              </a:avLst>
            </a:prstTxWarp>
          </a:bodyPr>
          <a:lstStyle/>
          <a:p>
            <a:pPr algn="ctr"/>
            <a:r>
              <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DOWN SENDROMU</a:t>
            </a:r>
          </a:p>
        </p:txBody>
      </p:sp>
      <p:sp>
        <p:nvSpPr>
          <p:cNvPr id="5" name="4 Başlık"/>
          <p:cNvSpPr>
            <a:spLocks noGrp="1"/>
          </p:cNvSpPr>
          <p:nvPr>
            <p:ph type="title"/>
          </p:nvPr>
        </p:nvSpPr>
        <p:spPr>
          <a:xfrm>
            <a:off x="1428728" y="357166"/>
            <a:ext cx="7498080" cy="1143000"/>
          </a:xfrm>
        </p:spPr>
        <p:txBody>
          <a:bodyPr/>
          <a:lstStyle/>
          <a:p>
            <a:endParaRPr lang="tr-TR" dirty="0"/>
          </a:p>
        </p:txBody>
      </p:sp>
      <p:sp>
        <p:nvSpPr>
          <p:cNvPr id="6" name="5 İçerik Yer Tutucusu"/>
          <p:cNvSpPr>
            <a:spLocks noGrp="1"/>
          </p:cNvSpPr>
          <p:nvPr>
            <p:ph sz="half" idx="1"/>
          </p:nvPr>
        </p:nvSpPr>
        <p:spPr>
          <a:xfrm>
            <a:off x="1428728" y="1785926"/>
            <a:ext cx="3657600" cy="4663440"/>
          </a:xfrm>
        </p:spPr>
        <p:txBody>
          <a:bodyPr>
            <a:normAutofit fontScale="70000" lnSpcReduction="20000"/>
          </a:bodyPr>
          <a:lstStyle/>
          <a:p>
            <a:r>
              <a:rPr lang="tr-TR" dirty="0" smtClean="0"/>
              <a:t>Kromozom anomalisi ile oluşan </a:t>
            </a:r>
            <a:r>
              <a:rPr lang="tr-TR" dirty="0" err="1" smtClean="0"/>
              <a:t>kongenital</a:t>
            </a:r>
            <a:r>
              <a:rPr lang="tr-TR" dirty="0" smtClean="0"/>
              <a:t> hastalıktır, </a:t>
            </a:r>
            <a:r>
              <a:rPr lang="tr-TR" dirty="0" err="1" smtClean="0"/>
              <a:t>mental</a:t>
            </a:r>
            <a:r>
              <a:rPr lang="tr-TR" dirty="0" smtClean="0"/>
              <a:t> gerilik ve büyüme yetersizliği ile karakterizedir</a:t>
            </a:r>
          </a:p>
          <a:p>
            <a:r>
              <a:rPr lang="tr-TR" dirty="0" smtClean="0"/>
              <a:t>30 yaştan genç hastaların tamamında </a:t>
            </a:r>
            <a:r>
              <a:rPr lang="tr-TR" dirty="0" err="1" smtClean="0"/>
              <a:t>periodontal</a:t>
            </a:r>
            <a:r>
              <a:rPr lang="tr-TR" dirty="0" smtClean="0"/>
              <a:t> problemler görülür</a:t>
            </a:r>
          </a:p>
          <a:p>
            <a:r>
              <a:rPr lang="tr-TR" dirty="0" smtClean="0"/>
              <a:t>Hastalık sadece lokal faktörlerin (çapraşıklık , </a:t>
            </a:r>
            <a:r>
              <a:rPr lang="tr-TR" dirty="0" err="1" smtClean="0"/>
              <a:t>diştaşı</a:t>
            </a:r>
            <a:r>
              <a:rPr lang="tr-TR" dirty="0" smtClean="0"/>
              <a:t>, </a:t>
            </a:r>
            <a:r>
              <a:rPr lang="tr-TR" dirty="0" err="1" smtClean="0"/>
              <a:t>diastama</a:t>
            </a:r>
            <a:r>
              <a:rPr lang="tr-TR" dirty="0" smtClean="0"/>
              <a:t> vb)varlığı ile açıklanamaz</a:t>
            </a:r>
          </a:p>
          <a:p>
            <a:r>
              <a:rPr lang="tr-TR" dirty="0" smtClean="0"/>
              <a:t>Yoğun plak ve derin </a:t>
            </a:r>
            <a:r>
              <a:rPr lang="tr-TR" dirty="0" err="1" smtClean="0"/>
              <a:t>periodontal</a:t>
            </a:r>
            <a:r>
              <a:rPr lang="tr-TR" dirty="0" smtClean="0"/>
              <a:t> ceplerle karakterizedir</a:t>
            </a:r>
          </a:p>
          <a:p>
            <a:r>
              <a:rPr lang="tr-TR" dirty="0" err="1" smtClean="0"/>
              <a:t>Generalize</a:t>
            </a:r>
            <a:r>
              <a:rPr lang="tr-TR" dirty="0" smtClean="0"/>
              <a:t> olarak görülür</a:t>
            </a:r>
          </a:p>
          <a:p>
            <a:endParaRPr lang="tr-TR" dirty="0" smtClean="0"/>
          </a:p>
          <a:p>
            <a:endParaRPr lang="tr-TR" dirty="0"/>
          </a:p>
        </p:txBody>
      </p:sp>
      <p:sp>
        <p:nvSpPr>
          <p:cNvPr id="9" name="8 İçerik Yer Tutucusu"/>
          <p:cNvSpPr>
            <a:spLocks noGrp="1"/>
          </p:cNvSpPr>
          <p:nvPr>
            <p:ph sz="half" idx="2"/>
          </p:nvPr>
        </p:nvSpPr>
        <p:spPr/>
        <p:txBody>
          <a:bodyPr>
            <a:normAutofit fontScale="70000" lnSpcReduction="20000"/>
          </a:bodyPr>
          <a:lstStyle/>
          <a:p>
            <a:endParaRPr lang="tr-TR" dirty="0" smtClean="0"/>
          </a:p>
          <a:p>
            <a:endParaRPr lang="tr-TR" dirty="0" smtClean="0"/>
          </a:p>
          <a:p>
            <a:endParaRPr lang="tr-TR" dirty="0" smtClean="0"/>
          </a:p>
          <a:p>
            <a:endParaRPr lang="tr-TR" dirty="0" smtClean="0"/>
          </a:p>
          <a:p>
            <a:endParaRPr lang="tr-TR" dirty="0" smtClean="0"/>
          </a:p>
          <a:p>
            <a:r>
              <a:rPr lang="tr-TR" dirty="0" smtClean="0"/>
              <a:t>Hastalık dişeti dokusunda terminal damarlanma bölgesinde damar dolaşım bozukluğu ile iyi beslenemem ve enfeksiyonlara karşı direnç düşüklüğü ve PMNL </a:t>
            </a:r>
            <a:r>
              <a:rPr lang="tr-TR" dirty="0" err="1" smtClean="0"/>
              <a:t>kemotaksisinde</a:t>
            </a:r>
            <a:r>
              <a:rPr lang="tr-TR" dirty="0" smtClean="0"/>
              <a:t> T-Hücre olgunlaşmasında </a:t>
            </a:r>
            <a:r>
              <a:rPr lang="tr-TR" dirty="0" err="1" smtClean="0"/>
              <a:t>defeklerle</a:t>
            </a:r>
            <a:r>
              <a:rPr lang="tr-TR" dirty="0" smtClean="0"/>
              <a:t> karakterizedir</a:t>
            </a:r>
          </a:p>
          <a:p>
            <a:r>
              <a:rPr lang="tr-TR" dirty="0" smtClean="0"/>
              <a:t>P </a:t>
            </a:r>
            <a:r>
              <a:rPr lang="tr-TR" dirty="0" err="1" smtClean="0"/>
              <a:t>intermedia</a:t>
            </a:r>
            <a:r>
              <a:rPr lang="tr-TR" dirty="0" smtClean="0"/>
              <a:t> sayısında artış gözlenmiştir</a:t>
            </a:r>
          </a:p>
          <a:p>
            <a:endParaRPr lang="tr-TR" dirty="0"/>
          </a:p>
        </p:txBody>
      </p:sp>
      <p:pic>
        <p:nvPicPr>
          <p:cNvPr id="10" name="Picture 5" descr="119-1927_IMG"/>
          <p:cNvPicPr>
            <a:picLocks noChangeAspect="1" noChangeArrowheads="1"/>
          </p:cNvPicPr>
          <p:nvPr/>
        </p:nvPicPr>
        <p:blipFill>
          <a:blip r:embed="rId2" cstate="print"/>
          <a:srcRect l="1286" t="6859" r="6084" b="7396"/>
          <a:stretch>
            <a:fillRect/>
          </a:stretch>
        </p:blipFill>
        <p:spPr bwMode="auto">
          <a:xfrm>
            <a:off x="6278620" y="1643050"/>
            <a:ext cx="2522483" cy="1428760"/>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7518400" y="6400800"/>
            <a:ext cx="1354667" cy="336550"/>
          </a:xfrm>
          <a:prstGeom prst="rect">
            <a:avLst/>
          </a:prstGeom>
          <a:noFill/>
          <a:ln w="9525">
            <a:noFill/>
            <a:miter lim="800000"/>
            <a:headEnd/>
            <a:tailEnd/>
          </a:ln>
        </p:spPr>
        <p:txBody>
          <a:bodyPr>
            <a:spAutoFit/>
          </a:bodyPr>
          <a:lstStyle/>
          <a:p>
            <a:pPr algn="ctr">
              <a:lnSpc>
                <a:spcPct val="100000"/>
              </a:lnSpc>
              <a:spcBef>
                <a:spcPct val="50000"/>
              </a:spcBef>
            </a:pPr>
            <a:r>
              <a:rPr lang="tr-TR" sz="1600">
                <a:solidFill>
                  <a:srgbClr val="FFFFCC"/>
                </a:solidFill>
              </a:rPr>
              <a:t>G. EMİNGİL</a:t>
            </a:r>
          </a:p>
        </p:txBody>
      </p:sp>
      <p:pic>
        <p:nvPicPr>
          <p:cNvPr id="53251" name="Picture 3" descr="Papillon2"/>
          <p:cNvPicPr>
            <a:picLocks noChangeAspect="1" noChangeArrowheads="1"/>
          </p:cNvPicPr>
          <p:nvPr/>
        </p:nvPicPr>
        <p:blipFill>
          <a:blip r:embed="rId2"/>
          <a:srcRect/>
          <a:stretch>
            <a:fillRect/>
          </a:stretch>
        </p:blipFill>
        <p:spPr bwMode="auto">
          <a:xfrm>
            <a:off x="2214546" y="2143116"/>
            <a:ext cx="2844800" cy="2251075"/>
          </a:xfrm>
          <a:prstGeom prst="rect">
            <a:avLst/>
          </a:prstGeom>
          <a:noFill/>
          <a:ln w="9525">
            <a:noFill/>
            <a:miter lim="800000"/>
            <a:headEnd/>
            <a:tailEnd/>
          </a:ln>
        </p:spPr>
      </p:pic>
      <p:pic>
        <p:nvPicPr>
          <p:cNvPr id="53252" name="Picture 4" descr="Papillon1"/>
          <p:cNvPicPr>
            <a:picLocks noChangeAspect="1" noChangeArrowheads="1"/>
          </p:cNvPicPr>
          <p:nvPr/>
        </p:nvPicPr>
        <p:blipFill>
          <a:blip r:embed="rId3"/>
          <a:srcRect/>
          <a:stretch>
            <a:fillRect/>
          </a:stretch>
        </p:blipFill>
        <p:spPr bwMode="auto">
          <a:xfrm>
            <a:off x="6286512" y="2143116"/>
            <a:ext cx="1998133" cy="1685925"/>
          </a:xfrm>
          <a:prstGeom prst="rect">
            <a:avLst/>
          </a:prstGeom>
          <a:noFill/>
          <a:ln w="9525">
            <a:noFill/>
            <a:miter lim="800000"/>
            <a:headEnd/>
            <a:tailEnd/>
          </a:ln>
        </p:spPr>
      </p:pic>
      <p:pic>
        <p:nvPicPr>
          <p:cNvPr id="53253" name="Picture 5" descr="Papillon3"/>
          <p:cNvPicPr>
            <a:picLocks noChangeAspect="1" noChangeArrowheads="1"/>
          </p:cNvPicPr>
          <p:nvPr/>
        </p:nvPicPr>
        <p:blipFill>
          <a:blip r:embed="rId4"/>
          <a:srcRect/>
          <a:stretch>
            <a:fillRect/>
          </a:stretch>
        </p:blipFill>
        <p:spPr bwMode="auto">
          <a:xfrm>
            <a:off x="2071670" y="4714884"/>
            <a:ext cx="1701800" cy="1314450"/>
          </a:xfrm>
          <a:prstGeom prst="rect">
            <a:avLst/>
          </a:prstGeom>
          <a:noFill/>
          <a:ln w="9525">
            <a:noFill/>
            <a:miter lim="800000"/>
            <a:headEnd/>
            <a:tailEnd/>
          </a:ln>
        </p:spPr>
      </p:pic>
      <p:pic>
        <p:nvPicPr>
          <p:cNvPr id="53254" name="Picture 6" descr="Papillon4"/>
          <p:cNvPicPr>
            <a:picLocks noChangeAspect="1" noChangeArrowheads="1"/>
          </p:cNvPicPr>
          <p:nvPr/>
        </p:nvPicPr>
        <p:blipFill>
          <a:blip r:embed="rId5"/>
          <a:srcRect/>
          <a:stretch>
            <a:fillRect/>
          </a:stretch>
        </p:blipFill>
        <p:spPr bwMode="auto">
          <a:xfrm>
            <a:off x="4500562" y="4643446"/>
            <a:ext cx="1701800" cy="1304925"/>
          </a:xfrm>
          <a:prstGeom prst="rect">
            <a:avLst/>
          </a:prstGeom>
          <a:noFill/>
          <a:ln w="9525">
            <a:noFill/>
            <a:miter lim="800000"/>
            <a:headEnd/>
            <a:tailEnd/>
          </a:ln>
        </p:spPr>
      </p:pic>
      <p:pic>
        <p:nvPicPr>
          <p:cNvPr id="53255" name="Picture 7" descr="Papillon5"/>
          <p:cNvPicPr>
            <a:picLocks noChangeAspect="1" noChangeArrowheads="1"/>
          </p:cNvPicPr>
          <p:nvPr/>
        </p:nvPicPr>
        <p:blipFill>
          <a:blip r:embed="rId6"/>
          <a:srcRect/>
          <a:stretch>
            <a:fillRect/>
          </a:stretch>
        </p:blipFill>
        <p:spPr bwMode="auto">
          <a:xfrm>
            <a:off x="6643702" y="4714884"/>
            <a:ext cx="1701800" cy="1352550"/>
          </a:xfrm>
          <a:prstGeom prst="rect">
            <a:avLst/>
          </a:prstGeom>
          <a:noFill/>
          <a:ln w="9525">
            <a:noFill/>
            <a:miter lim="800000"/>
            <a:headEnd/>
            <a:tailEnd/>
          </a:ln>
        </p:spPr>
      </p:pic>
      <p:sp>
        <p:nvSpPr>
          <p:cNvPr id="53256" name="WordArt 8" descr="Dar dikey"/>
          <p:cNvSpPr>
            <a:spLocks noChangeArrowheads="1" noChangeShapeType="1" noTextEdit="1"/>
          </p:cNvSpPr>
          <p:nvPr/>
        </p:nvSpPr>
        <p:spPr bwMode="auto">
          <a:xfrm>
            <a:off x="1142976" y="928670"/>
            <a:ext cx="7524760" cy="885820"/>
          </a:xfrm>
          <a:prstGeom prst="rect">
            <a:avLst/>
          </a:prstGeom>
        </p:spPr>
        <p:txBody>
          <a:bodyPr wrap="none" fromWordArt="1">
            <a:prstTxWarp prst="textCurveUp">
              <a:avLst>
                <a:gd name="adj" fmla="val 40356"/>
              </a:avLst>
            </a:prstTxWarp>
          </a:bodyPr>
          <a:lstStyle/>
          <a:p>
            <a:pPr algn="ctr"/>
            <a:r>
              <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PAPİLLON LEFEVRE SENDROMU</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WordArt 4" descr="Dar dikey"/>
          <p:cNvSpPr>
            <a:spLocks noChangeArrowheads="1" noChangeShapeType="1" noTextEdit="1"/>
          </p:cNvSpPr>
          <p:nvPr/>
        </p:nvSpPr>
        <p:spPr bwMode="auto">
          <a:xfrm>
            <a:off x="1591733" y="228600"/>
            <a:ext cx="6980795" cy="1219200"/>
          </a:xfrm>
          <a:prstGeom prst="rect">
            <a:avLst/>
          </a:prstGeom>
        </p:spPr>
        <p:txBody>
          <a:bodyPr wrap="none" fromWordArt="1">
            <a:prstTxWarp prst="textCurveUp">
              <a:avLst>
                <a:gd name="adj" fmla="val 40356"/>
              </a:avLst>
            </a:prstTxWarp>
          </a:bodyPr>
          <a:lstStyle/>
          <a:p>
            <a:pPr algn="ctr"/>
            <a:r>
              <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PAPİLLON LEFEVRE SENDROMU</a:t>
            </a:r>
          </a:p>
        </p:txBody>
      </p:sp>
      <p:sp>
        <p:nvSpPr>
          <p:cNvPr id="4" name="3 Başlık"/>
          <p:cNvSpPr>
            <a:spLocks noGrp="1"/>
          </p:cNvSpPr>
          <p:nvPr>
            <p:ph type="title"/>
          </p:nvPr>
        </p:nvSpPr>
        <p:spPr>
          <a:xfrm>
            <a:off x="1435608" y="571480"/>
            <a:ext cx="7351234" cy="845840"/>
          </a:xfrm>
        </p:spPr>
        <p:txBody>
          <a:bodyPr/>
          <a:lstStyle/>
          <a:p>
            <a:endParaRPr lang="tr-TR" dirty="0"/>
          </a:p>
        </p:txBody>
      </p:sp>
      <p:sp>
        <p:nvSpPr>
          <p:cNvPr id="5" name="4 İçerik Yer Tutucusu"/>
          <p:cNvSpPr>
            <a:spLocks noGrp="1"/>
          </p:cNvSpPr>
          <p:nvPr>
            <p:ph sz="half" idx="1"/>
          </p:nvPr>
        </p:nvSpPr>
        <p:spPr/>
        <p:txBody>
          <a:bodyPr>
            <a:normAutofit fontScale="92500" lnSpcReduction="20000"/>
          </a:bodyPr>
          <a:lstStyle/>
          <a:p>
            <a:r>
              <a:rPr lang="tr-TR" dirty="0" err="1" smtClean="0"/>
              <a:t>Hiper</a:t>
            </a:r>
            <a:r>
              <a:rPr lang="tr-TR" dirty="0" smtClean="0"/>
              <a:t> </a:t>
            </a:r>
            <a:r>
              <a:rPr lang="tr-TR" dirty="0" err="1" smtClean="0"/>
              <a:t>keratotik</a:t>
            </a:r>
            <a:r>
              <a:rPr lang="tr-TR" dirty="0" smtClean="0"/>
              <a:t> cilt lezyonlar </a:t>
            </a:r>
          </a:p>
          <a:p>
            <a:r>
              <a:rPr lang="tr-TR" dirty="0" smtClean="0"/>
              <a:t>Ayak dirsek el avuçta </a:t>
            </a:r>
            <a:r>
              <a:rPr lang="tr-TR" dirty="0" err="1" smtClean="0"/>
              <a:t>keratotik</a:t>
            </a:r>
            <a:r>
              <a:rPr lang="tr-TR" dirty="0" smtClean="0"/>
              <a:t> ve pullu lezyonlar</a:t>
            </a:r>
          </a:p>
          <a:p>
            <a:r>
              <a:rPr lang="tr-TR" dirty="0" err="1" smtClean="0"/>
              <a:t>Periodonsiyumda</a:t>
            </a:r>
            <a:r>
              <a:rPr lang="tr-TR" dirty="0" smtClean="0"/>
              <a:t> şiddetli yıkımlar</a:t>
            </a:r>
          </a:p>
          <a:p>
            <a:r>
              <a:rPr lang="tr-TR" dirty="0" smtClean="0"/>
              <a:t>Süt dişleri 5-6 yaşlarında kaybedilir</a:t>
            </a:r>
          </a:p>
          <a:p>
            <a:r>
              <a:rPr lang="tr-TR" dirty="0" smtClean="0"/>
              <a:t>Daimi dişlenme etkilenir birkaç yıl içinde kaybedilir</a:t>
            </a:r>
          </a:p>
          <a:p>
            <a:endParaRPr lang="tr-TR" dirty="0" smtClean="0"/>
          </a:p>
          <a:p>
            <a:endParaRPr lang="tr-TR" dirty="0" smtClean="0"/>
          </a:p>
          <a:p>
            <a:endParaRPr lang="tr-TR" dirty="0"/>
          </a:p>
        </p:txBody>
      </p:sp>
      <p:sp>
        <p:nvSpPr>
          <p:cNvPr id="8" name="7 İçerik Yer Tutucusu"/>
          <p:cNvSpPr>
            <a:spLocks noGrp="1"/>
          </p:cNvSpPr>
          <p:nvPr>
            <p:ph sz="half" idx="2"/>
          </p:nvPr>
        </p:nvSpPr>
        <p:spPr/>
        <p:txBody>
          <a:bodyPr>
            <a:normAutofit fontScale="92500" lnSpcReduction="20000"/>
          </a:bodyPr>
          <a:lstStyle/>
          <a:p>
            <a:endParaRPr lang="tr-TR" dirty="0" smtClean="0"/>
          </a:p>
          <a:p>
            <a:endParaRPr lang="tr-TR" dirty="0" smtClean="0"/>
          </a:p>
          <a:p>
            <a:endParaRPr lang="tr-TR" dirty="0" smtClean="0"/>
          </a:p>
          <a:p>
            <a:r>
              <a:rPr lang="tr-TR" dirty="0" smtClean="0"/>
              <a:t>Bakteri flora kronik </a:t>
            </a:r>
            <a:r>
              <a:rPr lang="tr-TR" dirty="0" err="1" smtClean="0"/>
              <a:t>periodontitise</a:t>
            </a:r>
            <a:r>
              <a:rPr lang="tr-TR" dirty="0" smtClean="0"/>
              <a:t> benzer</a:t>
            </a:r>
          </a:p>
          <a:p>
            <a:r>
              <a:rPr lang="tr-TR" dirty="0" err="1" smtClean="0"/>
              <a:t>Spiroket</a:t>
            </a:r>
            <a:r>
              <a:rPr lang="tr-TR" dirty="0" smtClean="0"/>
              <a:t>, gram (-) kok ve çomaklar yoğunluktadır</a:t>
            </a:r>
          </a:p>
          <a:p>
            <a:r>
              <a:rPr lang="tr-TR" dirty="0" smtClean="0"/>
              <a:t>Kan lenfosit ve PMN </a:t>
            </a:r>
            <a:r>
              <a:rPr lang="tr-TR" dirty="0" err="1" smtClean="0"/>
              <a:t>lerde</a:t>
            </a:r>
            <a:r>
              <a:rPr lang="tr-TR" dirty="0" smtClean="0"/>
              <a:t> </a:t>
            </a:r>
            <a:r>
              <a:rPr lang="tr-TR" dirty="0" err="1" smtClean="0"/>
              <a:t>defektler</a:t>
            </a:r>
            <a:r>
              <a:rPr lang="tr-TR" dirty="0" smtClean="0"/>
              <a:t> gözlemlenmemiştir</a:t>
            </a:r>
          </a:p>
          <a:p>
            <a:endParaRPr lang="tr-TR" dirty="0" smtClean="0"/>
          </a:p>
          <a:p>
            <a:endParaRPr lang="tr-TR" dirty="0"/>
          </a:p>
        </p:txBody>
      </p:sp>
      <p:pic>
        <p:nvPicPr>
          <p:cNvPr id="9" name="Picture 3" descr="118-1845_IMG"/>
          <p:cNvPicPr>
            <a:picLocks noChangeAspect="1" noChangeArrowheads="1"/>
          </p:cNvPicPr>
          <p:nvPr/>
        </p:nvPicPr>
        <p:blipFill>
          <a:blip r:embed="rId2" cstate="print"/>
          <a:srcRect l="870" b="13692"/>
          <a:stretch>
            <a:fillRect/>
          </a:stretch>
        </p:blipFill>
        <p:spPr bwMode="auto">
          <a:xfrm>
            <a:off x="6858016" y="1571612"/>
            <a:ext cx="2085964" cy="1362116"/>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WordArt 4" descr="Dar dikey"/>
          <p:cNvSpPr>
            <a:spLocks noChangeArrowheads="1" noChangeShapeType="1" noTextEdit="1"/>
          </p:cNvSpPr>
          <p:nvPr/>
        </p:nvSpPr>
        <p:spPr bwMode="auto">
          <a:xfrm>
            <a:off x="1185333" y="0"/>
            <a:ext cx="6096000" cy="1600200"/>
          </a:xfrm>
          <a:prstGeom prst="rect">
            <a:avLst/>
          </a:prstGeom>
        </p:spPr>
        <p:txBody>
          <a:bodyPr wrap="none" fromWordArt="1">
            <a:prstTxWarp prst="textCurveUp">
              <a:avLst>
                <a:gd name="adj" fmla="val 40356"/>
              </a:avLst>
            </a:prstTxWarp>
          </a:bodyPr>
          <a:lstStyle/>
          <a:p>
            <a:pPr algn="ctr"/>
            <a:r>
              <a:rPr lang="tr-T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PAPİLLON LEFEVRE SENDROMU</a:t>
            </a:r>
          </a:p>
        </p:txBody>
      </p:sp>
      <p:sp>
        <p:nvSpPr>
          <p:cNvPr id="4" name="3 Başlık"/>
          <p:cNvSpPr>
            <a:spLocks noGrp="1"/>
          </p:cNvSpPr>
          <p:nvPr>
            <p:ph type="title"/>
          </p:nvPr>
        </p:nvSpPr>
        <p:spPr/>
        <p:txBody>
          <a:bodyPr/>
          <a:lstStyle/>
          <a:p>
            <a:endParaRPr lang="tr-TR"/>
          </a:p>
        </p:txBody>
      </p:sp>
      <p:sp>
        <p:nvSpPr>
          <p:cNvPr id="5" name="4 İçerik Yer Tutucusu"/>
          <p:cNvSpPr>
            <a:spLocks noGrp="1"/>
          </p:cNvSpPr>
          <p:nvPr>
            <p:ph sz="half" idx="1"/>
          </p:nvPr>
        </p:nvSpPr>
        <p:spPr/>
        <p:txBody>
          <a:bodyPr>
            <a:normAutofit lnSpcReduction="10000"/>
          </a:bodyPr>
          <a:lstStyle/>
          <a:p>
            <a:r>
              <a:rPr lang="tr-TR" dirty="0" smtClean="0"/>
              <a:t>Kalıtsaldır </a:t>
            </a:r>
            <a:r>
              <a:rPr lang="tr-TR" dirty="0" err="1" smtClean="0"/>
              <a:t>otozomal</a:t>
            </a:r>
            <a:r>
              <a:rPr lang="tr-TR" dirty="0" smtClean="0"/>
              <a:t> </a:t>
            </a:r>
            <a:r>
              <a:rPr lang="tr-TR" dirty="0" err="1" smtClean="0"/>
              <a:t>resessif</a:t>
            </a:r>
            <a:r>
              <a:rPr lang="tr-TR" dirty="0" smtClean="0"/>
              <a:t> geçer</a:t>
            </a:r>
          </a:p>
          <a:p>
            <a:r>
              <a:rPr lang="tr-TR" dirty="0" smtClean="0"/>
              <a:t>Anne ve Baba etkilenmemiş ancak </a:t>
            </a:r>
            <a:r>
              <a:rPr lang="tr-TR" dirty="0" err="1" smtClean="0"/>
              <a:t>ikiside</a:t>
            </a:r>
            <a:r>
              <a:rPr lang="tr-TR" dirty="0" smtClean="0"/>
              <a:t> hastalık için </a:t>
            </a:r>
            <a:r>
              <a:rPr lang="tr-TR" dirty="0" err="1" smtClean="0"/>
              <a:t>otozomal</a:t>
            </a:r>
            <a:r>
              <a:rPr lang="tr-TR" dirty="0" smtClean="0"/>
              <a:t> gen taşıyor olmalıdır</a:t>
            </a:r>
          </a:p>
          <a:p>
            <a:r>
              <a:rPr lang="tr-TR" dirty="0" smtClean="0"/>
              <a:t>Kardeşlerde görülebilir</a:t>
            </a:r>
          </a:p>
          <a:p>
            <a:r>
              <a:rPr lang="tr-TR" dirty="0" smtClean="0"/>
              <a:t>Kadın erkek ayırımı yoktur</a:t>
            </a:r>
          </a:p>
          <a:p>
            <a:endParaRPr lang="tr-TR" dirty="0"/>
          </a:p>
        </p:txBody>
      </p:sp>
      <p:pic>
        <p:nvPicPr>
          <p:cNvPr id="7" name="Picture 3" descr="119-1913_IMG"/>
          <p:cNvPicPr>
            <a:picLocks noGrp="1" noChangeAspect="1" noChangeArrowheads="1"/>
          </p:cNvPicPr>
          <p:nvPr>
            <p:ph sz="half" idx="2"/>
          </p:nvPr>
        </p:nvPicPr>
        <p:blipFill>
          <a:blip r:embed="rId2" cstate="print"/>
          <a:srcRect l="2963" t="9584" r="3540" b="12875"/>
          <a:stretch>
            <a:fillRect/>
          </a:stretch>
        </p:blipFill>
        <p:spPr bwMode="auto">
          <a:xfrm>
            <a:off x="5276850" y="2718512"/>
            <a:ext cx="3657600" cy="2275051"/>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WordArt 2" descr="Dar dikey"/>
          <p:cNvSpPr>
            <a:spLocks noChangeArrowheads="1" noChangeShapeType="1" noTextEdit="1"/>
          </p:cNvSpPr>
          <p:nvPr/>
        </p:nvSpPr>
        <p:spPr bwMode="auto">
          <a:xfrm>
            <a:off x="1142976" y="500042"/>
            <a:ext cx="7672947" cy="695340"/>
          </a:xfrm>
          <a:prstGeom prst="rect">
            <a:avLst/>
          </a:prstGeom>
        </p:spPr>
        <p:txBody>
          <a:bodyPr wrap="none" fromWordArt="1">
            <a:prstTxWarp prst="textCurveUp">
              <a:avLst>
                <a:gd name="adj" fmla="val 40356"/>
              </a:avLst>
            </a:prstTxWarp>
          </a:bodyPr>
          <a:lstStyle/>
          <a:p>
            <a:pPr algn="ctr"/>
            <a:r>
              <a:rPr lang="tr-TR"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HİPOFOSFATAZİ</a:t>
            </a:r>
          </a:p>
        </p:txBody>
      </p:sp>
      <p:sp>
        <p:nvSpPr>
          <p:cNvPr id="4" name="3 Başlık"/>
          <p:cNvSpPr>
            <a:spLocks noGrp="1"/>
          </p:cNvSpPr>
          <p:nvPr>
            <p:ph type="title"/>
          </p:nvPr>
        </p:nvSpPr>
        <p:spPr>
          <a:xfrm>
            <a:off x="1435608" y="274320"/>
            <a:ext cx="7422672" cy="1143000"/>
          </a:xfrm>
        </p:spPr>
        <p:txBody>
          <a:bodyPr/>
          <a:lstStyle/>
          <a:p>
            <a:endParaRPr lang="tr-TR" dirty="0"/>
          </a:p>
        </p:txBody>
      </p:sp>
      <p:sp>
        <p:nvSpPr>
          <p:cNvPr id="5" name="4 İçerik Yer Tutucusu"/>
          <p:cNvSpPr>
            <a:spLocks noGrp="1"/>
          </p:cNvSpPr>
          <p:nvPr>
            <p:ph sz="half" idx="1"/>
          </p:nvPr>
        </p:nvSpPr>
        <p:spPr/>
        <p:txBody>
          <a:bodyPr>
            <a:normAutofit fontScale="92500"/>
          </a:bodyPr>
          <a:lstStyle/>
          <a:p>
            <a:r>
              <a:rPr lang="tr-TR" dirty="0" smtClean="0"/>
              <a:t>Nadir görülür </a:t>
            </a:r>
          </a:p>
          <a:p>
            <a:r>
              <a:rPr lang="tr-TR" dirty="0" smtClean="0"/>
              <a:t>ailesel bir kemik hastalığıdır</a:t>
            </a:r>
          </a:p>
          <a:p>
            <a:r>
              <a:rPr lang="tr-TR" dirty="0" smtClean="0"/>
              <a:t>Süt dişlerinin özellikle kesicilerin erken kaybı ile karakterizedir</a:t>
            </a:r>
          </a:p>
          <a:p>
            <a:r>
              <a:rPr lang="tr-TR" dirty="0" smtClean="0"/>
              <a:t>Düşük </a:t>
            </a:r>
            <a:r>
              <a:rPr lang="tr-TR" dirty="0" err="1" smtClean="0"/>
              <a:t>serun</a:t>
            </a:r>
            <a:r>
              <a:rPr lang="tr-TR" dirty="0" smtClean="0"/>
              <a:t> </a:t>
            </a:r>
            <a:r>
              <a:rPr lang="tr-TR" dirty="0" err="1" smtClean="0"/>
              <a:t>Alkalen</a:t>
            </a:r>
            <a:r>
              <a:rPr lang="tr-TR" dirty="0" smtClean="0"/>
              <a:t> </a:t>
            </a:r>
            <a:r>
              <a:rPr lang="tr-TR" dirty="0" err="1" smtClean="0"/>
              <a:t>Fosfataz</a:t>
            </a:r>
            <a:r>
              <a:rPr lang="tr-TR" dirty="0" smtClean="0"/>
              <a:t> seviyesi vardır</a:t>
            </a:r>
          </a:p>
          <a:p>
            <a:endParaRPr lang="tr-TR" dirty="0" smtClean="0"/>
          </a:p>
          <a:p>
            <a:endParaRPr lang="tr-TR" dirty="0"/>
          </a:p>
        </p:txBody>
      </p:sp>
      <p:sp>
        <p:nvSpPr>
          <p:cNvPr id="6" name="5 İçerik Yer Tutucusu"/>
          <p:cNvSpPr>
            <a:spLocks noGrp="1"/>
          </p:cNvSpPr>
          <p:nvPr>
            <p:ph sz="half" idx="2"/>
          </p:nvPr>
        </p:nvSpPr>
        <p:spPr>
          <a:xfrm>
            <a:off x="5276088" y="1571612"/>
            <a:ext cx="3657600" cy="4615828"/>
          </a:xfrm>
        </p:spPr>
        <p:txBody>
          <a:bodyPr>
            <a:normAutofit fontScale="92500"/>
          </a:bodyPr>
          <a:lstStyle/>
          <a:p>
            <a:endParaRPr lang="tr-TR" dirty="0" smtClean="0"/>
          </a:p>
          <a:p>
            <a:endParaRPr lang="tr-TR" dirty="0" smtClean="0"/>
          </a:p>
          <a:p>
            <a:endParaRPr lang="tr-TR" dirty="0" smtClean="0"/>
          </a:p>
          <a:p>
            <a:r>
              <a:rPr lang="tr-TR" dirty="0" smtClean="0"/>
              <a:t>Zayıf </a:t>
            </a:r>
            <a:r>
              <a:rPr lang="tr-TR" dirty="0" err="1" smtClean="0"/>
              <a:t>sement</a:t>
            </a:r>
            <a:r>
              <a:rPr lang="tr-TR" dirty="0" smtClean="0"/>
              <a:t> oluşumu vardır</a:t>
            </a:r>
          </a:p>
          <a:p>
            <a:r>
              <a:rPr lang="tr-TR" dirty="0" err="1" smtClean="0"/>
              <a:t>Gingival</a:t>
            </a:r>
            <a:r>
              <a:rPr lang="tr-TR" dirty="0" smtClean="0"/>
              <a:t> </a:t>
            </a:r>
            <a:r>
              <a:rPr lang="tr-TR" dirty="0" err="1" smtClean="0"/>
              <a:t>enflamasyonun</a:t>
            </a:r>
            <a:r>
              <a:rPr lang="tr-TR" dirty="0" smtClean="0"/>
              <a:t> klinik belirtileri görülmeyebilir</a:t>
            </a:r>
          </a:p>
          <a:p>
            <a:r>
              <a:rPr lang="tr-TR" dirty="0" err="1" smtClean="0"/>
              <a:t>Riketsiya</a:t>
            </a:r>
            <a:r>
              <a:rPr lang="tr-TR" dirty="0" smtClean="0"/>
              <a:t> ve zayıf kemik oluşumu vardır</a:t>
            </a:r>
          </a:p>
          <a:p>
            <a:endParaRPr lang="tr-TR" dirty="0"/>
          </a:p>
        </p:txBody>
      </p:sp>
      <p:pic>
        <p:nvPicPr>
          <p:cNvPr id="7" name="Picture 5" descr="PreFig6"/>
          <p:cNvPicPr>
            <a:picLocks noChangeAspect="1" noChangeArrowheads="1"/>
          </p:cNvPicPr>
          <p:nvPr/>
        </p:nvPicPr>
        <p:blipFill>
          <a:blip r:embed="rId2"/>
          <a:srcRect/>
          <a:stretch>
            <a:fillRect/>
          </a:stretch>
        </p:blipFill>
        <p:spPr bwMode="auto">
          <a:xfrm>
            <a:off x="6643702" y="1285860"/>
            <a:ext cx="2286016" cy="1797856"/>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7518400" y="6400800"/>
            <a:ext cx="1354667" cy="336550"/>
          </a:xfrm>
          <a:prstGeom prst="rect">
            <a:avLst/>
          </a:prstGeom>
          <a:noFill/>
          <a:ln w="9525">
            <a:noFill/>
            <a:miter lim="800000"/>
            <a:headEnd/>
            <a:tailEnd/>
          </a:ln>
        </p:spPr>
        <p:txBody>
          <a:bodyPr>
            <a:spAutoFit/>
          </a:bodyPr>
          <a:lstStyle/>
          <a:p>
            <a:pPr algn="ctr">
              <a:lnSpc>
                <a:spcPct val="100000"/>
              </a:lnSpc>
              <a:spcBef>
                <a:spcPct val="50000"/>
              </a:spcBef>
            </a:pPr>
            <a:r>
              <a:rPr lang="tr-TR" sz="1600">
                <a:solidFill>
                  <a:srgbClr val="FFFFCC"/>
                </a:solidFill>
              </a:rPr>
              <a:t>G. EMİNGİL</a:t>
            </a:r>
          </a:p>
        </p:txBody>
      </p:sp>
      <p:sp>
        <p:nvSpPr>
          <p:cNvPr id="27651" name="Rectangle 3"/>
          <p:cNvSpPr>
            <a:spLocks noChangeArrowheads="1"/>
          </p:cNvSpPr>
          <p:nvPr/>
        </p:nvSpPr>
        <p:spPr bwMode="auto">
          <a:xfrm>
            <a:off x="1524000" y="533400"/>
            <a:ext cx="7620000" cy="769441"/>
          </a:xfrm>
          <a:prstGeom prst="rect">
            <a:avLst/>
          </a:prstGeom>
          <a:solidFill>
            <a:schemeClr val="bg1"/>
          </a:solidFill>
          <a:ln w="9525">
            <a:noFill/>
            <a:miter lim="800000"/>
            <a:headEnd/>
            <a:tailEnd/>
          </a:ln>
        </p:spPr>
        <p:txBody>
          <a:bodyPr wrap="square">
            <a:spAutoFit/>
          </a:bodyPr>
          <a:lstStyle/>
          <a:p>
            <a:pPr marL="457200" indent="-457200">
              <a:lnSpc>
                <a:spcPct val="100000"/>
              </a:lnSpc>
              <a:spcBef>
                <a:spcPct val="50000"/>
              </a:spcBef>
              <a:spcAft>
                <a:spcPct val="25000"/>
              </a:spcAft>
              <a:buClr>
                <a:srgbClr val="FF0066"/>
              </a:buClr>
              <a:buFont typeface="Wingdings" pitchFamily="2" charset="2"/>
              <a:buNone/>
            </a:pPr>
            <a:r>
              <a:rPr lang="tr-TR" sz="4400" dirty="0">
                <a:solidFill>
                  <a:schemeClr val="tx2"/>
                </a:solidFill>
                <a:latin typeface="Comic Sans MS" pitchFamily="66" charset="0"/>
              </a:rPr>
              <a:t>Siklik </a:t>
            </a:r>
            <a:r>
              <a:rPr lang="tr-TR" sz="4400" dirty="0" err="1">
                <a:solidFill>
                  <a:schemeClr val="tx2"/>
                </a:solidFill>
                <a:latin typeface="Comic Sans MS" pitchFamily="66" charset="0"/>
              </a:rPr>
              <a:t>Nötropeni</a:t>
            </a:r>
            <a:endParaRPr lang="tr-TR" sz="3200" dirty="0">
              <a:solidFill>
                <a:schemeClr val="tx2"/>
              </a:solidFill>
              <a:latin typeface="Comic Sans MS" pitchFamily="66" charset="0"/>
            </a:endParaRPr>
          </a:p>
        </p:txBody>
      </p:sp>
      <p:sp>
        <p:nvSpPr>
          <p:cNvPr id="6" name="5 Başlık"/>
          <p:cNvSpPr>
            <a:spLocks noGrp="1"/>
          </p:cNvSpPr>
          <p:nvPr>
            <p:ph type="title"/>
          </p:nvPr>
        </p:nvSpPr>
        <p:spPr/>
        <p:txBody>
          <a:bodyPr/>
          <a:lstStyle/>
          <a:p>
            <a:endParaRPr lang="tr-TR"/>
          </a:p>
        </p:txBody>
      </p:sp>
      <p:sp>
        <p:nvSpPr>
          <p:cNvPr id="7" name="6 İçerik Yer Tutucusu"/>
          <p:cNvSpPr>
            <a:spLocks noGrp="1"/>
          </p:cNvSpPr>
          <p:nvPr>
            <p:ph sz="half" idx="1"/>
          </p:nvPr>
        </p:nvSpPr>
        <p:spPr>
          <a:xfrm>
            <a:off x="1500166" y="1571612"/>
            <a:ext cx="3593042" cy="4615828"/>
          </a:xfrm>
        </p:spPr>
        <p:txBody>
          <a:bodyPr/>
          <a:lstStyle/>
          <a:p>
            <a:r>
              <a:rPr lang="tr-TR" dirty="0" smtClean="0"/>
              <a:t>Yıkıcı </a:t>
            </a:r>
            <a:r>
              <a:rPr lang="tr-TR" dirty="0" err="1" smtClean="0"/>
              <a:t>generalize</a:t>
            </a:r>
            <a:r>
              <a:rPr lang="tr-TR" dirty="0" smtClean="0"/>
              <a:t> </a:t>
            </a:r>
            <a:r>
              <a:rPr lang="tr-TR" dirty="0" err="1" smtClean="0"/>
              <a:t>periodontal</a:t>
            </a:r>
            <a:r>
              <a:rPr lang="tr-TR" dirty="0" smtClean="0"/>
              <a:t> lezyonlardır</a:t>
            </a:r>
          </a:p>
          <a:p>
            <a:endParaRPr lang="tr-TR" dirty="0"/>
          </a:p>
        </p:txBody>
      </p:sp>
      <p:pic>
        <p:nvPicPr>
          <p:cNvPr id="9" name="Picture 7" descr="PreFig3"/>
          <p:cNvPicPr>
            <a:picLocks noGrp="1" noChangeAspect="1" noChangeArrowheads="1"/>
          </p:cNvPicPr>
          <p:nvPr>
            <p:ph sz="half" idx="2"/>
          </p:nvPr>
        </p:nvPicPr>
        <p:blipFill>
          <a:blip r:embed="rId2"/>
          <a:srcRect/>
          <a:stretch>
            <a:fillRect/>
          </a:stretch>
        </p:blipFill>
        <p:spPr bwMode="auto">
          <a:xfrm>
            <a:off x="5643570" y="3786190"/>
            <a:ext cx="2908300" cy="2171700"/>
          </a:xfrm>
          <a:prstGeom prst="rect">
            <a:avLst/>
          </a:prstGeom>
          <a:noFill/>
          <a:ln w="9525">
            <a:noFill/>
            <a:miter lim="800000"/>
            <a:headEnd/>
            <a:tailEnd/>
          </a:ln>
        </p:spPr>
      </p:pic>
      <p:pic>
        <p:nvPicPr>
          <p:cNvPr id="10" name="Picture 5" descr="PreFig2"/>
          <p:cNvPicPr>
            <a:picLocks noChangeAspect="1" noChangeArrowheads="1"/>
          </p:cNvPicPr>
          <p:nvPr/>
        </p:nvPicPr>
        <p:blipFill>
          <a:blip r:embed="rId3"/>
          <a:srcRect/>
          <a:stretch>
            <a:fillRect/>
          </a:stretch>
        </p:blipFill>
        <p:spPr bwMode="auto">
          <a:xfrm>
            <a:off x="5643570" y="1428736"/>
            <a:ext cx="2928958" cy="2155820"/>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118-1836_IMG"/>
          <p:cNvPicPr>
            <a:picLocks noChangeAspect="1" noChangeArrowheads="1"/>
          </p:cNvPicPr>
          <p:nvPr/>
        </p:nvPicPr>
        <p:blipFill>
          <a:blip r:embed="rId2"/>
          <a:srcRect l="2632" t="6432" r="7018" b="11719"/>
          <a:stretch>
            <a:fillRect/>
          </a:stretch>
        </p:blipFill>
        <p:spPr bwMode="auto">
          <a:xfrm>
            <a:off x="1049867" y="1600200"/>
            <a:ext cx="6637867" cy="5075238"/>
          </a:xfrm>
          <a:prstGeom prst="rect">
            <a:avLst/>
          </a:prstGeom>
          <a:noFill/>
          <a:ln w="9525">
            <a:noFill/>
            <a:miter lim="800000"/>
            <a:headEnd/>
            <a:tailEnd/>
          </a:ln>
        </p:spPr>
      </p:pic>
      <p:sp>
        <p:nvSpPr>
          <p:cNvPr id="24579" name="Rectangle 4"/>
          <p:cNvSpPr>
            <a:spLocks noChangeArrowheads="1"/>
          </p:cNvSpPr>
          <p:nvPr/>
        </p:nvSpPr>
        <p:spPr bwMode="auto">
          <a:xfrm>
            <a:off x="1524000" y="533400"/>
            <a:ext cx="4334933" cy="1446550"/>
          </a:xfrm>
          <a:prstGeom prst="rect">
            <a:avLst/>
          </a:prstGeom>
          <a:solidFill>
            <a:schemeClr val="bg1"/>
          </a:solidFill>
          <a:ln w="9525">
            <a:noFill/>
            <a:miter lim="800000"/>
            <a:headEnd/>
            <a:tailEnd/>
          </a:ln>
        </p:spPr>
        <p:txBody>
          <a:bodyPr>
            <a:spAutoFit/>
          </a:bodyPr>
          <a:lstStyle/>
          <a:p>
            <a:pPr marL="457200" indent="-457200">
              <a:lnSpc>
                <a:spcPct val="100000"/>
              </a:lnSpc>
              <a:spcBef>
                <a:spcPct val="50000"/>
              </a:spcBef>
              <a:spcAft>
                <a:spcPct val="25000"/>
              </a:spcAft>
              <a:buClr>
                <a:srgbClr val="FF0066"/>
              </a:buClr>
              <a:buFont typeface="Wingdings" pitchFamily="2" charset="2"/>
              <a:buNone/>
            </a:pPr>
            <a:r>
              <a:rPr lang="tr-TR" sz="4400">
                <a:solidFill>
                  <a:schemeClr val="tx2"/>
                </a:solidFill>
                <a:latin typeface="Comic Sans MS" pitchFamily="66" charset="0"/>
              </a:rPr>
              <a:t>Siklik Nötropeni</a:t>
            </a:r>
            <a:endParaRPr lang="tr-TR" sz="3200">
              <a:solidFill>
                <a:schemeClr val="tx2"/>
              </a:solidFill>
              <a:latin typeface="Comic Sans MS" pitchFamily="66"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3" name="Text Box 3"/>
          <p:cNvSpPr txBox="1">
            <a:spLocks noChangeArrowheads="1"/>
          </p:cNvSpPr>
          <p:nvPr/>
        </p:nvSpPr>
        <p:spPr bwMode="auto">
          <a:xfrm>
            <a:off x="1591734" y="914401"/>
            <a:ext cx="3115733" cy="923330"/>
          </a:xfrm>
          <a:prstGeom prst="rect">
            <a:avLst/>
          </a:prstGeom>
          <a:noFill/>
          <a:ln w="9525" algn="ctr">
            <a:noFill/>
            <a:miter lim="800000"/>
            <a:headEnd/>
            <a:tailEnd/>
          </a:ln>
          <a:effectLst>
            <a:outerShdw dist="45791" dir="2021404" algn="ctr" rotWithShape="0">
              <a:schemeClr val="bg2"/>
            </a:outerShdw>
          </a:effectLst>
        </p:spPr>
        <p:txBody>
          <a:bodyPr tIns="228600" bIns="228600">
            <a:spAutoFit/>
          </a:bodyPr>
          <a:lstStyle/>
          <a:p>
            <a:pPr>
              <a:spcBef>
                <a:spcPct val="50000"/>
              </a:spcBef>
              <a:defRPr/>
            </a:pPr>
            <a:endParaRPr lang="tr-TR" sz="3000" b="0">
              <a:solidFill>
                <a:schemeClr val="bg2"/>
              </a:solidFill>
            </a:endParaRPr>
          </a:p>
        </p:txBody>
      </p:sp>
      <p:sp>
        <p:nvSpPr>
          <p:cNvPr id="11268" name="Text Box 5"/>
          <p:cNvSpPr txBox="1">
            <a:spLocks noChangeArrowheads="1"/>
          </p:cNvSpPr>
          <p:nvPr/>
        </p:nvSpPr>
        <p:spPr bwMode="auto">
          <a:xfrm>
            <a:off x="7518400" y="6400800"/>
            <a:ext cx="1354667" cy="336550"/>
          </a:xfrm>
          <a:prstGeom prst="rect">
            <a:avLst/>
          </a:prstGeom>
          <a:noFill/>
          <a:ln w="9525">
            <a:noFill/>
            <a:miter lim="800000"/>
            <a:headEnd/>
            <a:tailEnd/>
          </a:ln>
        </p:spPr>
        <p:txBody>
          <a:bodyPr>
            <a:spAutoFit/>
          </a:bodyPr>
          <a:lstStyle/>
          <a:p>
            <a:pPr algn="ctr">
              <a:lnSpc>
                <a:spcPct val="100000"/>
              </a:lnSpc>
              <a:spcBef>
                <a:spcPct val="50000"/>
              </a:spcBef>
            </a:pPr>
            <a:r>
              <a:rPr lang="tr-TR" sz="1600">
                <a:solidFill>
                  <a:srgbClr val="FFFFCC"/>
                </a:solidFill>
              </a:rPr>
              <a:t>G. EMİNGİL</a:t>
            </a:r>
          </a:p>
        </p:txBody>
      </p:sp>
      <p:sp>
        <p:nvSpPr>
          <p:cNvPr id="435206" name="Text Box 6"/>
          <p:cNvSpPr txBox="1">
            <a:spLocks noChangeArrowheads="1"/>
          </p:cNvSpPr>
          <p:nvPr/>
        </p:nvSpPr>
        <p:spPr bwMode="auto">
          <a:xfrm>
            <a:off x="1142976" y="457201"/>
            <a:ext cx="8001024" cy="1200329"/>
          </a:xfrm>
          <a:prstGeom prst="rect">
            <a:avLst/>
          </a:prstGeom>
          <a:gradFill rotWithShape="0">
            <a:gsLst>
              <a:gs pos="0">
                <a:srgbClr val="FF0000"/>
              </a:gs>
              <a:gs pos="50000">
                <a:srgbClr val="FF0000">
                  <a:gamma/>
                  <a:shade val="0"/>
                  <a:invGamma/>
                </a:srgbClr>
              </a:gs>
              <a:gs pos="100000">
                <a:srgbClr val="FF0000"/>
              </a:gs>
            </a:gsLst>
            <a:lin ang="5400000" scaled="1"/>
          </a:gradFill>
          <a:ln w="28575">
            <a:pattFill prst="ltVert">
              <a:fgClr>
                <a:schemeClr val="tx1"/>
              </a:fgClr>
              <a:bgClr>
                <a:srgbClr val="FFFFFF"/>
              </a:bgClr>
            </a:pattFill>
            <a:miter lim="800000"/>
            <a:headEnd/>
            <a:tailEnd/>
          </a:ln>
          <a:effectLst>
            <a:outerShdw dist="89803" dir="2700000" algn="ctr" rotWithShape="0">
              <a:schemeClr val="bg2"/>
            </a:outerShdw>
          </a:effectLst>
        </p:spPr>
        <p:txBody>
          <a:bodyPr wrap="square">
            <a:spAutoFit/>
          </a:bodyPr>
          <a:lstStyle/>
          <a:p>
            <a:pPr algn="ctr">
              <a:lnSpc>
                <a:spcPct val="100000"/>
              </a:lnSpc>
              <a:spcBef>
                <a:spcPct val="50000"/>
              </a:spcBef>
              <a:defRPr/>
            </a:pPr>
            <a:r>
              <a:rPr lang="tr-TR" sz="3600" dirty="0">
                <a:solidFill>
                  <a:srgbClr val="FFFF00"/>
                </a:solidFill>
                <a:latin typeface="Comic Sans MS" pitchFamily="66" charset="0"/>
              </a:rPr>
              <a:t>DİABETES MELLİTUS - PERİODONTİTİS</a:t>
            </a:r>
          </a:p>
        </p:txBody>
      </p:sp>
      <p:sp>
        <p:nvSpPr>
          <p:cNvPr id="6" name="5 Başlık"/>
          <p:cNvSpPr>
            <a:spLocks noGrp="1"/>
          </p:cNvSpPr>
          <p:nvPr>
            <p:ph type="title"/>
          </p:nvPr>
        </p:nvSpPr>
        <p:spPr/>
        <p:txBody>
          <a:bodyPr/>
          <a:lstStyle/>
          <a:p>
            <a:endParaRPr lang="tr-TR"/>
          </a:p>
        </p:txBody>
      </p:sp>
      <p:sp>
        <p:nvSpPr>
          <p:cNvPr id="7" name="6 İçerik Yer Tutucusu"/>
          <p:cNvSpPr>
            <a:spLocks noGrp="1"/>
          </p:cNvSpPr>
          <p:nvPr>
            <p:ph sz="half" idx="1"/>
          </p:nvPr>
        </p:nvSpPr>
        <p:spPr/>
        <p:txBody>
          <a:bodyPr>
            <a:normAutofit fontScale="55000" lnSpcReduction="20000"/>
          </a:bodyPr>
          <a:lstStyle/>
          <a:p>
            <a:r>
              <a:rPr lang="tr-TR" b="1" dirty="0" smtClean="0"/>
              <a:t>Diyabet</a:t>
            </a:r>
            <a:endParaRPr lang="tr-TR" dirty="0" smtClean="0"/>
          </a:p>
          <a:p>
            <a:r>
              <a:rPr lang="tr-TR" dirty="0" smtClean="0"/>
              <a:t>Çocuk ve genç erişkinlerde Tip 1 veya </a:t>
            </a:r>
            <a:r>
              <a:rPr lang="tr-TR" dirty="0" err="1" smtClean="0"/>
              <a:t>insüline</a:t>
            </a:r>
            <a:r>
              <a:rPr lang="tr-TR" dirty="0" smtClean="0"/>
              <a:t> bağımlı diyabet, tip 2 diyabete oranla daha sık görülür Diyabetik yetişkinlerde olduğu gibi çocuklarda da dişeti iltihabı ve </a:t>
            </a:r>
            <a:r>
              <a:rPr lang="tr-TR" dirty="0" err="1" smtClean="0"/>
              <a:t>periodontitis</a:t>
            </a:r>
            <a:r>
              <a:rPr lang="tr-TR" dirty="0" smtClean="0"/>
              <a:t> etkilenmemiş bireylere oranla daha yaygındır. Bu hastalık dişlerin erken kaybına ve ağız florasına karşı bağışıklık yanıtında zayıflığa neden olma gibi klinik sonuçlara yol açabilir. </a:t>
            </a:r>
            <a:r>
              <a:rPr lang="tr-TR" dirty="0" err="1" smtClean="0"/>
              <a:t>Periodontal</a:t>
            </a:r>
            <a:r>
              <a:rPr lang="tr-TR" dirty="0" smtClean="0"/>
              <a:t> hastalığın şiddeti </a:t>
            </a:r>
            <a:r>
              <a:rPr lang="tr-TR" dirty="0" err="1" smtClean="0"/>
              <a:t>metabolik</a:t>
            </a:r>
            <a:r>
              <a:rPr lang="tr-TR" dirty="0" smtClean="0"/>
              <a:t> kontrolün yetersiz kaldığı çocuklarda çok daha kötüdür.</a:t>
            </a:r>
          </a:p>
          <a:p>
            <a:r>
              <a:rPr lang="tr-TR" dirty="0" smtClean="0"/>
              <a:t>Diyabetin kolaylaştırıcı etki yapığı </a:t>
            </a:r>
            <a:r>
              <a:rPr lang="tr-TR" dirty="0" err="1" smtClean="0"/>
              <a:t>periodontal</a:t>
            </a:r>
            <a:r>
              <a:rPr lang="tr-TR" dirty="0" smtClean="0"/>
              <a:t> yıkım genellikle ergenlik çağında başlayıp yetişkinliğe doğru düzenli bir şekilde artar. Hastalığın kontrol altına alınmasında çok titiz oral hijyen uygulamaları büyük bir önem taşır.</a:t>
            </a:r>
          </a:p>
          <a:p>
            <a:endParaRPr lang="tr-TR" dirty="0" smtClean="0"/>
          </a:p>
          <a:p>
            <a:endParaRPr lang="tr-TR" dirty="0"/>
          </a:p>
        </p:txBody>
      </p:sp>
      <p:pic>
        <p:nvPicPr>
          <p:cNvPr id="9" name="Picture 2" descr="Photograph of severe periodontal disease in patient who has had NIDDM for three years."/>
          <p:cNvPicPr>
            <a:picLocks noGrp="1" noChangeAspect="1" noChangeArrowheads="1"/>
          </p:cNvPicPr>
          <p:nvPr>
            <p:ph sz="half" idx="2"/>
          </p:nvPr>
        </p:nvPicPr>
        <p:blipFill>
          <a:blip r:embed="rId2"/>
          <a:srcRect/>
          <a:stretch>
            <a:fillRect/>
          </a:stretch>
        </p:blipFill>
        <p:spPr bwMode="auto">
          <a:xfrm>
            <a:off x="5276850" y="2713613"/>
            <a:ext cx="3657600" cy="2284848"/>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1428728" y="428604"/>
            <a:ext cx="7498080" cy="1143000"/>
          </a:xfrm>
        </p:spPr>
        <p:txBody>
          <a:bodyPr>
            <a:normAutofit fontScale="90000"/>
          </a:bodyPr>
          <a:lstStyle/>
          <a:p>
            <a:r>
              <a:rPr lang="tr-TR" sz="2000" b="1" dirty="0" smtClean="0">
                <a:solidFill>
                  <a:srgbClr val="FF0000"/>
                </a:solidFill>
              </a:rPr>
              <a:t>Çocuklarda ve Erişkinlerde </a:t>
            </a:r>
            <a:r>
              <a:rPr lang="tr-TR" sz="2000" b="1" dirty="0" err="1" smtClean="0">
                <a:solidFill>
                  <a:srgbClr val="FF0000"/>
                </a:solidFill>
              </a:rPr>
              <a:t>Periodontal</a:t>
            </a:r>
            <a:r>
              <a:rPr lang="tr-TR" sz="2000" b="1" dirty="0" smtClean="0">
                <a:solidFill>
                  <a:srgbClr val="FF0000"/>
                </a:solidFill>
              </a:rPr>
              <a:t> Yapılar Arasındaki Farklar</a:t>
            </a:r>
            <a:r>
              <a:rPr lang="tr-TR" dirty="0" smtClean="0">
                <a:solidFill>
                  <a:srgbClr val="FF0000"/>
                </a:solidFill>
              </a:rPr>
              <a:t/>
            </a:r>
            <a:br>
              <a:rPr lang="tr-TR" dirty="0" smtClean="0">
                <a:solidFill>
                  <a:srgbClr val="FF0000"/>
                </a:solidFill>
              </a:rPr>
            </a:br>
            <a:endParaRPr lang="tr-TR" dirty="0">
              <a:solidFill>
                <a:srgbClr val="FF0000"/>
              </a:solidFill>
            </a:endParaRPr>
          </a:p>
        </p:txBody>
      </p:sp>
      <p:sp>
        <p:nvSpPr>
          <p:cNvPr id="3" name="2 İçerik Yer Tutucusu"/>
          <p:cNvSpPr>
            <a:spLocks noGrp="1"/>
          </p:cNvSpPr>
          <p:nvPr>
            <p:ph sz="half" idx="1"/>
          </p:nvPr>
        </p:nvSpPr>
        <p:spPr/>
        <p:txBody>
          <a:bodyPr>
            <a:normAutofit fontScale="70000" lnSpcReduction="20000"/>
          </a:bodyPr>
          <a:lstStyle/>
          <a:p>
            <a:pPr>
              <a:buNone/>
            </a:pPr>
            <a:r>
              <a:rPr lang="tr-TR" b="1" dirty="0" smtClean="0">
                <a:solidFill>
                  <a:srgbClr val="FF0000"/>
                </a:solidFill>
              </a:rPr>
              <a:t>I- </a:t>
            </a:r>
            <a:r>
              <a:rPr lang="tr-TR" b="1" dirty="0" err="1" smtClean="0">
                <a:solidFill>
                  <a:srgbClr val="FF0000"/>
                </a:solidFill>
              </a:rPr>
              <a:t>Gingiva</a:t>
            </a:r>
            <a:endParaRPr lang="tr-TR" dirty="0" smtClean="0">
              <a:solidFill>
                <a:srgbClr val="FF0000"/>
              </a:solidFill>
            </a:endParaRPr>
          </a:p>
          <a:p>
            <a:pPr lvl="0"/>
            <a:r>
              <a:rPr lang="tr-TR" dirty="0" smtClean="0"/>
              <a:t>Dişlerin çıkmakta olduğu dönemde daha kırmızı</a:t>
            </a:r>
          </a:p>
          <a:p>
            <a:pPr lvl="0"/>
            <a:r>
              <a:rPr lang="tr-TR" dirty="0" smtClean="0"/>
              <a:t>Pürtüklülük belirgin değil</a:t>
            </a:r>
          </a:p>
          <a:p>
            <a:pPr lvl="0"/>
            <a:r>
              <a:rPr lang="tr-TR" dirty="0" smtClean="0"/>
              <a:t>Kıvamı yumuşak</a:t>
            </a:r>
          </a:p>
          <a:p>
            <a:pPr lvl="0"/>
            <a:r>
              <a:rPr lang="tr-TR" dirty="0" smtClean="0"/>
              <a:t>Dişeti kenarı kalın ve rulo şeklinde</a:t>
            </a:r>
          </a:p>
          <a:p>
            <a:pPr lvl="0"/>
            <a:r>
              <a:rPr lang="tr-TR" dirty="0" err="1" smtClean="0"/>
              <a:t>İnterdental</a:t>
            </a:r>
            <a:r>
              <a:rPr lang="tr-TR" dirty="0" smtClean="0"/>
              <a:t> </a:t>
            </a:r>
            <a:r>
              <a:rPr lang="tr-TR" dirty="0" err="1" smtClean="0"/>
              <a:t>gingiva</a:t>
            </a:r>
            <a:r>
              <a:rPr lang="tr-TR" dirty="0" smtClean="0"/>
              <a:t> </a:t>
            </a:r>
            <a:r>
              <a:rPr lang="tr-TR" dirty="0" err="1" smtClean="0"/>
              <a:t>fasiyo</a:t>
            </a:r>
            <a:r>
              <a:rPr lang="tr-TR" dirty="0" smtClean="0"/>
              <a:t>-</a:t>
            </a:r>
            <a:r>
              <a:rPr lang="tr-TR" dirty="0" err="1" smtClean="0"/>
              <a:t>lingual</a:t>
            </a:r>
            <a:r>
              <a:rPr lang="tr-TR" dirty="0" smtClean="0"/>
              <a:t> yönde daha geniş</a:t>
            </a:r>
          </a:p>
          <a:p>
            <a:pPr>
              <a:buNone/>
            </a:pPr>
            <a:r>
              <a:rPr lang="tr-TR" b="1" dirty="0" smtClean="0">
                <a:solidFill>
                  <a:srgbClr val="FF0000"/>
                </a:solidFill>
              </a:rPr>
              <a:t>II-</a:t>
            </a:r>
            <a:r>
              <a:rPr lang="tr-TR" b="1" dirty="0" err="1" smtClean="0">
                <a:solidFill>
                  <a:srgbClr val="FF0000"/>
                </a:solidFill>
              </a:rPr>
              <a:t>Periodontal</a:t>
            </a:r>
            <a:r>
              <a:rPr lang="tr-TR" b="1" dirty="0" smtClean="0">
                <a:solidFill>
                  <a:srgbClr val="FF0000"/>
                </a:solidFill>
              </a:rPr>
              <a:t> </a:t>
            </a:r>
            <a:r>
              <a:rPr lang="tr-TR" b="1" dirty="0" err="1" smtClean="0">
                <a:solidFill>
                  <a:srgbClr val="FF0000"/>
                </a:solidFill>
              </a:rPr>
              <a:t>Membran</a:t>
            </a:r>
            <a:endParaRPr lang="tr-TR" dirty="0" smtClean="0">
              <a:solidFill>
                <a:srgbClr val="FF0000"/>
              </a:solidFill>
            </a:endParaRPr>
          </a:p>
          <a:p>
            <a:pPr lvl="0"/>
            <a:r>
              <a:rPr lang="tr-TR" dirty="0" smtClean="0"/>
              <a:t>Çocuklarda daha kalın</a:t>
            </a:r>
          </a:p>
          <a:p>
            <a:pPr lvl="0"/>
            <a:r>
              <a:rPr lang="tr-TR" dirty="0" err="1" smtClean="0"/>
              <a:t>Fibrilleri</a:t>
            </a:r>
            <a:r>
              <a:rPr lang="tr-TR" dirty="0" smtClean="0"/>
              <a:t> az yoğunlukta, düzensiz ve gevşek,</a:t>
            </a:r>
          </a:p>
          <a:p>
            <a:pPr lvl="0"/>
            <a:r>
              <a:rPr lang="tr-TR" dirty="0" err="1" smtClean="0"/>
              <a:t>Kollajen</a:t>
            </a:r>
            <a:r>
              <a:rPr lang="tr-TR" dirty="0" smtClean="0"/>
              <a:t> </a:t>
            </a:r>
            <a:r>
              <a:rPr lang="tr-TR" dirty="0" err="1" smtClean="0"/>
              <a:t>fibriller</a:t>
            </a:r>
            <a:r>
              <a:rPr lang="tr-TR" dirty="0" smtClean="0"/>
              <a:t> daha az</a:t>
            </a:r>
          </a:p>
          <a:p>
            <a:pPr lvl="0"/>
            <a:r>
              <a:rPr lang="tr-TR" dirty="0" smtClean="0"/>
              <a:t>Daha fazla su </a:t>
            </a:r>
          </a:p>
          <a:p>
            <a:endParaRPr lang="tr-TR" dirty="0"/>
          </a:p>
        </p:txBody>
      </p:sp>
      <p:sp>
        <p:nvSpPr>
          <p:cNvPr id="7" name="6 İçerik Yer Tutucusu"/>
          <p:cNvSpPr>
            <a:spLocks noGrp="1"/>
          </p:cNvSpPr>
          <p:nvPr>
            <p:ph sz="half" idx="2"/>
          </p:nvPr>
        </p:nvSpPr>
        <p:spPr/>
        <p:txBody>
          <a:bodyPr>
            <a:normAutofit fontScale="70000" lnSpcReduction="20000"/>
          </a:bodyPr>
          <a:lstStyle/>
          <a:p>
            <a:pPr>
              <a:buNone/>
            </a:pPr>
            <a:r>
              <a:rPr lang="tr-TR" b="1" dirty="0" smtClean="0">
                <a:solidFill>
                  <a:srgbClr val="FF0000"/>
                </a:solidFill>
              </a:rPr>
              <a:t>III- </a:t>
            </a:r>
            <a:r>
              <a:rPr lang="tr-TR" b="1" dirty="0" err="1" smtClean="0">
                <a:solidFill>
                  <a:srgbClr val="FF0000"/>
                </a:solidFill>
              </a:rPr>
              <a:t>Sement</a:t>
            </a:r>
            <a:endParaRPr lang="tr-TR" dirty="0" smtClean="0">
              <a:solidFill>
                <a:srgbClr val="FF0000"/>
              </a:solidFill>
            </a:endParaRPr>
          </a:p>
          <a:p>
            <a:pPr lvl="0"/>
            <a:r>
              <a:rPr lang="tr-TR" dirty="0" smtClean="0"/>
              <a:t>Süt dişinde daha ince</a:t>
            </a:r>
          </a:p>
          <a:p>
            <a:pPr lvl="0"/>
            <a:r>
              <a:rPr lang="tr-TR" dirty="0" smtClean="0"/>
              <a:t>Daha az </a:t>
            </a:r>
            <a:r>
              <a:rPr lang="tr-TR" dirty="0" err="1" smtClean="0"/>
              <a:t>kalsifiye</a:t>
            </a:r>
            <a:r>
              <a:rPr lang="tr-TR" dirty="0" smtClean="0"/>
              <a:t> </a:t>
            </a:r>
          </a:p>
          <a:p>
            <a:pPr>
              <a:buNone/>
            </a:pPr>
            <a:r>
              <a:rPr lang="tr-TR" b="1" dirty="0" smtClean="0">
                <a:solidFill>
                  <a:srgbClr val="FF0000"/>
                </a:solidFill>
              </a:rPr>
              <a:t>IV </a:t>
            </a:r>
            <a:r>
              <a:rPr lang="tr-TR" b="1" dirty="0" err="1" smtClean="0">
                <a:solidFill>
                  <a:srgbClr val="FF0000"/>
                </a:solidFill>
              </a:rPr>
              <a:t>Alveoler</a:t>
            </a:r>
            <a:r>
              <a:rPr lang="tr-TR" b="1" dirty="0" smtClean="0">
                <a:solidFill>
                  <a:srgbClr val="FF0000"/>
                </a:solidFill>
              </a:rPr>
              <a:t> Kemik</a:t>
            </a:r>
            <a:endParaRPr lang="tr-TR" dirty="0" smtClean="0">
              <a:solidFill>
                <a:srgbClr val="FF0000"/>
              </a:solidFill>
            </a:endParaRPr>
          </a:p>
          <a:p>
            <a:pPr lvl="0"/>
            <a:r>
              <a:rPr lang="tr-TR" dirty="0" smtClean="0"/>
              <a:t>Çocuklarda alveol kemiği daha ince,</a:t>
            </a:r>
          </a:p>
          <a:p>
            <a:pPr lvl="0"/>
            <a:r>
              <a:rPr lang="tr-TR" dirty="0" smtClean="0"/>
              <a:t>Kemikte </a:t>
            </a:r>
            <a:r>
              <a:rPr lang="tr-TR" dirty="0" err="1" smtClean="0"/>
              <a:t>trabeküller</a:t>
            </a:r>
            <a:r>
              <a:rPr lang="tr-TR" dirty="0" smtClean="0"/>
              <a:t> ve kalsifikasyon az,</a:t>
            </a:r>
          </a:p>
          <a:p>
            <a:pPr lvl="0"/>
            <a:r>
              <a:rPr lang="tr-TR" dirty="0" smtClean="0"/>
              <a:t>İlik geniş,</a:t>
            </a:r>
          </a:p>
          <a:p>
            <a:pPr lvl="0"/>
            <a:r>
              <a:rPr lang="tr-TR" dirty="0" smtClean="0"/>
              <a:t>Kan ve lenf damarları fazla,</a:t>
            </a:r>
          </a:p>
          <a:p>
            <a:pPr lvl="0"/>
            <a:r>
              <a:rPr lang="tr-TR" dirty="0" err="1" smtClean="0"/>
              <a:t>İnterdental</a:t>
            </a:r>
            <a:r>
              <a:rPr lang="tr-TR" dirty="0" smtClean="0"/>
              <a:t> alan daha düz,</a:t>
            </a:r>
          </a:p>
          <a:p>
            <a:pPr lvl="0"/>
            <a:r>
              <a:rPr lang="tr-TR" dirty="0" smtClean="0"/>
              <a:t>Daha çok organik madde içerir</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Text Box 3"/>
          <p:cNvSpPr txBox="1">
            <a:spLocks noChangeArrowheads="1"/>
          </p:cNvSpPr>
          <p:nvPr/>
        </p:nvSpPr>
        <p:spPr bwMode="auto">
          <a:xfrm>
            <a:off x="1591734" y="914401"/>
            <a:ext cx="3115733" cy="923330"/>
          </a:xfrm>
          <a:prstGeom prst="rect">
            <a:avLst/>
          </a:prstGeom>
          <a:noFill/>
          <a:ln w="9525" algn="ctr">
            <a:noFill/>
            <a:miter lim="800000"/>
            <a:headEnd/>
            <a:tailEnd/>
          </a:ln>
          <a:effectLst>
            <a:outerShdw dist="45791" dir="2021404" algn="ctr" rotWithShape="0">
              <a:schemeClr val="bg2"/>
            </a:outerShdw>
          </a:effectLst>
        </p:spPr>
        <p:txBody>
          <a:bodyPr tIns="228600" bIns="228600">
            <a:spAutoFit/>
          </a:bodyPr>
          <a:lstStyle/>
          <a:p>
            <a:pPr>
              <a:spcBef>
                <a:spcPct val="50000"/>
              </a:spcBef>
              <a:defRPr/>
            </a:pPr>
            <a:endParaRPr lang="tr-TR" sz="3000" b="0">
              <a:solidFill>
                <a:schemeClr val="bg2"/>
              </a:solidFill>
            </a:endParaRPr>
          </a:p>
        </p:txBody>
      </p:sp>
      <p:sp>
        <p:nvSpPr>
          <p:cNvPr id="10243" name="Text Box 4"/>
          <p:cNvSpPr txBox="1">
            <a:spLocks noChangeArrowheads="1"/>
          </p:cNvSpPr>
          <p:nvPr/>
        </p:nvSpPr>
        <p:spPr bwMode="auto">
          <a:xfrm>
            <a:off x="7518400" y="6400800"/>
            <a:ext cx="1354667" cy="336550"/>
          </a:xfrm>
          <a:prstGeom prst="rect">
            <a:avLst/>
          </a:prstGeom>
          <a:noFill/>
          <a:ln w="9525">
            <a:noFill/>
            <a:miter lim="800000"/>
            <a:headEnd/>
            <a:tailEnd/>
          </a:ln>
        </p:spPr>
        <p:txBody>
          <a:bodyPr>
            <a:spAutoFit/>
          </a:bodyPr>
          <a:lstStyle/>
          <a:p>
            <a:pPr algn="ctr">
              <a:lnSpc>
                <a:spcPct val="100000"/>
              </a:lnSpc>
              <a:spcBef>
                <a:spcPct val="50000"/>
              </a:spcBef>
            </a:pPr>
            <a:r>
              <a:rPr lang="tr-TR" sz="1600">
                <a:solidFill>
                  <a:srgbClr val="FFFFCC"/>
                </a:solidFill>
              </a:rPr>
              <a:t>G. EMİNGİL</a:t>
            </a:r>
          </a:p>
        </p:txBody>
      </p:sp>
      <p:sp>
        <p:nvSpPr>
          <p:cNvPr id="450565" name="Text Box 5"/>
          <p:cNvSpPr txBox="1">
            <a:spLocks noChangeArrowheads="1"/>
          </p:cNvSpPr>
          <p:nvPr/>
        </p:nvSpPr>
        <p:spPr bwMode="auto">
          <a:xfrm>
            <a:off x="1714480" y="990601"/>
            <a:ext cx="7327920" cy="1200329"/>
          </a:xfrm>
          <a:prstGeom prst="rect">
            <a:avLst/>
          </a:prstGeom>
          <a:gradFill rotWithShape="0">
            <a:gsLst>
              <a:gs pos="0">
                <a:srgbClr val="FF0000"/>
              </a:gs>
              <a:gs pos="50000">
                <a:srgbClr val="FF0000">
                  <a:gamma/>
                  <a:shade val="0"/>
                  <a:invGamma/>
                </a:srgbClr>
              </a:gs>
              <a:gs pos="100000">
                <a:srgbClr val="FF0000"/>
              </a:gs>
            </a:gsLst>
            <a:lin ang="5400000" scaled="1"/>
          </a:gradFill>
          <a:ln w="28575">
            <a:pattFill prst="ltVert">
              <a:fgClr>
                <a:schemeClr val="tx1"/>
              </a:fgClr>
              <a:bgClr>
                <a:srgbClr val="FFFFFF"/>
              </a:bgClr>
            </a:pattFill>
            <a:miter lim="800000"/>
            <a:headEnd/>
            <a:tailEnd/>
          </a:ln>
          <a:effectLst>
            <a:outerShdw dist="89803" dir="2700000" algn="ctr" rotWithShape="0">
              <a:schemeClr val="bg2"/>
            </a:outerShdw>
          </a:effectLst>
        </p:spPr>
        <p:txBody>
          <a:bodyPr wrap="square">
            <a:spAutoFit/>
          </a:bodyPr>
          <a:lstStyle/>
          <a:p>
            <a:pPr algn="ctr">
              <a:lnSpc>
                <a:spcPct val="100000"/>
              </a:lnSpc>
              <a:spcBef>
                <a:spcPct val="50000"/>
              </a:spcBef>
              <a:defRPr/>
            </a:pPr>
            <a:r>
              <a:rPr lang="tr-TR" sz="3600">
                <a:solidFill>
                  <a:srgbClr val="FFFF00"/>
                </a:solidFill>
                <a:latin typeface="Comic Sans MS" pitchFamily="66" charset="0"/>
              </a:rPr>
              <a:t>DİABETES MELLİTUS - PERİODONTİTİS</a:t>
            </a:r>
          </a:p>
        </p:txBody>
      </p:sp>
      <p:pic>
        <p:nvPicPr>
          <p:cNvPr id="10245" name="Picture 6" descr="new-92"/>
          <p:cNvPicPr>
            <a:picLocks noChangeAspect="1" noChangeArrowheads="1"/>
          </p:cNvPicPr>
          <p:nvPr/>
        </p:nvPicPr>
        <p:blipFill>
          <a:blip r:embed="rId2"/>
          <a:srcRect/>
          <a:stretch>
            <a:fillRect/>
          </a:stretch>
        </p:blipFill>
        <p:spPr bwMode="auto">
          <a:xfrm>
            <a:off x="1727201" y="2438400"/>
            <a:ext cx="5427133" cy="3587750"/>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r>
              <a:rPr lang="tr-TR" dirty="0" err="1" smtClean="0"/>
              <a:t>Nekrotisan</a:t>
            </a:r>
            <a:r>
              <a:rPr lang="tr-TR" dirty="0" smtClean="0"/>
              <a:t> </a:t>
            </a:r>
            <a:r>
              <a:rPr lang="tr-TR" dirty="0" err="1" smtClean="0"/>
              <a:t>Ülseratif</a:t>
            </a:r>
            <a:r>
              <a:rPr lang="tr-TR" dirty="0" smtClean="0"/>
              <a:t> Hastalıklar</a:t>
            </a:r>
            <a:endParaRPr lang="tr-TR" dirty="0"/>
          </a:p>
        </p:txBody>
      </p:sp>
      <p:sp>
        <p:nvSpPr>
          <p:cNvPr id="3" name="2 İçerik Yer Tutucusu"/>
          <p:cNvSpPr>
            <a:spLocks noGrp="1"/>
          </p:cNvSpPr>
          <p:nvPr>
            <p:ph sz="half" idx="1"/>
          </p:nvPr>
        </p:nvSpPr>
        <p:spPr/>
        <p:txBody>
          <a:bodyPr>
            <a:normAutofit fontScale="77500" lnSpcReduction="20000"/>
          </a:bodyPr>
          <a:lstStyle/>
          <a:p>
            <a:r>
              <a:rPr lang="tr-TR" dirty="0" smtClean="0"/>
              <a:t>Ağrılı ve sıklıkla kanamalıdır</a:t>
            </a:r>
          </a:p>
          <a:p>
            <a:r>
              <a:rPr lang="tr-TR" dirty="0" err="1" smtClean="0"/>
              <a:t>Lenfadenopati</a:t>
            </a:r>
            <a:r>
              <a:rPr lang="tr-TR" dirty="0" smtClean="0"/>
              <a:t>, ateş ve kırgınlık görülebilir</a:t>
            </a:r>
          </a:p>
          <a:p>
            <a:r>
              <a:rPr lang="tr-TR" dirty="0" smtClean="0"/>
              <a:t>Kötü ağız kokusu vardır yerken rahatsızlık ve ağrı hissedebilirler. </a:t>
            </a:r>
          </a:p>
          <a:p>
            <a:r>
              <a:rPr lang="tr-TR" dirty="0" err="1" smtClean="0"/>
              <a:t>Gingival</a:t>
            </a:r>
            <a:r>
              <a:rPr lang="tr-TR" dirty="0" smtClean="0"/>
              <a:t> </a:t>
            </a:r>
            <a:r>
              <a:rPr lang="tr-TR" dirty="0" err="1" smtClean="0"/>
              <a:t>margin</a:t>
            </a:r>
            <a:r>
              <a:rPr lang="tr-TR" dirty="0" smtClean="0"/>
              <a:t> ülsere ve nekrozdur</a:t>
            </a:r>
          </a:p>
          <a:p>
            <a:r>
              <a:rPr lang="tr-TR" dirty="0" smtClean="0"/>
              <a:t>İleri kemik kaybı, </a:t>
            </a:r>
            <a:r>
              <a:rPr lang="tr-TR" dirty="0" err="1" smtClean="0"/>
              <a:t>mobilite</a:t>
            </a:r>
            <a:r>
              <a:rPr lang="tr-TR" dirty="0" smtClean="0"/>
              <a:t> ve diş kayıplarına neden olabilir</a:t>
            </a:r>
          </a:p>
          <a:p>
            <a:r>
              <a:rPr lang="tr-TR" dirty="0" smtClean="0"/>
              <a:t>İltihabi bölgelerde yoğun plazma, </a:t>
            </a:r>
            <a:r>
              <a:rPr lang="tr-TR" dirty="0" err="1" smtClean="0"/>
              <a:t>nötrofil</a:t>
            </a:r>
            <a:r>
              <a:rPr lang="tr-TR" dirty="0" smtClean="0"/>
              <a:t> ne lenfositler bulunur</a:t>
            </a:r>
          </a:p>
          <a:p>
            <a:endParaRPr lang="tr-TR" dirty="0" smtClean="0"/>
          </a:p>
          <a:p>
            <a:endParaRPr lang="tr-TR" b="1" dirty="0" smtClean="0"/>
          </a:p>
          <a:p>
            <a:endParaRPr lang="tr-TR" b="1" dirty="0" smtClean="0"/>
          </a:p>
          <a:p>
            <a:endParaRPr lang="tr-TR" b="1" dirty="0" smtClean="0"/>
          </a:p>
          <a:p>
            <a:endParaRPr lang="tr-TR" b="1" dirty="0" smtClean="0"/>
          </a:p>
          <a:p>
            <a:endParaRPr lang="tr-TR" b="1" dirty="0" smtClean="0"/>
          </a:p>
        </p:txBody>
      </p:sp>
      <p:pic>
        <p:nvPicPr>
          <p:cNvPr id="7" name="Picture 3" descr="120-2056_IMG"/>
          <p:cNvPicPr>
            <a:picLocks noGrp="1" noChangeAspect="1" noChangeArrowheads="1"/>
          </p:cNvPicPr>
          <p:nvPr>
            <p:ph sz="half" idx="2"/>
          </p:nvPr>
        </p:nvPicPr>
        <p:blipFill>
          <a:blip r:embed="rId2"/>
          <a:srcRect l="9343" t="58316" r="43089" b="4317"/>
          <a:stretch>
            <a:fillRect/>
          </a:stretch>
        </p:blipFill>
        <p:spPr bwMode="auto">
          <a:xfrm>
            <a:off x="5276850" y="2778578"/>
            <a:ext cx="3657600" cy="215491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7518400" y="6400800"/>
            <a:ext cx="1354667" cy="336550"/>
          </a:xfrm>
          <a:prstGeom prst="rect">
            <a:avLst/>
          </a:prstGeom>
          <a:noFill/>
          <a:ln w="9525">
            <a:noFill/>
            <a:miter lim="800000"/>
            <a:headEnd/>
            <a:tailEnd/>
          </a:ln>
        </p:spPr>
        <p:txBody>
          <a:bodyPr>
            <a:spAutoFit/>
          </a:bodyPr>
          <a:lstStyle/>
          <a:p>
            <a:pPr algn="ctr">
              <a:lnSpc>
                <a:spcPct val="100000"/>
              </a:lnSpc>
              <a:spcBef>
                <a:spcPct val="50000"/>
              </a:spcBef>
            </a:pPr>
            <a:r>
              <a:rPr lang="tr-TR" sz="1600">
                <a:solidFill>
                  <a:srgbClr val="FFFFCC"/>
                </a:solidFill>
              </a:rPr>
              <a:t>G. EMİNGİL</a:t>
            </a:r>
          </a:p>
        </p:txBody>
      </p:sp>
      <p:sp>
        <p:nvSpPr>
          <p:cNvPr id="19461" name="WordArt 6"/>
          <p:cNvSpPr>
            <a:spLocks noChangeArrowheads="1" noChangeShapeType="1" noTextEdit="1"/>
          </p:cNvSpPr>
          <p:nvPr/>
        </p:nvSpPr>
        <p:spPr bwMode="auto">
          <a:xfrm>
            <a:off x="1643042" y="357166"/>
            <a:ext cx="7112000" cy="1066800"/>
          </a:xfrm>
          <a:prstGeom prst="rect">
            <a:avLst/>
          </a:prstGeom>
        </p:spPr>
        <p:txBody>
          <a:bodyPr wrap="none" fromWordArt="1">
            <a:prstTxWarp prst="textPlain">
              <a:avLst>
                <a:gd name="adj" fmla="val 50000"/>
              </a:avLst>
            </a:prstTxWarp>
          </a:bodyPr>
          <a:lstStyle/>
          <a:p>
            <a:pPr algn="ctr"/>
            <a:r>
              <a:rPr lang="tr-TR" sz="3600" kern="10" dirty="0" err="1">
                <a:ln w="9525">
                  <a:solidFill>
                    <a:srgbClr val="000000"/>
                  </a:solidFill>
                  <a:round/>
                  <a:headEnd/>
                  <a:tailEnd/>
                </a:ln>
                <a:solidFill>
                  <a:srgbClr val="FFFFFF"/>
                </a:solidFill>
                <a:latin typeface="Arial Black"/>
              </a:rPr>
              <a:t>Hand</a:t>
            </a:r>
            <a:r>
              <a:rPr lang="tr-TR" sz="3600" kern="10" dirty="0">
                <a:ln w="9525">
                  <a:solidFill>
                    <a:srgbClr val="000000"/>
                  </a:solidFill>
                  <a:round/>
                  <a:headEnd/>
                  <a:tailEnd/>
                </a:ln>
                <a:solidFill>
                  <a:srgbClr val="FFFFFF"/>
                </a:solidFill>
                <a:latin typeface="Arial Black"/>
              </a:rPr>
              <a:t>-</a:t>
            </a:r>
            <a:r>
              <a:rPr lang="tr-TR" sz="3600" kern="10" dirty="0" err="1">
                <a:ln w="9525">
                  <a:solidFill>
                    <a:srgbClr val="000000"/>
                  </a:solidFill>
                  <a:round/>
                  <a:headEnd/>
                  <a:tailEnd/>
                </a:ln>
                <a:solidFill>
                  <a:srgbClr val="FFFFFF"/>
                </a:solidFill>
                <a:latin typeface="Arial Black"/>
              </a:rPr>
              <a:t>Schuller</a:t>
            </a:r>
            <a:r>
              <a:rPr lang="tr-TR" sz="3600" kern="10" dirty="0">
                <a:ln w="9525">
                  <a:solidFill>
                    <a:srgbClr val="000000"/>
                  </a:solidFill>
                  <a:round/>
                  <a:headEnd/>
                  <a:tailEnd/>
                </a:ln>
                <a:solidFill>
                  <a:srgbClr val="FFFFFF"/>
                </a:solidFill>
                <a:latin typeface="Arial Black"/>
              </a:rPr>
              <a:t>-</a:t>
            </a:r>
            <a:r>
              <a:rPr lang="tr-TR" sz="3600" kern="10" dirty="0" err="1">
                <a:ln w="9525">
                  <a:solidFill>
                    <a:srgbClr val="000000"/>
                  </a:solidFill>
                  <a:round/>
                  <a:headEnd/>
                  <a:tailEnd/>
                </a:ln>
                <a:solidFill>
                  <a:srgbClr val="FFFFFF"/>
                </a:solidFill>
                <a:latin typeface="Arial Black"/>
              </a:rPr>
              <a:t>Christian</a:t>
            </a:r>
            <a:r>
              <a:rPr lang="tr-TR" sz="3600" kern="10" dirty="0">
                <a:ln w="9525">
                  <a:solidFill>
                    <a:srgbClr val="000000"/>
                  </a:solidFill>
                  <a:round/>
                  <a:headEnd/>
                  <a:tailEnd/>
                </a:ln>
                <a:solidFill>
                  <a:srgbClr val="FFFFFF"/>
                </a:solidFill>
                <a:latin typeface="Arial Black"/>
              </a:rPr>
              <a:t> hastalığı</a:t>
            </a:r>
          </a:p>
        </p:txBody>
      </p:sp>
      <p:sp>
        <p:nvSpPr>
          <p:cNvPr id="6" name="5 Başlık"/>
          <p:cNvSpPr>
            <a:spLocks noGrp="1"/>
          </p:cNvSpPr>
          <p:nvPr>
            <p:ph type="title"/>
          </p:nvPr>
        </p:nvSpPr>
        <p:spPr/>
        <p:txBody>
          <a:bodyPr/>
          <a:lstStyle/>
          <a:p>
            <a:endParaRPr lang="tr-TR" dirty="0"/>
          </a:p>
        </p:txBody>
      </p:sp>
      <p:sp>
        <p:nvSpPr>
          <p:cNvPr id="7" name="6 İçerik Yer Tutucusu"/>
          <p:cNvSpPr>
            <a:spLocks noGrp="1"/>
          </p:cNvSpPr>
          <p:nvPr>
            <p:ph sz="half" idx="1"/>
          </p:nvPr>
        </p:nvSpPr>
        <p:spPr/>
        <p:txBody>
          <a:bodyPr/>
          <a:lstStyle/>
          <a:p>
            <a:endParaRPr lang="tr-TR"/>
          </a:p>
        </p:txBody>
      </p:sp>
      <p:pic>
        <p:nvPicPr>
          <p:cNvPr id="9" name="Picture 5" descr="hand schuller"/>
          <p:cNvPicPr>
            <a:picLocks noGrp="1" noChangeAspect="1" noChangeArrowheads="1"/>
          </p:cNvPicPr>
          <p:nvPr>
            <p:ph sz="half" idx="2"/>
          </p:nvPr>
        </p:nvPicPr>
        <p:blipFill>
          <a:blip r:embed="rId2"/>
          <a:srcRect/>
          <a:stretch>
            <a:fillRect/>
          </a:stretch>
        </p:blipFill>
        <p:spPr bwMode="auto">
          <a:xfrm>
            <a:off x="5767884" y="1428737"/>
            <a:ext cx="3176095" cy="2500330"/>
          </a:xfrm>
          <a:prstGeom prst="rect">
            <a:avLst/>
          </a:prstGeom>
          <a:noFill/>
          <a:ln w="9525">
            <a:noFill/>
            <a:miter lim="800000"/>
            <a:headEnd/>
            <a:tailEnd/>
          </a:ln>
        </p:spPr>
      </p:pic>
      <p:pic>
        <p:nvPicPr>
          <p:cNvPr id="10" name="Picture 3" descr="hand sc"/>
          <p:cNvPicPr>
            <a:picLocks noChangeAspect="1" noChangeArrowheads="1"/>
          </p:cNvPicPr>
          <p:nvPr/>
        </p:nvPicPr>
        <p:blipFill>
          <a:blip r:embed="rId3"/>
          <a:srcRect/>
          <a:stretch>
            <a:fillRect/>
          </a:stretch>
        </p:blipFill>
        <p:spPr bwMode="auto">
          <a:xfrm>
            <a:off x="5715008" y="4492662"/>
            <a:ext cx="3161239" cy="2365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518400" y="6400800"/>
            <a:ext cx="1354667" cy="336550"/>
          </a:xfrm>
          <a:prstGeom prst="rect">
            <a:avLst/>
          </a:prstGeom>
          <a:noFill/>
          <a:ln w="9525">
            <a:noFill/>
            <a:miter lim="800000"/>
            <a:headEnd/>
            <a:tailEnd/>
          </a:ln>
        </p:spPr>
        <p:txBody>
          <a:bodyPr>
            <a:spAutoFit/>
          </a:bodyPr>
          <a:lstStyle/>
          <a:p>
            <a:pPr algn="ctr">
              <a:lnSpc>
                <a:spcPct val="100000"/>
              </a:lnSpc>
              <a:spcBef>
                <a:spcPct val="50000"/>
              </a:spcBef>
            </a:pPr>
            <a:r>
              <a:rPr lang="tr-TR" sz="1600">
                <a:solidFill>
                  <a:srgbClr val="FFFFCC"/>
                </a:solidFill>
              </a:rPr>
              <a:t>G. EMİNGİL</a:t>
            </a:r>
          </a:p>
        </p:txBody>
      </p:sp>
      <p:sp>
        <p:nvSpPr>
          <p:cNvPr id="20483" name="WordArt 5"/>
          <p:cNvSpPr>
            <a:spLocks noChangeArrowheads="1" noChangeShapeType="1" noTextEdit="1"/>
          </p:cNvSpPr>
          <p:nvPr/>
        </p:nvSpPr>
        <p:spPr bwMode="auto">
          <a:xfrm>
            <a:off x="1049867" y="685800"/>
            <a:ext cx="7112000" cy="1066800"/>
          </a:xfrm>
          <a:prstGeom prst="rect">
            <a:avLst/>
          </a:prstGeom>
        </p:spPr>
        <p:txBody>
          <a:bodyPr wrap="none" fromWordArt="1">
            <a:prstTxWarp prst="textPlain">
              <a:avLst>
                <a:gd name="adj" fmla="val 50000"/>
              </a:avLst>
            </a:prstTxWarp>
          </a:bodyPr>
          <a:lstStyle/>
          <a:p>
            <a:pPr algn="ctr"/>
            <a:r>
              <a:rPr lang="tr-TR" sz="3600" kern="10">
                <a:ln w="9525">
                  <a:solidFill>
                    <a:srgbClr val="000000"/>
                  </a:solidFill>
                  <a:round/>
                  <a:headEnd/>
                  <a:tailEnd/>
                </a:ln>
                <a:solidFill>
                  <a:srgbClr val="FFFFFF"/>
                </a:solidFill>
                <a:latin typeface="Arial Black"/>
              </a:rPr>
              <a:t>Hand-Schuller-Christian hastalığı</a:t>
            </a:r>
          </a:p>
        </p:txBody>
      </p:sp>
      <p:pic>
        <p:nvPicPr>
          <p:cNvPr id="20484" name="Picture 6" descr="PreFig17"/>
          <p:cNvPicPr>
            <a:picLocks noChangeAspect="1" noChangeArrowheads="1"/>
          </p:cNvPicPr>
          <p:nvPr/>
        </p:nvPicPr>
        <p:blipFill>
          <a:blip r:embed="rId2"/>
          <a:srcRect/>
          <a:stretch>
            <a:fillRect/>
          </a:stretch>
        </p:blipFill>
        <p:spPr bwMode="auto">
          <a:xfrm>
            <a:off x="1998134" y="2590800"/>
            <a:ext cx="3928533"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0000" lnSpcReduction="20000"/>
          </a:bodyPr>
          <a:lstStyle/>
          <a:p>
            <a:r>
              <a:rPr lang="tr-TR" b="1" dirty="0" smtClean="0"/>
              <a:t>Pediatrik Hasta Tedavi Sırasında Dikkat Edilmesi Gerekli Hususlar</a:t>
            </a:r>
            <a:endParaRPr lang="tr-TR" dirty="0" smtClean="0"/>
          </a:p>
          <a:p>
            <a:r>
              <a:rPr lang="tr-TR" dirty="0" smtClean="0"/>
              <a:t>Çocuk hastalarda, ebeveynlerinin yardımıyla iyi bir medikal ve </a:t>
            </a:r>
            <a:r>
              <a:rPr lang="tr-TR" dirty="0" err="1" smtClean="0"/>
              <a:t>dental</a:t>
            </a:r>
            <a:r>
              <a:rPr lang="tr-TR" dirty="0" smtClean="0"/>
              <a:t> </a:t>
            </a:r>
            <a:r>
              <a:rPr lang="tr-TR" dirty="0" err="1" smtClean="0"/>
              <a:t>anamnez</a:t>
            </a:r>
            <a:r>
              <a:rPr lang="tr-TR" dirty="0" smtClean="0"/>
              <a:t> alıp kayıtlara geçirmek mümkündür. Ancak, karışık dişlenme dönemi klinik uygulamalarda bazı zorluklara neden olabilir. Bu dönemde birinci keser ve </a:t>
            </a:r>
            <a:r>
              <a:rPr lang="tr-TR" dirty="0" err="1" smtClean="0"/>
              <a:t>molar</a:t>
            </a:r>
            <a:r>
              <a:rPr lang="tr-TR" dirty="0" smtClean="0"/>
              <a:t> dişlerin etrafında ölçülebilecek derin cepler büyük bir olasılıkla agresif </a:t>
            </a:r>
            <a:r>
              <a:rPr lang="tr-TR" dirty="0" err="1" smtClean="0"/>
              <a:t>periodontitisten</a:t>
            </a:r>
            <a:r>
              <a:rPr lang="tr-TR" dirty="0" smtClean="0"/>
              <a:t> kaynaklanmamaktadır. </a:t>
            </a:r>
            <a:r>
              <a:rPr lang="tr-TR" dirty="0" err="1" smtClean="0"/>
              <a:t>Primer</a:t>
            </a:r>
            <a:r>
              <a:rPr lang="tr-TR" dirty="0" smtClean="0"/>
              <a:t> </a:t>
            </a:r>
            <a:r>
              <a:rPr lang="tr-TR" dirty="0" err="1" smtClean="0"/>
              <a:t>dentisyonda</a:t>
            </a:r>
            <a:r>
              <a:rPr lang="tr-TR" dirty="0" smtClean="0"/>
              <a:t> </a:t>
            </a:r>
            <a:r>
              <a:rPr lang="tr-TR" dirty="0" err="1" smtClean="0"/>
              <a:t>periodontal</a:t>
            </a:r>
            <a:r>
              <a:rPr lang="tr-TR" dirty="0" smtClean="0"/>
              <a:t> indekslerin uygulanmasına gerek yoktur.  Kalıcı dişler sürdükten sonra bu tür değerlendirmeler yapılabilir. Ancak, yine de üzerinde çalışılması gereken dişe yoğunlaşmak daha iyi sonuç verecektir. On iki, on dokuz yaşları arasında artık </a:t>
            </a:r>
            <a:r>
              <a:rPr lang="tr-TR" dirty="0" err="1" smtClean="0"/>
              <a:t>dentisyon</a:t>
            </a:r>
            <a:r>
              <a:rPr lang="tr-TR" dirty="0" smtClean="0"/>
              <a:t> bütünüyle kalıcı dişlere döndüğünde tam bir </a:t>
            </a:r>
            <a:r>
              <a:rPr lang="tr-TR" dirty="0" err="1" smtClean="0"/>
              <a:t>periodontal</a:t>
            </a:r>
            <a:r>
              <a:rPr lang="tr-TR" dirty="0" smtClean="0"/>
              <a:t> değerlendirme önem kazanır. Bu dönemde ölçülebilecek 4 mm ve daha derin cepler çok önemlidir. </a:t>
            </a:r>
          </a:p>
          <a:p>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dirty="0" smtClean="0"/>
              <a:t>Çocuklarda profesyonel plak kontrol işlemleri onların bireysel gelişme derecelerine bağlı olarak değişebilir. Daha önce belirtildiği gibi, </a:t>
            </a:r>
            <a:r>
              <a:rPr lang="tr-TR" dirty="0" err="1" smtClean="0"/>
              <a:t>diştaşı</a:t>
            </a:r>
            <a:r>
              <a:rPr lang="tr-TR" dirty="0" smtClean="0"/>
              <a:t> birikimi küçüklerde nadirdir. Birincil dişlenme döneminde genellikle lastik uçla basit bir </a:t>
            </a:r>
            <a:r>
              <a:rPr lang="tr-TR" dirty="0" err="1" smtClean="0"/>
              <a:t>supragingival</a:t>
            </a:r>
            <a:r>
              <a:rPr lang="tr-TR" dirty="0" smtClean="0"/>
              <a:t> plak temizliği yeterlidir. Belirgin </a:t>
            </a:r>
            <a:r>
              <a:rPr lang="tr-TR" dirty="0" err="1" smtClean="0"/>
              <a:t>diştaşı</a:t>
            </a:r>
            <a:r>
              <a:rPr lang="tr-TR" dirty="0" smtClean="0"/>
              <a:t> oluşumuna rastlanmışsa </a:t>
            </a:r>
            <a:r>
              <a:rPr lang="tr-TR" dirty="0" err="1" smtClean="0"/>
              <a:t>selektif</a:t>
            </a:r>
            <a:r>
              <a:rPr lang="tr-TR" dirty="0" smtClean="0"/>
              <a:t> </a:t>
            </a:r>
            <a:r>
              <a:rPr lang="tr-TR" dirty="0" err="1" smtClean="0"/>
              <a:t>supragingival</a:t>
            </a:r>
            <a:r>
              <a:rPr lang="tr-TR" dirty="0" smtClean="0"/>
              <a:t> </a:t>
            </a:r>
            <a:r>
              <a:rPr lang="tr-TR" dirty="0" err="1" smtClean="0"/>
              <a:t>scaling</a:t>
            </a:r>
            <a:r>
              <a:rPr lang="tr-TR" dirty="0" smtClean="0"/>
              <a:t> uygulanabilir.</a:t>
            </a:r>
          </a:p>
          <a:p>
            <a:r>
              <a:rPr lang="tr-TR" dirty="0" smtClean="0"/>
              <a:t>Küçük çocuklarda plak kontrolü çocuk ve ebeveyn arasında paylaşılan bir sorumluluk olmalıdır. Plak kontrolü eğitimi her ikisine birlikte verilmelidir. Yedi yaşından küçüklere anne yardımı gereklidir. Çocuk büyüyüp geliştikçe el becerisi de artacağından artık bu sorumluluğu tek başına üstlenebilecek hale gelir. </a:t>
            </a:r>
            <a:r>
              <a:rPr lang="tr-TR" dirty="0" err="1" smtClean="0"/>
              <a:t>Dişhekimi</a:t>
            </a:r>
            <a:r>
              <a:rPr lang="tr-TR" dirty="0" smtClean="0"/>
              <a:t> bu gelişimi izleyerek gerekli eğitsel müdahalelerde bulunmalıdır. </a:t>
            </a:r>
          </a:p>
          <a:p>
            <a:r>
              <a:rPr lang="tr-TR" dirty="0" err="1" smtClean="0"/>
              <a:t>Primer</a:t>
            </a:r>
            <a:r>
              <a:rPr lang="tr-TR" dirty="0" smtClean="0"/>
              <a:t> </a:t>
            </a:r>
            <a:r>
              <a:rPr lang="tr-TR" dirty="0" err="1" smtClean="0"/>
              <a:t>dentisyonda</a:t>
            </a:r>
            <a:r>
              <a:rPr lang="tr-TR" dirty="0" smtClean="0"/>
              <a:t> diş ipi kullanmaya gerek yoktur. Sürekli dişler sürüp de </a:t>
            </a:r>
            <a:r>
              <a:rPr lang="tr-TR" dirty="0" err="1" smtClean="0"/>
              <a:t>interdental</a:t>
            </a:r>
            <a:r>
              <a:rPr lang="tr-TR" dirty="0" smtClean="0"/>
              <a:t> temas noktaları oluştuğunda artık rutin ağız bakımı araç ve tekniklerine diş ipi mutlaka eklenmelidir. </a:t>
            </a:r>
          </a:p>
          <a:p>
            <a:r>
              <a:rPr lang="tr-TR" dirty="0" err="1" smtClean="0"/>
              <a:t>Antimikrobiyal</a:t>
            </a:r>
            <a:r>
              <a:rPr lang="tr-TR" dirty="0" smtClean="0"/>
              <a:t> kimyasal ajanların kullanımı hem riskli olduğundan hem de çok olumlu bir yarar sağlamayacağından pediatrik hastalara önerilmemelidir. </a:t>
            </a:r>
          </a:p>
          <a:p>
            <a:r>
              <a:rPr lang="tr-TR" b="1" dirty="0" smtClean="0"/>
              <a:t> </a:t>
            </a:r>
            <a:endParaRPr lang="tr-TR" dirty="0" smtClean="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1357290" y="357166"/>
            <a:ext cx="7406640" cy="974850"/>
          </a:xfrm>
        </p:spPr>
        <p:txBody>
          <a:bodyPr/>
          <a:lstStyle/>
          <a:p>
            <a:endParaRPr lang="tr-TR" dirty="0"/>
          </a:p>
        </p:txBody>
      </p:sp>
      <p:sp>
        <p:nvSpPr>
          <p:cNvPr id="6" name="5 Alt Başlık"/>
          <p:cNvSpPr>
            <a:spLocks noGrp="1"/>
          </p:cNvSpPr>
          <p:nvPr>
            <p:ph type="subTitle" idx="1"/>
          </p:nvPr>
        </p:nvSpPr>
        <p:spPr>
          <a:xfrm>
            <a:off x="1428728" y="2285992"/>
            <a:ext cx="7406640" cy="4071966"/>
          </a:xfrm>
        </p:spPr>
        <p:txBody>
          <a:bodyPr>
            <a:normAutofit/>
          </a:bodyPr>
          <a:lstStyle/>
          <a:p>
            <a:r>
              <a:rPr lang="tr-TR" sz="1900" b="1" dirty="0" smtClean="0"/>
              <a:t>Normal Gelişim Sırasında </a:t>
            </a:r>
            <a:r>
              <a:rPr lang="tr-TR" sz="1900" b="1" dirty="0" err="1" smtClean="0"/>
              <a:t>Periodontal</a:t>
            </a:r>
            <a:r>
              <a:rPr lang="tr-TR" sz="1900" b="1" dirty="0" smtClean="0"/>
              <a:t> Değişiklikler</a:t>
            </a:r>
            <a:r>
              <a:rPr lang="tr-TR" sz="1900" dirty="0" smtClean="0"/>
              <a:t>. </a:t>
            </a:r>
          </a:p>
          <a:p>
            <a:endParaRPr lang="tr-TR" sz="1900" dirty="0" smtClean="0"/>
          </a:p>
          <a:p>
            <a:r>
              <a:rPr lang="tr-TR" sz="1900" b="1" dirty="0" smtClean="0"/>
              <a:t>Diş </a:t>
            </a:r>
            <a:r>
              <a:rPr lang="tr-TR" sz="1900" b="1" dirty="0" err="1" smtClean="0"/>
              <a:t>Erupsiyonu</a:t>
            </a:r>
            <a:r>
              <a:rPr lang="tr-TR" sz="1900" dirty="0" smtClean="0"/>
              <a:t>. </a:t>
            </a:r>
          </a:p>
          <a:p>
            <a:r>
              <a:rPr lang="tr-TR" sz="1900" dirty="0" smtClean="0"/>
              <a:t>Dişin sürmesinden önce dişeti kabarmaya ve rengi soluklaşmaya başlar. </a:t>
            </a:r>
            <a:r>
              <a:rPr lang="tr-TR" sz="1900" dirty="0" err="1" smtClean="0"/>
              <a:t>Primer</a:t>
            </a:r>
            <a:r>
              <a:rPr lang="tr-TR" sz="1900" dirty="0" smtClean="0"/>
              <a:t> veya daimi dişlerinin </a:t>
            </a:r>
            <a:r>
              <a:rPr lang="tr-TR" sz="1900" dirty="0" err="1" smtClean="0"/>
              <a:t>erupsiyonundan</a:t>
            </a:r>
            <a:r>
              <a:rPr lang="tr-TR" sz="1900" dirty="0" smtClean="0"/>
              <a:t> önce dişeti tıkız, sürme bölgesi kabarık,  pembe veya beyazımtırak bir görünüm sergiler.</a:t>
            </a:r>
          </a:p>
          <a:p>
            <a:r>
              <a:rPr lang="tr-TR" sz="1900" dirty="0" smtClean="0"/>
              <a:t>Bazen, içi kanla dolu mavimsi kırmızı renkli </a:t>
            </a:r>
            <a:r>
              <a:rPr lang="tr-TR" sz="1900" dirty="0" err="1" smtClean="0"/>
              <a:t>erupsiyon</a:t>
            </a:r>
            <a:r>
              <a:rPr lang="tr-TR" sz="1900" dirty="0" smtClean="0"/>
              <a:t> </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1800" b="1" dirty="0" err="1" smtClean="0"/>
              <a:t>Gingival</a:t>
            </a:r>
            <a:r>
              <a:rPr lang="tr-TR" sz="1800" b="1" dirty="0" smtClean="0"/>
              <a:t> </a:t>
            </a:r>
            <a:r>
              <a:rPr lang="tr-TR" sz="1800" b="1" dirty="0" err="1" smtClean="0"/>
              <a:t>marjin</a:t>
            </a:r>
            <a:r>
              <a:rPr lang="tr-TR" sz="1800" b="1" dirty="0" smtClean="0"/>
              <a:t>.</a:t>
            </a:r>
            <a:r>
              <a:rPr lang="tr-TR" sz="1800" dirty="0" smtClean="0"/>
              <a:t> </a:t>
            </a:r>
          </a:p>
          <a:p>
            <a:r>
              <a:rPr lang="tr-TR" sz="1800" dirty="0" smtClean="0"/>
              <a:t>Dişeti kenarı ve oluğu yeni geliştiğinde yuvarlak kenarlı, </a:t>
            </a:r>
          </a:p>
          <a:p>
            <a:r>
              <a:rPr lang="tr-TR" sz="1800" dirty="0" err="1" smtClean="0"/>
              <a:t>Öematöz</a:t>
            </a:r>
            <a:r>
              <a:rPr lang="tr-TR" sz="1800" dirty="0" smtClean="0"/>
              <a:t> ve kırmızımsıdır. </a:t>
            </a:r>
          </a:p>
          <a:p>
            <a:r>
              <a:rPr lang="tr-TR" sz="1800" dirty="0" smtClean="0"/>
              <a:t>Dişler yarı sürdüğünde dişeti </a:t>
            </a:r>
            <a:r>
              <a:rPr lang="tr-TR" sz="1800" dirty="0" err="1" smtClean="0"/>
              <a:t>apikaldeki</a:t>
            </a:r>
            <a:r>
              <a:rPr lang="tr-TR" sz="1800" dirty="0" smtClean="0"/>
              <a:t> normal seviyesine inmemiştir, </a:t>
            </a:r>
          </a:p>
          <a:p>
            <a:r>
              <a:rPr lang="tr-TR" sz="1800" dirty="0" smtClean="0"/>
              <a:t>Kabarık bir görünüm sergiler. </a:t>
            </a:r>
          </a:p>
          <a:p>
            <a:r>
              <a:rPr lang="tr-TR" sz="1800" dirty="0" smtClean="0"/>
              <a:t>Oral hijyenin iyi olmadığı durumlarda kolaylıkla </a:t>
            </a:r>
            <a:r>
              <a:rPr lang="tr-TR" sz="1800" dirty="0" err="1" smtClean="0"/>
              <a:t>enfekte</a:t>
            </a:r>
            <a:r>
              <a:rPr lang="tr-TR" sz="1800" dirty="0" smtClean="0"/>
              <a:t> olabilir.</a:t>
            </a:r>
          </a:p>
          <a:p>
            <a:endParaRPr lang="tr-TR" sz="1800" dirty="0" smtClean="0"/>
          </a:p>
          <a:p>
            <a:r>
              <a:rPr lang="tr-TR" sz="1800" b="1" dirty="0" smtClean="0"/>
              <a:t>Radyografik olarak </a:t>
            </a:r>
            <a:endParaRPr lang="tr-TR" sz="1800" dirty="0" smtClean="0"/>
          </a:p>
          <a:p>
            <a:r>
              <a:rPr lang="tr-TR" sz="1800" dirty="0" err="1" smtClean="0"/>
              <a:t>lamina</a:t>
            </a:r>
            <a:r>
              <a:rPr lang="tr-TR" sz="1800" dirty="0" smtClean="0"/>
              <a:t> duranın daimi dişlenme dönemine oranla daha belirgin, </a:t>
            </a:r>
          </a:p>
          <a:p>
            <a:r>
              <a:rPr lang="tr-TR" sz="1800" dirty="0" err="1" smtClean="0"/>
              <a:t>periodontal</a:t>
            </a:r>
            <a:r>
              <a:rPr lang="tr-TR" sz="1800" dirty="0" smtClean="0"/>
              <a:t> aralığın daha geniş olduğu görülmektedir. </a:t>
            </a:r>
          </a:p>
          <a:p>
            <a:r>
              <a:rPr lang="tr-TR" sz="1800" dirty="0" smtClean="0"/>
              <a:t>Kemik iliği boşlukları geniştir, i</a:t>
            </a:r>
          </a:p>
          <a:p>
            <a:r>
              <a:rPr lang="tr-TR" sz="1800" dirty="0" err="1" smtClean="0"/>
              <a:t>nterdental</a:t>
            </a:r>
            <a:r>
              <a:rPr lang="tr-TR" sz="1800" dirty="0" smtClean="0"/>
              <a:t> </a:t>
            </a:r>
            <a:r>
              <a:rPr lang="tr-TR" sz="1800" dirty="0" err="1" smtClean="0"/>
              <a:t>septum</a:t>
            </a:r>
            <a:r>
              <a:rPr lang="tr-TR" sz="1800" dirty="0" smtClean="0"/>
              <a:t> mine </a:t>
            </a:r>
            <a:r>
              <a:rPr lang="tr-TR" sz="1800" dirty="0" err="1" smtClean="0"/>
              <a:t>sement</a:t>
            </a:r>
            <a:r>
              <a:rPr lang="tr-TR" sz="1800" dirty="0" smtClean="0"/>
              <a:t> sınırının 1-2 mm </a:t>
            </a:r>
            <a:r>
              <a:rPr lang="tr-TR" sz="1800" dirty="0" err="1" smtClean="0"/>
              <a:t>apikalinde</a:t>
            </a:r>
            <a:r>
              <a:rPr lang="tr-TR" sz="1800" dirty="0" smtClean="0"/>
              <a:t> düz bir şekilde seyretmektedir.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1900" b="1" dirty="0" smtClean="0"/>
              <a:t>Süt dişlerinin </a:t>
            </a:r>
            <a:r>
              <a:rPr lang="tr-TR" sz="1900" b="1" dirty="0" err="1" smtClean="0"/>
              <a:t>eksfolizasyonu</a:t>
            </a:r>
            <a:r>
              <a:rPr lang="tr-TR" sz="1900" dirty="0" smtClean="0"/>
              <a:t>. </a:t>
            </a:r>
          </a:p>
          <a:p>
            <a:r>
              <a:rPr lang="tr-TR" sz="1900" dirty="0" smtClean="0"/>
              <a:t>Birleşim </a:t>
            </a:r>
            <a:r>
              <a:rPr lang="tr-TR" sz="1900" dirty="0" err="1" smtClean="0"/>
              <a:t>epiteli</a:t>
            </a:r>
            <a:r>
              <a:rPr lang="tr-TR" sz="1900" dirty="0" smtClean="0"/>
              <a:t> </a:t>
            </a:r>
            <a:r>
              <a:rPr lang="tr-TR" sz="1900" dirty="0" err="1" smtClean="0"/>
              <a:t>rezorbe</a:t>
            </a:r>
            <a:r>
              <a:rPr lang="tr-TR" sz="1900" dirty="0" smtClean="0"/>
              <a:t> olmakta olan kök boyunca </a:t>
            </a:r>
            <a:r>
              <a:rPr lang="tr-TR" sz="1900" dirty="0" err="1" smtClean="0"/>
              <a:t>apikale</a:t>
            </a:r>
            <a:r>
              <a:rPr lang="tr-TR" sz="1900" dirty="0" smtClean="0"/>
              <a:t> doğru yer değiştirirken </a:t>
            </a:r>
            <a:r>
              <a:rPr lang="tr-TR" sz="1900" dirty="0" err="1" smtClean="0"/>
              <a:t>eksfoliye</a:t>
            </a:r>
            <a:r>
              <a:rPr lang="tr-TR" sz="1900" dirty="0" smtClean="0"/>
              <a:t> dişin </a:t>
            </a:r>
            <a:r>
              <a:rPr lang="tr-TR" sz="1900" dirty="0" err="1" smtClean="0"/>
              <a:t>gingival</a:t>
            </a:r>
            <a:r>
              <a:rPr lang="tr-TR" sz="1900" dirty="0" smtClean="0"/>
              <a:t> </a:t>
            </a:r>
            <a:r>
              <a:rPr lang="tr-TR" sz="1900" dirty="0" err="1" smtClean="0"/>
              <a:t>sulkusu</a:t>
            </a:r>
            <a:r>
              <a:rPr lang="tr-TR" sz="1900" dirty="0" smtClean="0"/>
              <a:t> derinleşmeye başlar. </a:t>
            </a:r>
          </a:p>
          <a:p>
            <a:r>
              <a:rPr lang="tr-TR" sz="1900" dirty="0" smtClean="0"/>
              <a:t>Bu sırada birleşim </a:t>
            </a:r>
            <a:r>
              <a:rPr lang="tr-TR" sz="1900" dirty="0" err="1" smtClean="0"/>
              <a:t>epitelinin</a:t>
            </a:r>
            <a:r>
              <a:rPr lang="tr-TR" sz="1900" dirty="0" smtClean="0"/>
              <a:t> geçirgenliği artar ve bütünlüğünde bozulma ortaya çıkar </a:t>
            </a:r>
          </a:p>
          <a:p>
            <a:r>
              <a:rPr lang="tr-TR" sz="1900" dirty="0" smtClean="0"/>
              <a:t>Normal </a:t>
            </a:r>
            <a:r>
              <a:rPr lang="tr-TR" sz="1900" dirty="0" err="1" smtClean="0"/>
              <a:t>oklüzal</a:t>
            </a:r>
            <a:r>
              <a:rPr lang="tr-TR" sz="1900" dirty="0" smtClean="0"/>
              <a:t> kuvvetler bile geri kalan </a:t>
            </a:r>
            <a:r>
              <a:rPr lang="tr-TR" sz="1900" dirty="0" err="1" smtClean="0"/>
              <a:t>periodontal</a:t>
            </a:r>
            <a:r>
              <a:rPr lang="tr-TR" sz="1900" dirty="0" smtClean="0"/>
              <a:t> dokular için </a:t>
            </a:r>
            <a:r>
              <a:rPr lang="tr-TR" sz="1900" dirty="0" err="1" smtClean="0"/>
              <a:t>travmatik</a:t>
            </a:r>
            <a:r>
              <a:rPr lang="tr-TR" sz="1900" dirty="0" smtClean="0"/>
              <a:t> bir hale gelebilir. </a:t>
            </a:r>
          </a:p>
          <a:p>
            <a:r>
              <a:rPr lang="tr-TR" sz="1900" b="1" dirty="0" err="1" smtClean="0"/>
              <a:t>Mukogingival</a:t>
            </a:r>
            <a:r>
              <a:rPr lang="tr-TR" sz="1900" b="1" dirty="0" smtClean="0"/>
              <a:t> Problemler</a:t>
            </a:r>
            <a:r>
              <a:rPr lang="tr-TR" sz="1900" dirty="0" smtClean="0"/>
              <a:t>. </a:t>
            </a:r>
          </a:p>
          <a:p>
            <a:r>
              <a:rPr lang="tr-TR" sz="1900" dirty="0" smtClean="0"/>
              <a:t>Çocuklarda </a:t>
            </a:r>
            <a:r>
              <a:rPr lang="tr-TR" sz="1900" dirty="0" err="1" smtClean="0"/>
              <a:t>mukogingival</a:t>
            </a:r>
            <a:r>
              <a:rPr lang="tr-TR" sz="1900" dirty="0" smtClean="0"/>
              <a:t> problem %1 -%19 arasında değişmektedir. Eldeki bilimsel veriler </a:t>
            </a:r>
            <a:r>
              <a:rPr lang="tr-TR" sz="1900" dirty="0" err="1" smtClean="0"/>
              <a:t>mukogingival</a:t>
            </a:r>
            <a:r>
              <a:rPr lang="tr-TR" sz="1900" dirty="0" smtClean="0"/>
              <a:t> problemlerin daha </a:t>
            </a:r>
            <a:r>
              <a:rPr lang="tr-TR" sz="1900" dirty="0" err="1" smtClean="0"/>
              <a:t>primer</a:t>
            </a:r>
            <a:r>
              <a:rPr lang="tr-TR" sz="1900" dirty="0" smtClean="0"/>
              <a:t> </a:t>
            </a:r>
            <a:r>
              <a:rPr lang="tr-TR" sz="1900" dirty="0" err="1" smtClean="0"/>
              <a:t>dentisyon</a:t>
            </a:r>
            <a:r>
              <a:rPr lang="tr-TR" sz="1900" dirty="0" smtClean="0"/>
              <a:t> sırasında </a:t>
            </a:r>
            <a:r>
              <a:rPr lang="tr-TR" sz="1900" dirty="0" err="1" smtClean="0"/>
              <a:t>periodonsiyumun</a:t>
            </a:r>
            <a:r>
              <a:rPr lang="tr-TR" sz="1900" dirty="0" smtClean="0"/>
              <a:t> boyutsal yetersizliğine ve sürme sırasındaki gelişimsel problemlere bağlı olarak başlayabileceğini düşündürmektedir. </a:t>
            </a:r>
          </a:p>
          <a:p>
            <a:endParaRPr lang="tr-TR" dirty="0" smtClean="0"/>
          </a:p>
          <a:p>
            <a:endParaRPr lang="tr-TR" dirty="0" smtClean="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47500" lnSpcReduction="20000"/>
          </a:bodyPr>
          <a:lstStyle/>
          <a:p>
            <a:r>
              <a:rPr lang="tr-TR" b="1" dirty="0" smtClean="0"/>
              <a:t>GİNGİVAL HASTALIKLAR</a:t>
            </a:r>
          </a:p>
          <a:p>
            <a:r>
              <a:rPr lang="tr-TR" dirty="0" smtClean="0"/>
              <a:t>Çocukluk çağında dişeti hastalığının en yaygın türü kronik marjinal </a:t>
            </a:r>
            <a:r>
              <a:rPr lang="tr-TR" dirty="0" err="1" smtClean="0"/>
              <a:t>gingivitistir</a:t>
            </a:r>
            <a:r>
              <a:rPr lang="tr-TR" dirty="0" smtClean="0"/>
              <a:t>. </a:t>
            </a:r>
          </a:p>
          <a:p>
            <a:r>
              <a:rPr lang="tr-TR" dirty="0" smtClean="0"/>
              <a:t>Yetişkinlerde ortaya çıkan </a:t>
            </a:r>
            <a:r>
              <a:rPr lang="tr-TR" dirty="0" err="1" smtClean="0"/>
              <a:t>periodontal</a:t>
            </a:r>
            <a:r>
              <a:rPr lang="tr-TR" dirty="0" smtClean="0"/>
              <a:t> hastalıkların çocukluk çağındaki daha hafif </a:t>
            </a:r>
            <a:r>
              <a:rPr lang="tr-TR" dirty="0" err="1" smtClean="0"/>
              <a:t>gingival</a:t>
            </a:r>
            <a:r>
              <a:rPr lang="tr-TR" dirty="0" smtClean="0"/>
              <a:t> hastalıkların devamıdır. </a:t>
            </a:r>
          </a:p>
          <a:p>
            <a:r>
              <a:rPr lang="tr-TR" dirty="0" smtClean="0"/>
              <a:t>Süt dişlerinin yerlerini sürekli olanlara bıraktığı dönemlerde </a:t>
            </a:r>
            <a:r>
              <a:rPr lang="tr-TR" dirty="0" err="1" smtClean="0"/>
              <a:t>puberteye</a:t>
            </a:r>
            <a:r>
              <a:rPr lang="tr-TR" dirty="0" smtClean="0"/>
              <a:t> bağlı </a:t>
            </a:r>
            <a:r>
              <a:rPr lang="tr-TR" dirty="0" err="1" smtClean="0"/>
              <a:t>hormonal</a:t>
            </a:r>
            <a:r>
              <a:rPr lang="tr-TR" dirty="0" smtClean="0"/>
              <a:t> değişiklikler oluşmaya başlar.</a:t>
            </a:r>
          </a:p>
          <a:p>
            <a:endParaRPr lang="tr-TR" b="1" dirty="0" smtClean="0"/>
          </a:p>
          <a:p>
            <a:r>
              <a:rPr lang="tr-TR" b="1" dirty="0" smtClean="0"/>
              <a:t>Plağa Bağlı </a:t>
            </a:r>
            <a:r>
              <a:rPr lang="tr-TR" b="1" dirty="0" err="1" smtClean="0"/>
              <a:t>Gingivitis</a:t>
            </a:r>
            <a:endParaRPr lang="tr-TR" dirty="0" smtClean="0"/>
          </a:p>
          <a:p>
            <a:r>
              <a:rPr lang="tr-TR" dirty="0" err="1" smtClean="0"/>
              <a:t>Gingivitis</a:t>
            </a:r>
            <a:r>
              <a:rPr lang="tr-TR" dirty="0" smtClean="0"/>
              <a:t> çocuklarda ve ergenlerde son derece yaygın olan bir hastalıktır.  </a:t>
            </a:r>
          </a:p>
          <a:p>
            <a:r>
              <a:rPr lang="tr-TR" dirty="0" smtClean="0"/>
              <a:t>Yedi yaşının üzerindeki çocukların % 70 inde tespit edilmiştir. </a:t>
            </a:r>
          </a:p>
          <a:p>
            <a:r>
              <a:rPr lang="tr-TR" dirty="0" err="1" smtClean="0"/>
              <a:t>İnflamasyon</a:t>
            </a:r>
            <a:r>
              <a:rPr lang="tr-TR" dirty="0" smtClean="0"/>
              <a:t> çoğunlukla marjinal dişetiyle sınırlıdır, </a:t>
            </a:r>
          </a:p>
          <a:p>
            <a:r>
              <a:rPr lang="tr-TR" dirty="0" smtClean="0"/>
              <a:t>Genellikle </a:t>
            </a:r>
            <a:r>
              <a:rPr lang="tr-TR" dirty="0" err="1" smtClean="0"/>
              <a:t>periodontitise</a:t>
            </a:r>
            <a:r>
              <a:rPr lang="tr-TR" dirty="0" smtClean="0"/>
              <a:t> dönüşmez</a:t>
            </a:r>
          </a:p>
          <a:p>
            <a:r>
              <a:rPr lang="tr-TR" dirty="0" smtClean="0"/>
              <a:t>Birincil nedeni ağız hijyeninin yetersizliğine bağlı plak birikimidir. </a:t>
            </a:r>
          </a:p>
          <a:p>
            <a:r>
              <a:rPr lang="tr-TR" dirty="0" smtClean="0"/>
              <a:t>Yetişkinlere göre </a:t>
            </a:r>
            <a:r>
              <a:rPr lang="tr-TR" dirty="0" err="1" smtClean="0"/>
              <a:t>gingivitisin</a:t>
            </a:r>
            <a:r>
              <a:rPr lang="tr-TR" dirty="0" smtClean="0"/>
              <a:t> şiddeti genellikle daha azdır. </a:t>
            </a:r>
          </a:p>
          <a:p>
            <a:r>
              <a:rPr lang="tr-TR" dirty="0" smtClean="0"/>
              <a:t>Çocuklarda yaş ilerledikçe dişeti iltihabına eğilim artmaya başlar. </a:t>
            </a:r>
          </a:p>
          <a:p>
            <a:r>
              <a:rPr lang="tr-TR" dirty="0" smtClean="0"/>
              <a:t>Okul öncesi süreçte </a:t>
            </a:r>
            <a:r>
              <a:rPr lang="tr-TR" dirty="0" err="1" smtClean="0"/>
              <a:t>gingivitis</a:t>
            </a:r>
            <a:r>
              <a:rPr lang="tr-TR" dirty="0" smtClean="0"/>
              <a:t> görülme olasılığı düşüktür, giderek artan </a:t>
            </a:r>
            <a:r>
              <a:rPr lang="tr-TR" dirty="0" err="1" smtClean="0"/>
              <a:t>prevalans</a:t>
            </a:r>
            <a:r>
              <a:rPr lang="tr-TR" dirty="0" smtClean="0"/>
              <a:t> </a:t>
            </a:r>
            <a:r>
              <a:rPr lang="tr-TR" dirty="0" err="1" smtClean="0"/>
              <a:t>purberte</a:t>
            </a:r>
            <a:r>
              <a:rPr lang="tr-TR" dirty="0" smtClean="0"/>
              <a:t> döneminde zirve yapar. </a:t>
            </a:r>
          </a:p>
          <a:p>
            <a:r>
              <a:rPr lang="tr-TR" dirty="0" smtClean="0"/>
              <a:t>Bu artış plaktan çok </a:t>
            </a:r>
            <a:r>
              <a:rPr lang="tr-TR" dirty="0" err="1" smtClean="0"/>
              <a:t>hormonal</a:t>
            </a:r>
            <a:r>
              <a:rPr lang="tr-TR" dirty="0" smtClean="0"/>
              <a:t> faktörler gibi diğer kolaylaştırıcı etkenlere bağlıdır.</a:t>
            </a:r>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40000" lnSpcReduction="20000"/>
          </a:bodyPr>
          <a:lstStyle/>
          <a:p>
            <a:r>
              <a:rPr lang="tr-TR" b="1" dirty="0" smtClean="0"/>
              <a:t>Klinik Özellikler. </a:t>
            </a:r>
          </a:p>
          <a:p>
            <a:r>
              <a:rPr lang="tr-TR" dirty="0" err="1" smtClean="0"/>
              <a:t>Gingival</a:t>
            </a:r>
            <a:r>
              <a:rPr lang="tr-TR" dirty="0" smtClean="0"/>
              <a:t> dokulardaki, renk, boyut, kıvam değişiklikleri erişkinlerdekine benzer </a:t>
            </a:r>
          </a:p>
          <a:p>
            <a:r>
              <a:rPr lang="tr-TR" dirty="0" smtClean="0"/>
              <a:t> Kırmızılık, lineer iltihabı ödem, damarlanmada artma ve </a:t>
            </a:r>
            <a:r>
              <a:rPr lang="tr-TR" dirty="0" err="1" smtClean="0"/>
              <a:t>hiperplazi</a:t>
            </a:r>
            <a:r>
              <a:rPr lang="tr-TR" dirty="0" smtClean="0"/>
              <a:t> gibi kronik değişiklikler izlenir. </a:t>
            </a:r>
          </a:p>
          <a:p>
            <a:r>
              <a:rPr lang="tr-TR" dirty="0" err="1" smtClean="0"/>
              <a:t>Gingivitiste</a:t>
            </a:r>
            <a:r>
              <a:rPr lang="tr-TR" dirty="0" smtClean="0"/>
              <a:t> cep derinliğinde artış, </a:t>
            </a:r>
            <a:r>
              <a:rPr lang="tr-TR" dirty="0" err="1" smtClean="0"/>
              <a:t>gingival</a:t>
            </a:r>
            <a:r>
              <a:rPr lang="tr-TR" dirty="0" smtClean="0"/>
              <a:t> </a:t>
            </a:r>
            <a:r>
              <a:rPr lang="tr-TR" dirty="0" err="1" smtClean="0"/>
              <a:t>hipertrofi</a:t>
            </a:r>
            <a:r>
              <a:rPr lang="tr-TR" dirty="0" smtClean="0"/>
              <a:t> veya </a:t>
            </a:r>
            <a:r>
              <a:rPr lang="tr-TR" dirty="0" err="1" smtClean="0"/>
              <a:t>hiperplazi</a:t>
            </a:r>
            <a:r>
              <a:rPr lang="tr-TR" dirty="0" smtClean="0"/>
              <a:t> sonucunda oluşabilir</a:t>
            </a:r>
          </a:p>
          <a:p>
            <a:r>
              <a:rPr lang="tr-TR" dirty="0" smtClean="0"/>
              <a:t>Çocuklarda görülen kronik </a:t>
            </a:r>
            <a:r>
              <a:rPr lang="tr-TR" dirty="0" err="1" smtClean="0"/>
              <a:t>gingivitis</a:t>
            </a:r>
            <a:r>
              <a:rPr lang="tr-TR" dirty="0" smtClean="0"/>
              <a:t> olgularında; birleşim </a:t>
            </a:r>
            <a:r>
              <a:rPr lang="tr-TR" dirty="0" err="1" smtClean="0"/>
              <a:t>epiteli</a:t>
            </a:r>
            <a:r>
              <a:rPr lang="tr-TR" dirty="0" smtClean="0"/>
              <a:t> ve çevresindeki bölgede </a:t>
            </a:r>
            <a:r>
              <a:rPr lang="tr-TR" dirty="0" err="1" smtClean="0"/>
              <a:t>kollajen</a:t>
            </a:r>
            <a:r>
              <a:rPr lang="tr-TR" dirty="0" smtClean="0"/>
              <a:t> kaybı ve bu bölgenin </a:t>
            </a:r>
            <a:r>
              <a:rPr lang="tr-TR" dirty="0" err="1" smtClean="0"/>
              <a:t>polimorfonükleer</a:t>
            </a:r>
            <a:r>
              <a:rPr lang="tr-TR" dirty="0" smtClean="0"/>
              <a:t> lökositler, plazma hücreleri, </a:t>
            </a:r>
            <a:r>
              <a:rPr lang="tr-TR" dirty="0" err="1" smtClean="0"/>
              <a:t>monosit</a:t>
            </a:r>
            <a:r>
              <a:rPr lang="tr-TR" dirty="0" smtClean="0"/>
              <a:t> ve </a:t>
            </a:r>
            <a:r>
              <a:rPr lang="tr-TR" dirty="0" err="1" smtClean="0"/>
              <a:t>mast</a:t>
            </a:r>
            <a:r>
              <a:rPr lang="tr-TR" dirty="0" smtClean="0"/>
              <a:t> hücreleri tarafından </a:t>
            </a:r>
            <a:r>
              <a:rPr lang="tr-TR" dirty="0" err="1" smtClean="0"/>
              <a:t>infiltre</a:t>
            </a:r>
            <a:r>
              <a:rPr lang="tr-TR" dirty="0" smtClean="0"/>
              <a:t> edildiği izlenir.</a:t>
            </a:r>
          </a:p>
          <a:p>
            <a:r>
              <a:rPr lang="tr-TR" dirty="0" smtClean="0"/>
              <a:t>Lezyonlarda genellikle plazma hücrelerine çok fazla rastlanmaz, erişkinlerdeki </a:t>
            </a:r>
            <a:r>
              <a:rPr lang="tr-TR" dirty="0" err="1" smtClean="0"/>
              <a:t>destruktif</a:t>
            </a:r>
            <a:r>
              <a:rPr lang="tr-TR" dirty="0" smtClean="0"/>
              <a:t> olmayan hastalıklarda olduğu gibi bir görünüm vardır ama konak yanıtı farklıdır. </a:t>
            </a:r>
            <a:endParaRPr lang="tr-TR" smtClean="0"/>
          </a:p>
          <a:p>
            <a:r>
              <a:rPr lang="tr-TR" smtClean="0"/>
              <a:t>Ortama </a:t>
            </a:r>
            <a:r>
              <a:rPr lang="tr-TR" dirty="0" smtClean="0"/>
              <a:t>T lenfositlerin hakim olduğu, B lenfositleri ve plazma hücrelerinin daha az olduğu görülür. Bu da çocuklarda </a:t>
            </a:r>
            <a:r>
              <a:rPr lang="tr-TR" dirty="0" err="1" smtClean="0"/>
              <a:t>inflamasyonun</a:t>
            </a:r>
            <a:r>
              <a:rPr lang="tr-TR" dirty="0" smtClean="0"/>
              <a:t> neden </a:t>
            </a:r>
            <a:r>
              <a:rPr lang="tr-TR" dirty="0" err="1" smtClean="0"/>
              <a:t>periodontitise</a:t>
            </a:r>
            <a:r>
              <a:rPr lang="tr-TR" dirty="0" smtClean="0"/>
              <a:t> dönüşmediğini açıklayabilir. </a:t>
            </a:r>
          </a:p>
          <a:p>
            <a:r>
              <a:rPr lang="tr-TR" dirty="0" smtClean="0"/>
              <a:t>Çocuklarda dişetinin histolojisi de şiddetli diş eti iltihabının ilerlemesini engellemeye yönelik özellikler gösterir. </a:t>
            </a:r>
            <a:r>
              <a:rPr lang="tr-TR" dirty="0" err="1" smtClean="0"/>
              <a:t>Primer</a:t>
            </a:r>
            <a:r>
              <a:rPr lang="tr-TR" dirty="0" smtClean="0"/>
              <a:t> dişlerin birleşim </a:t>
            </a:r>
            <a:r>
              <a:rPr lang="tr-TR" dirty="0" err="1" smtClean="0"/>
              <a:t>epiteli</a:t>
            </a:r>
            <a:r>
              <a:rPr lang="tr-TR" dirty="0" smtClean="0"/>
              <a:t> daimi dişlenme dönemindekine oranla daha kalındır. Bu da </a:t>
            </a:r>
            <a:r>
              <a:rPr lang="tr-TR" dirty="0" err="1" smtClean="0"/>
              <a:t>permeabiliteyi</a:t>
            </a:r>
            <a:r>
              <a:rPr lang="tr-TR" dirty="0" smtClean="0"/>
              <a:t> azaltır ve dolayısıyla dişeti dokularına bakteriyel toksinlerin sızarak </a:t>
            </a:r>
            <a:r>
              <a:rPr lang="tr-TR" dirty="0" err="1" smtClean="0"/>
              <a:t>inflamasyonu</a:t>
            </a:r>
            <a:r>
              <a:rPr lang="tr-TR" dirty="0" smtClean="0"/>
              <a:t> başlatabilme olasılığını düşürür. </a:t>
            </a:r>
          </a:p>
          <a:p>
            <a:r>
              <a:rPr lang="tr-TR" b="1" dirty="0" err="1" smtClean="0"/>
              <a:t>Diştaşları</a:t>
            </a:r>
            <a:r>
              <a:rPr lang="tr-TR" dirty="0" smtClean="0"/>
              <a:t/>
            </a:r>
            <a:br>
              <a:rPr lang="tr-TR" dirty="0" smtClean="0"/>
            </a:br>
            <a:r>
              <a:rPr lang="tr-TR" dirty="0" smtClean="0"/>
              <a:t>Küçüklerde </a:t>
            </a:r>
            <a:r>
              <a:rPr lang="tr-TR" dirty="0" err="1" smtClean="0"/>
              <a:t>diştaşı</a:t>
            </a:r>
            <a:r>
              <a:rPr lang="tr-TR" dirty="0" smtClean="0"/>
              <a:t> birikimine ender olarak rastlansa da görülme sıklığı yaşla birlikte artabilir. Yedi dokuz yaşları arasındaki çocukların % 18 inde, 10-15 yaşlarındakilerin de % 33 - % 43 ünde </a:t>
            </a:r>
            <a:r>
              <a:rPr lang="tr-TR" dirty="0" err="1" smtClean="0"/>
              <a:t>diştaşı</a:t>
            </a:r>
            <a:r>
              <a:rPr lang="tr-TR" dirty="0" smtClean="0"/>
              <a:t> oluşumuna rastlanmıştır. </a:t>
            </a:r>
            <a:r>
              <a:rPr lang="tr-TR" dirty="0" err="1" smtClean="0"/>
              <a:t>Kistik</a:t>
            </a:r>
            <a:r>
              <a:rPr lang="tr-TR" dirty="0" smtClean="0"/>
              <a:t> </a:t>
            </a:r>
            <a:r>
              <a:rPr lang="tr-TR" dirty="0" err="1" smtClean="0"/>
              <a:t>fibrozisli</a:t>
            </a:r>
            <a:r>
              <a:rPr lang="tr-TR" dirty="0" smtClean="0"/>
              <a:t> çocuklarda tükürükteki kalsiyum ve fosfat konsantrasyonlarındaki artışa bağlı olarak </a:t>
            </a:r>
            <a:r>
              <a:rPr lang="tr-TR" dirty="0" err="1" smtClean="0"/>
              <a:t>diştaşı</a:t>
            </a:r>
            <a:r>
              <a:rPr lang="tr-TR" dirty="0" smtClean="0"/>
              <a:t> </a:t>
            </a:r>
            <a:r>
              <a:rPr lang="tr-TR" dirty="0" err="1" smtClean="0"/>
              <a:t>insidansı</a:t>
            </a:r>
            <a:r>
              <a:rPr lang="tr-TR" dirty="0" smtClean="0"/>
              <a:t> yükselebilir. Uzun süreyle </a:t>
            </a:r>
            <a:r>
              <a:rPr lang="tr-TR" dirty="0" err="1" smtClean="0"/>
              <a:t>gastrik</a:t>
            </a:r>
            <a:r>
              <a:rPr lang="tr-TR" dirty="0" smtClean="0"/>
              <a:t> veya </a:t>
            </a:r>
            <a:r>
              <a:rPr lang="tr-TR" dirty="0" err="1" smtClean="0"/>
              <a:t>nazogastrik</a:t>
            </a:r>
            <a:r>
              <a:rPr lang="tr-TR" dirty="0" smtClean="0"/>
              <a:t> tüpler ile beslenen çocuklarda fonksiyonsuzluk ve </a:t>
            </a:r>
            <a:r>
              <a:rPr lang="tr-TR" dirty="0" err="1" smtClean="0"/>
              <a:t>pH’ın</a:t>
            </a:r>
            <a:r>
              <a:rPr lang="tr-TR" dirty="0" smtClean="0"/>
              <a:t> yükselmesi sebebiyle yine </a:t>
            </a:r>
            <a:r>
              <a:rPr lang="tr-TR" dirty="0" err="1" smtClean="0"/>
              <a:t>diştaşı</a:t>
            </a:r>
            <a:r>
              <a:rPr lang="tr-TR" dirty="0" smtClean="0"/>
              <a:t> oluşumunda artış izlenmektedir.</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r>
              <a:rPr lang="tr-TR" b="1" dirty="0" smtClean="0"/>
              <a:t>Mikrobiyoloji</a:t>
            </a:r>
            <a:r>
              <a:rPr lang="tr-TR" dirty="0" smtClean="0"/>
              <a:t/>
            </a:r>
            <a:br>
              <a:rPr lang="tr-TR" dirty="0" smtClean="0"/>
            </a:br>
            <a:r>
              <a:rPr lang="tr-TR" dirty="0" smtClean="0"/>
              <a:t>Çocukluktan erişkinliğe geçerken </a:t>
            </a:r>
            <a:r>
              <a:rPr lang="tr-TR" dirty="0" err="1" smtClean="0"/>
              <a:t>mikrobiyal</a:t>
            </a:r>
            <a:r>
              <a:rPr lang="tr-TR" dirty="0" smtClean="0"/>
              <a:t> floranın kompozisyonu değişir ve </a:t>
            </a:r>
            <a:r>
              <a:rPr lang="tr-TR" dirty="0" err="1" smtClean="0"/>
              <a:t>periodontal</a:t>
            </a:r>
            <a:r>
              <a:rPr lang="tr-TR" dirty="0" smtClean="0"/>
              <a:t> hastalık riski artmaya başlar. On sekiz aylıktan kırk sekiz aylığa kadar çocuklardan alınan </a:t>
            </a:r>
            <a:r>
              <a:rPr lang="tr-TR" dirty="0" err="1" smtClean="0"/>
              <a:t>dental</a:t>
            </a:r>
            <a:r>
              <a:rPr lang="tr-TR" dirty="0" smtClean="0"/>
              <a:t> plak örneklerinde en az bir </a:t>
            </a:r>
            <a:r>
              <a:rPr lang="tr-TR" dirty="0" err="1" smtClean="0"/>
              <a:t>periodontal</a:t>
            </a:r>
            <a:r>
              <a:rPr lang="tr-TR" dirty="0" smtClean="0"/>
              <a:t> patojen tespit edilmiştir. Yüzde altmış sekizinde </a:t>
            </a:r>
            <a:r>
              <a:rPr lang="tr-TR" dirty="0" err="1" smtClean="0"/>
              <a:t>Porphyromonas</a:t>
            </a:r>
            <a:r>
              <a:rPr lang="tr-TR" dirty="0" smtClean="0"/>
              <a:t> </a:t>
            </a:r>
            <a:r>
              <a:rPr lang="tr-TR" i="1" dirty="0" err="1" smtClean="0"/>
              <a:t>gingivalis</a:t>
            </a:r>
            <a:r>
              <a:rPr lang="tr-TR" dirty="0" smtClean="0"/>
              <a:t>,% 20’sinde </a:t>
            </a:r>
            <a:r>
              <a:rPr lang="tr-TR" i="1" dirty="0" err="1" smtClean="0"/>
              <a:t>Bacteroides</a:t>
            </a:r>
            <a:r>
              <a:rPr lang="tr-TR" dirty="0" smtClean="0"/>
              <a:t> </a:t>
            </a:r>
            <a:r>
              <a:rPr lang="tr-TR" i="1" dirty="0" err="1" smtClean="0"/>
              <a:t>forsythus’</a:t>
            </a:r>
            <a:r>
              <a:rPr lang="tr-TR" dirty="0" err="1" smtClean="0"/>
              <a:t>a</a:t>
            </a:r>
            <a:r>
              <a:rPr lang="tr-TR" dirty="0" smtClean="0"/>
              <a:t> (</a:t>
            </a:r>
            <a:r>
              <a:rPr lang="tr-TR" i="1" dirty="0" err="1" smtClean="0"/>
              <a:t>Tannerella</a:t>
            </a:r>
            <a:r>
              <a:rPr lang="tr-TR" dirty="0" smtClean="0"/>
              <a:t> </a:t>
            </a:r>
            <a:r>
              <a:rPr lang="tr-TR" i="1" dirty="0" smtClean="0"/>
              <a:t>FORSYTHIA</a:t>
            </a:r>
            <a:r>
              <a:rPr lang="tr-TR" dirty="0" smtClean="0"/>
              <a:t>) rastlanmıştır.  Annelerinde </a:t>
            </a:r>
            <a:r>
              <a:rPr lang="tr-TR" dirty="0" err="1" smtClean="0"/>
              <a:t>periodontal</a:t>
            </a:r>
            <a:r>
              <a:rPr lang="tr-TR" dirty="0" smtClean="0"/>
              <a:t> hastalık bulunan çocuklarda </a:t>
            </a:r>
            <a:r>
              <a:rPr lang="tr-TR" i="1" dirty="0" smtClean="0"/>
              <a:t>B. </a:t>
            </a:r>
            <a:r>
              <a:rPr lang="tr-TR" i="1" dirty="0" err="1" smtClean="0"/>
              <a:t>forsythus</a:t>
            </a:r>
            <a:r>
              <a:rPr lang="tr-TR" i="1" dirty="0" smtClean="0"/>
              <a:t> </a:t>
            </a:r>
            <a:r>
              <a:rPr lang="tr-TR" dirty="0" smtClean="0"/>
              <a:t>açısından orta derecede ilgileşim olduğu hesaplanmıştır ki bu bakteri çocuklarda dişeti kanamasına neden olmaktadır. </a:t>
            </a:r>
          </a:p>
          <a:p>
            <a:r>
              <a:rPr lang="tr-TR" dirty="0" smtClean="0"/>
              <a:t>Çocuklarda oluşturulan deneysel </a:t>
            </a:r>
            <a:r>
              <a:rPr lang="tr-TR" dirty="0" err="1" smtClean="0"/>
              <a:t>gingivitis</a:t>
            </a:r>
            <a:r>
              <a:rPr lang="tr-TR" dirty="0" smtClean="0"/>
              <a:t> modellerinde genellikle </a:t>
            </a:r>
            <a:r>
              <a:rPr lang="tr-TR" dirty="0" err="1" smtClean="0"/>
              <a:t>subgingival</a:t>
            </a:r>
            <a:r>
              <a:rPr lang="tr-TR" dirty="0" smtClean="0"/>
              <a:t> alanlarda </a:t>
            </a:r>
            <a:r>
              <a:rPr lang="tr-TR" i="1" dirty="0" err="1" smtClean="0"/>
              <a:t>Actinomyces</a:t>
            </a:r>
            <a:r>
              <a:rPr lang="tr-TR" dirty="0" smtClean="0"/>
              <a:t>, </a:t>
            </a:r>
            <a:r>
              <a:rPr lang="tr-TR" i="1" dirty="0" err="1" smtClean="0"/>
              <a:t>Capnocytophaga</a:t>
            </a:r>
            <a:r>
              <a:rPr lang="tr-TR" dirty="0" smtClean="0"/>
              <a:t>, </a:t>
            </a:r>
            <a:r>
              <a:rPr lang="tr-TR" i="1" dirty="0" err="1" smtClean="0"/>
              <a:t>Leptotrichia</a:t>
            </a:r>
            <a:r>
              <a:rPr lang="tr-TR" dirty="0" smtClean="0"/>
              <a:t> ve </a:t>
            </a:r>
            <a:r>
              <a:rPr lang="tr-TR" i="1" dirty="0" err="1" smtClean="0"/>
              <a:t>Selenomonas</a:t>
            </a:r>
            <a:r>
              <a:rPr lang="tr-TR" dirty="0" smtClean="0"/>
              <a:t> seviyelerinin yüksek olduğu belirlenmiş ki bunlara genel olarak erişkin </a:t>
            </a:r>
            <a:r>
              <a:rPr lang="tr-TR" dirty="0" err="1" smtClean="0"/>
              <a:t>gingivitislerinde</a:t>
            </a:r>
            <a:r>
              <a:rPr lang="tr-TR" dirty="0" smtClean="0"/>
              <a:t> pek rastlanmaz. Bu nedenle çocukluk çağı </a:t>
            </a:r>
            <a:r>
              <a:rPr lang="tr-TR" dirty="0" err="1" smtClean="0"/>
              <a:t>gingivitislerinin</a:t>
            </a:r>
            <a:r>
              <a:rPr lang="tr-TR" dirty="0" smtClean="0"/>
              <a:t> etiyolojisine yönelik bilimsel ilgi artmıştır. </a:t>
            </a:r>
          </a:p>
          <a:p>
            <a:r>
              <a:rPr lang="tr-TR" b="1" dirty="0" smtClean="0"/>
              <a:t> </a:t>
            </a:r>
            <a:endParaRPr lang="tr-TR" dirty="0" smtClean="0"/>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479</TotalTime>
  <Words>2522</Words>
  <PresentationFormat>Ekran Gösterisi (4:3)</PresentationFormat>
  <Paragraphs>220</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Gündönümü</vt:lpstr>
      <vt:lpstr>Çocuklarda Görülen Periodontal Hastalıklar</vt:lpstr>
      <vt:lpstr>Primer Dentisyonda Periodonsiyum</vt:lpstr>
      <vt:lpstr>Çocuklarda ve Erişkinlerde Periodontal Yapılar Arasındaki Farklar </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Nekrotisan Ülseratif Hastalıklar</vt:lpstr>
      <vt:lpstr>Slayt 32</vt:lpstr>
      <vt:lpstr>Slayt 33</vt:lpstr>
      <vt:lpstr>Slayt 34</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Görülen Periodontal Hastalıklar</dc:title>
  <cp:lastModifiedBy>HBOSTANCI</cp:lastModifiedBy>
  <cp:revision>71</cp:revision>
  <dcterms:modified xsi:type="dcterms:W3CDTF">2017-01-27T07:03:44Z</dcterms:modified>
</cp:coreProperties>
</file>