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3" r:id="rId3"/>
    <p:sldId id="289" r:id="rId4"/>
    <p:sldId id="294" r:id="rId5"/>
    <p:sldId id="295" r:id="rId6"/>
    <p:sldId id="296" r:id="rId7"/>
    <p:sldId id="297" r:id="rId8"/>
    <p:sldId id="298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475656" y="1887041"/>
            <a:ext cx="5472608" cy="369331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                                                   </a:t>
            </a:r>
            <a:r>
              <a:rPr lang="tr-TR" b="1" dirty="0" smtClean="0">
                <a:solidFill>
                  <a:srgbClr val="FF0000"/>
                </a:solidFill>
              </a:rPr>
              <a:t>ATLAR</a:t>
            </a:r>
            <a:r>
              <a:rPr lang="tr-TR" dirty="0" smtClean="0"/>
              <a:t> </a:t>
            </a:r>
          </a:p>
          <a:p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                                          </a:t>
            </a: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sintaktik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taýdan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sözlemiň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eýesi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</a:p>
          <a:p>
            <a:endParaRPr lang="tr-TR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doldurgyjy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</a:t>
            </a:r>
            <a:r>
              <a:rPr lang="tr-TR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habary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endParaRPr lang="tr-TR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aýyrgyjy</a:t>
            </a:r>
            <a:r>
              <a:rPr lang="tr-TR" dirty="0"/>
              <a:t>, </a:t>
            </a:r>
            <a:r>
              <a:rPr lang="tr-TR" dirty="0" err="1"/>
              <a:t>we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goşma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habaryň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esasy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sözi</a:t>
            </a:r>
            <a:r>
              <a:rPr lang="tr-TR" dirty="0"/>
              <a:t> 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ýaly</a:t>
            </a:r>
            <a:r>
              <a:rPr lang="tr-TR" dirty="0" smtClean="0"/>
              <a:t> </a:t>
            </a:r>
            <a:r>
              <a:rPr lang="tr-TR" dirty="0" err="1"/>
              <a:t>hyzmatlary</a:t>
            </a:r>
            <a:r>
              <a:rPr lang="tr-TR" dirty="0"/>
              <a:t> </a:t>
            </a:r>
            <a:r>
              <a:rPr lang="tr-TR" dirty="0" err="1"/>
              <a:t>ýerine</a:t>
            </a:r>
            <a:r>
              <a:rPr lang="tr-TR" dirty="0"/>
              <a:t> </a:t>
            </a:r>
            <a:r>
              <a:rPr lang="tr-TR" dirty="0" err="1"/>
              <a:t>ýetirip</a:t>
            </a:r>
            <a:r>
              <a:rPr lang="tr-TR" dirty="0"/>
              <a:t> </a:t>
            </a:r>
            <a:r>
              <a:rPr lang="tr-TR" dirty="0" err="1" smtClean="0"/>
              <a:t>bilýärler</a:t>
            </a:r>
            <a:r>
              <a:rPr lang="tr-TR" dirty="0" smtClean="0"/>
              <a:t>. </a:t>
            </a:r>
            <a:endParaRPr lang="tr-TR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3386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43808" y="2343913"/>
            <a:ext cx="3259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1. </a:t>
            </a:r>
            <a:r>
              <a:rPr lang="tr-TR" b="1" dirty="0" err="1"/>
              <a:t>Atlaryň</a:t>
            </a:r>
            <a:r>
              <a:rPr lang="tr-TR" b="1" dirty="0"/>
              <a:t> semantik </a:t>
            </a:r>
            <a:r>
              <a:rPr lang="tr-TR" b="1" dirty="0" err="1"/>
              <a:t>aýratynlygy</a:t>
            </a:r>
            <a:r>
              <a:rPr lang="tr-TR" b="1" dirty="0"/>
              <a:t>: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286000" y="3105835"/>
            <a:ext cx="4572000" cy="2308324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Atlara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b="1" dirty="0" err="1" smtClean="0"/>
              <a:t>bütin</a:t>
            </a:r>
            <a:r>
              <a:rPr lang="tr-TR" b="1" dirty="0" smtClean="0"/>
              <a:t> </a:t>
            </a:r>
            <a:r>
              <a:rPr lang="tr-TR" b="1" dirty="0" err="1" smtClean="0"/>
              <a:t>janlylaryň</a:t>
            </a:r>
            <a:r>
              <a:rPr lang="tr-TR" b="1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 err="1" smtClean="0"/>
              <a:t>hemme</a:t>
            </a:r>
            <a:r>
              <a:rPr lang="tr-TR" b="1" dirty="0" smtClean="0"/>
              <a:t> </a:t>
            </a:r>
            <a:r>
              <a:rPr lang="tr-TR" b="1" dirty="0" err="1" smtClean="0"/>
              <a:t>jansyz</a:t>
            </a:r>
            <a:r>
              <a:rPr lang="tr-TR" b="1" dirty="0" smtClean="0"/>
              <a:t> </a:t>
            </a:r>
            <a:r>
              <a:rPr lang="tr-TR" b="1" dirty="0" err="1"/>
              <a:t>zatlaryň</a:t>
            </a:r>
            <a:r>
              <a:rPr lang="tr-TR" b="1" dirty="0"/>
              <a:t>, </a:t>
            </a: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/>
              <a:t>h</a:t>
            </a:r>
            <a:r>
              <a:rPr lang="tr-TR" b="1" dirty="0" smtClean="0"/>
              <a:t>er </a:t>
            </a:r>
            <a:r>
              <a:rPr lang="tr-TR" b="1" dirty="0" err="1" smtClean="0"/>
              <a:t>hili</a:t>
            </a:r>
            <a:r>
              <a:rPr lang="tr-TR" b="1" dirty="0" smtClean="0"/>
              <a:t>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/>
              <a:t>düşünjeleriň</a:t>
            </a:r>
            <a:r>
              <a:rPr lang="tr-TR" b="1" dirty="0"/>
              <a:t> </a:t>
            </a:r>
          </a:p>
          <a:p>
            <a:endParaRPr lang="tr-TR" dirty="0" smtClean="0"/>
          </a:p>
          <a:p>
            <a:endParaRPr lang="tr-TR" dirty="0"/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atlary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degişlidir</a:t>
            </a:r>
            <a:r>
              <a:rPr lang="tr-TR" b="1" dirty="0">
                <a:solidFill>
                  <a:srgbClr val="FF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04066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43808" y="2343913"/>
            <a:ext cx="32598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/>
              <a:t>1. </a:t>
            </a:r>
            <a:r>
              <a:rPr lang="tr-TR" b="1" dirty="0" err="1"/>
              <a:t>Atlaryň</a:t>
            </a:r>
            <a:r>
              <a:rPr lang="tr-TR" b="1" dirty="0"/>
              <a:t> semantik </a:t>
            </a:r>
            <a:r>
              <a:rPr lang="tr-TR" b="1" dirty="0" err="1"/>
              <a:t>aýratynlygy</a:t>
            </a:r>
            <a:r>
              <a:rPr lang="tr-TR" b="1" dirty="0"/>
              <a:t>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286000" y="2967335"/>
            <a:ext cx="4793156" cy="14773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Atlar</a:t>
            </a: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/>
              <a:t>hil-häsiýet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/>
              <a:t>hereket-ýagdaý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136394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59383" y="1984484"/>
            <a:ext cx="3425233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2. </a:t>
            </a:r>
            <a:r>
              <a:rPr lang="tr-TR" b="1" dirty="0" err="1"/>
              <a:t>Atlaryň</a:t>
            </a:r>
            <a:r>
              <a:rPr lang="tr-TR" b="1" dirty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/>
              <a:t>aýratynlygy</a:t>
            </a:r>
            <a:r>
              <a:rPr lang="tr-TR" b="1" dirty="0"/>
              <a:t>: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462532" y="2852936"/>
            <a:ext cx="561662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err="1" smtClean="0">
                <a:solidFill>
                  <a:srgbClr val="00B050"/>
                </a:solidFill>
              </a:rPr>
              <a:t>Atlaryň</a:t>
            </a:r>
            <a:endParaRPr lang="tr-TR" b="1" dirty="0" smtClean="0">
              <a:solidFill>
                <a:srgbClr val="00B05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Morfologik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alamaty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r>
              <a:rPr lang="tr-TR" b="1" dirty="0" err="1">
                <a:solidFill>
                  <a:srgbClr val="FF0000"/>
                </a:solidFill>
              </a:rPr>
              <a:t>hökmünde</a:t>
            </a:r>
            <a:r>
              <a:rPr lang="tr-TR" b="1" dirty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ctr"/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birnäçe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grammatik</a:t>
            </a:r>
            <a:r>
              <a:rPr lang="tr-TR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tr-TR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kategoriýalara</a:t>
            </a:r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endParaRPr lang="tr-TR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goşulmalara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</a:p>
          <a:p>
            <a:endParaRPr lang="tr-TR" dirty="0" smtClean="0"/>
          </a:p>
          <a:p>
            <a:pPr algn="ctr"/>
            <a:r>
              <a:rPr lang="tr-TR" b="1" dirty="0" err="1" smtClean="0"/>
              <a:t>gatnaşygyny</a:t>
            </a:r>
            <a:r>
              <a:rPr lang="tr-TR" b="1" dirty="0" smtClean="0"/>
              <a:t> </a:t>
            </a:r>
            <a:r>
              <a:rPr lang="tr-TR" b="1" dirty="0" err="1" smtClean="0"/>
              <a:t>görkezmek</a:t>
            </a:r>
            <a:r>
              <a:rPr lang="tr-TR" b="1" dirty="0" smtClean="0"/>
              <a:t> bolar.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9805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859383" y="1984484"/>
            <a:ext cx="3425233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2. </a:t>
            </a:r>
            <a:r>
              <a:rPr lang="tr-TR" b="1" dirty="0" err="1"/>
              <a:t>Atlaryň</a:t>
            </a:r>
            <a:r>
              <a:rPr lang="tr-TR" b="1" dirty="0"/>
              <a:t> </a:t>
            </a:r>
            <a:r>
              <a:rPr lang="tr-TR" b="1" dirty="0" err="1" smtClean="0"/>
              <a:t>morfologik</a:t>
            </a:r>
            <a:r>
              <a:rPr lang="tr-TR" b="1" dirty="0" smtClean="0"/>
              <a:t> </a:t>
            </a:r>
            <a:r>
              <a:rPr lang="tr-TR" b="1" dirty="0" err="1"/>
              <a:t>aýratynlygy</a:t>
            </a:r>
            <a:r>
              <a:rPr lang="tr-TR" b="1" dirty="0"/>
              <a:t>: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835696" y="2924944"/>
            <a:ext cx="514806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 </a:t>
            </a:r>
            <a:r>
              <a:rPr lang="tr-TR" b="1" dirty="0">
                <a:solidFill>
                  <a:srgbClr val="00B050"/>
                </a:solidFill>
              </a:rPr>
              <a:t>Atlar </a:t>
            </a:r>
            <a:endParaRPr lang="tr-TR" b="1" dirty="0" smtClean="0">
              <a:solidFill>
                <a:srgbClr val="00B050"/>
              </a:solidFill>
            </a:endParaRP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köplük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san, </a:t>
            </a:r>
            <a:endParaRPr lang="tr-TR" b="1" dirty="0" smtClean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ýöňkeme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(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degişlilik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) 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düşüm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b="1" dirty="0" smtClean="0"/>
          </a:p>
          <a:p>
            <a:pPr algn="ctr"/>
            <a:r>
              <a:rPr lang="tr-TR" b="1" dirty="0" err="1" smtClean="0">
                <a:solidFill>
                  <a:srgbClr val="00B050"/>
                </a:solidFill>
              </a:rPr>
              <a:t>goşulmalaryny</a:t>
            </a:r>
            <a:r>
              <a:rPr lang="tr-TR" b="1" dirty="0" smtClean="0">
                <a:solidFill>
                  <a:srgbClr val="00B050"/>
                </a:solidFill>
              </a:rPr>
              <a:t> </a:t>
            </a:r>
            <a:r>
              <a:rPr lang="tr-TR" b="1" dirty="0">
                <a:solidFill>
                  <a:srgbClr val="00B050"/>
                </a:solidFill>
              </a:rPr>
              <a:t>kabul </a:t>
            </a:r>
            <a:r>
              <a:rPr lang="tr-TR" b="1" dirty="0" err="1">
                <a:solidFill>
                  <a:srgbClr val="00B050"/>
                </a:solidFill>
              </a:rPr>
              <a:t>edýärler</a:t>
            </a:r>
            <a:r>
              <a:rPr lang="tr-TR" b="1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7577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691680" y="2690336"/>
            <a:ext cx="538747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>
                <a:solidFill>
                  <a:srgbClr val="00B050"/>
                </a:solidFill>
              </a:rPr>
              <a:t>Türkmen dilinde atlar </a:t>
            </a:r>
            <a:r>
              <a:rPr lang="tr-TR" b="1" dirty="0" err="1">
                <a:solidFill>
                  <a:srgbClr val="00B050"/>
                </a:solidFill>
              </a:rPr>
              <a:t>manylary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r>
              <a:rPr lang="tr-TR" b="1" dirty="0" err="1">
                <a:solidFill>
                  <a:srgbClr val="00B050"/>
                </a:solidFill>
              </a:rPr>
              <a:t>boýunça</a:t>
            </a:r>
            <a:r>
              <a:rPr lang="tr-TR" b="1" dirty="0">
                <a:solidFill>
                  <a:srgbClr val="00B050"/>
                </a:solidFill>
              </a:rPr>
              <a:t> </a:t>
            </a:r>
            <a:endParaRPr lang="tr-TR" b="1" dirty="0" smtClean="0">
              <a:solidFill>
                <a:srgbClr val="00B050"/>
              </a:solidFill>
            </a:endParaRPr>
          </a:p>
          <a:p>
            <a:endParaRPr lang="tr-TR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rgbClr val="C00000"/>
                </a:solidFill>
              </a:rPr>
              <a:t>1. has </a:t>
            </a:r>
            <a:r>
              <a:rPr lang="tr-TR" b="1" dirty="0" err="1">
                <a:solidFill>
                  <a:srgbClr val="C00000"/>
                </a:solidFill>
              </a:rPr>
              <a:t>we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jyns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smtClean="0">
                <a:solidFill>
                  <a:srgbClr val="C00000"/>
                </a:solidFill>
              </a:rPr>
              <a:t>atlara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rgbClr val="C00000"/>
                </a:solidFill>
              </a:rPr>
              <a:t>2. </a:t>
            </a:r>
            <a:r>
              <a:rPr lang="tr-TR" b="1" dirty="0" err="1">
                <a:solidFill>
                  <a:srgbClr val="C00000"/>
                </a:solidFill>
              </a:rPr>
              <a:t>anyk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konkret</a:t>
            </a:r>
            <a:r>
              <a:rPr lang="tr-TR" b="1" dirty="0">
                <a:solidFill>
                  <a:srgbClr val="C00000"/>
                </a:solidFill>
              </a:rPr>
              <a:t>) </a:t>
            </a:r>
            <a:r>
              <a:rPr lang="tr-TR" b="1" dirty="0" err="1">
                <a:solidFill>
                  <a:srgbClr val="C00000"/>
                </a:solidFill>
              </a:rPr>
              <a:t>we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umumy</a:t>
            </a:r>
            <a:r>
              <a:rPr lang="tr-TR" b="1" dirty="0">
                <a:solidFill>
                  <a:srgbClr val="C00000"/>
                </a:solidFill>
              </a:rPr>
              <a:t> (</a:t>
            </a:r>
            <a:r>
              <a:rPr lang="tr-TR" b="1" dirty="0" err="1">
                <a:solidFill>
                  <a:srgbClr val="C00000"/>
                </a:solidFill>
              </a:rPr>
              <a:t>abstrakt</a:t>
            </a:r>
            <a:r>
              <a:rPr lang="tr-TR" b="1" dirty="0">
                <a:solidFill>
                  <a:srgbClr val="C00000"/>
                </a:solidFill>
              </a:rPr>
              <a:t>) </a:t>
            </a:r>
            <a:r>
              <a:rPr lang="tr-TR" b="1" dirty="0" smtClean="0">
                <a:solidFill>
                  <a:srgbClr val="C00000"/>
                </a:solidFill>
              </a:rPr>
              <a:t>atlara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>
                <a:solidFill>
                  <a:srgbClr val="C00000"/>
                </a:solidFill>
              </a:rPr>
              <a:t>3. </a:t>
            </a:r>
            <a:r>
              <a:rPr lang="tr-TR" b="1" dirty="0" err="1">
                <a:solidFill>
                  <a:srgbClr val="C00000"/>
                </a:solidFill>
              </a:rPr>
              <a:t>täk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we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r>
              <a:rPr lang="tr-TR" b="1" dirty="0" err="1">
                <a:solidFill>
                  <a:srgbClr val="C00000"/>
                </a:solidFill>
              </a:rPr>
              <a:t>jemleýji</a:t>
            </a:r>
            <a:r>
              <a:rPr lang="tr-TR" b="1" dirty="0">
                <a:solidFill>
                  <a:srgbClr val="C00000"/>
                </a:solidFill>
              </a:rPr>
              <a:t> </a:t>
            </a:r>
            <a:endParaRPr lang="tr-TR" b="1" dirty="0" smtClean="0">
              <a:solidFill>
                <a:srgbClr val="C00000"/>
              </a:solidFill>
            </a:endParaRPr>
          </a:p>
          <a:p>
            <a:endParaRPr lang="tr-TR" dirty="0"/>
          </a:p>
          <a:p>
            <a:pPr algn="ctr"/>
            <a:r>
              <a:rPr lang="tr-TR" b="1" dirty="0" smtClean="0">
                <a:solidFill>
                  <a:srgbClr val="00B050"/>
                </a:solidFill>
              </a:rPr>
              <a:t>atlara </a:t>
            </a:r>
            <a:r>
              <a:rPr lang="tr-TR" b="1" dirty="0" err="1">
                <a:solidFill>
                  <a:srgbClr val="00B050"/>
                </a:solidFill>
              </a:rPr>
              <a:t>bölünýär</a:t>
            </a:r>
            <a:r>
              <a:rPr lang="tr-TR" b="1" dirty="0">
                <a:solidFill>
                  <a:srgbClr val="00B0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2232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203132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endParaRPr lang="tr-TR" b="1" dirty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51920" y="2716470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827584" y="4388890"/>
            <a:ext cx="7476974" cy="92333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/>
              <a:t>-</a:t>
            </a:r>
            <a:r>
              <a:rPr lang="tr-TR" b="1" dirty="0" err="1"/>
              <a:t>lar</a:t>
            </a:r>
            <a:r>
              <a:rPr lang="tr-TR" b="1" dirty="0"/>
              <a:t>/-</a:t>
            </a:r>
            <a:r>
              <a:rPr lang="tr-TR" b="1" dirty="0" err="1"/>
              <a:t>ler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Aý-lar</a:t>
            </a:r>
            <a:r>
              <a:rPr lang="tr-TR" b="1" dirty="0">
                <a:solidFill>
                  <a:srgbClr val="C00000"/>
                </a:solidFill>
              </a:rPr>
              <a:t>, Gül-</a:t>
            </a:r>
            <a:r>
              <a:rPr lang="tr-TR" b="1" dirty="0" err="1">
                <a:solidFill>
                  <a:srgbClr val="C00000"/>
                </a:solidFill>
              </a:rPr>
              <a:t>ler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Beg-ler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Şa-lar</a:t>
            </a:r>
            <a:r>
              <a:rPr lang="tr-TR" b="1" dirty="0" smtClean="0">
                <a:solidFill>
                  <a:srgbClr val="C00000"/>
                </a:solidFill>
              </a:rPr>
              <a:t>.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</a:t>
            </a:r>
            <a:r>
              <a:rPr lang="tr-TR" b="1" dirty="0" err="1"/>
              <a:t>ym</a:t>
            </a:r>
            <a:r>
              <a:rPr lang="tr-TR" b="1" dirty="0"/>
              <a:t>/-im/-um/-</a:t>
            </a:r>
            <a:r>
              <a:rPr lang="tr-TR" b="1" dirty="0" err="1"/>
              <a:t>üm</a:t>
            </a:r>
            <a:r>
              <a:rPr lang="tr-TR" b="1" dirty="0"/>
              <a:t>/-m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Mah-ym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Şyh-ym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Bäş</a:t>
            </a:r>
            <a:r>
              <a:rPr lang="tr-TR" b="1" dirty="0">
                <a:solidFill>
                  <a:srgbClr val="C00000"/>
                </a:solidFill>
              </a:rPr>
              <a:t>-im, </a:t>
            </a:r>
            <a:r>
              <a:rPr lang="tr-TR" b="1" dirty="0" err="1">
                <a:solidFill>
                  <a:srgbClr val="C00000"/>
                </a:solidFill>
              </a:rPr>
              <a:t>Goç</a:t>
            </a:r>
            <a:r>
              <a:rPr lang="tr-TR" b="1" dirty="0">
                <a:solidFill>
                  <a:srgbClr val="C00000"/>
                </a:solidFill>
              </a:rPr>
              <a:t>-um, Sat-</a:t>
            </a:r>
            <a:r>
              <a:rPr lang="tr-TR" b="1" dirty="0" err="1">
                <a:solidFill>
                  <a:srgbClr val="C00000"/>
                </a:solidFill>
              </a:rPr>
              <a:t>ym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11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203132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endParaRPr lang="tr-TR" b="1" dirty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51920" y="2716470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851097" y="4356261"/>
            <a:ext cx="6840760" cy="92333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-</a:t>
            </a:r>
            <a:r>
              <a:rPr lang="tr-TR" b="1" dirty="0" err="1"/>
              <a:t>dy</a:t>
            </a:r>
            <a:r>
              <a:rPr lang="tr-TR" b="1" dirty="0"/>
              <a:t>/-</a:t>
            </a:r>
            <a:r>
              <a:rPr lang="tr-TR" b="1" dirty="0" err="1"/>
              <a:t>di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>
                <a:solidFill>
                  <a:srgbClr val="C00000"/>
                </a:solidFill>
              </a:rPr>
              <a:t>Dön-di, Gel-di, </a:t>
            </a:r>
            <a:r>
              <a:rPr lang="tr-TR" b="1" dirty="0" err="1">
                <a:solidFill>
                  <a:srgbClr val="C00000"/>
                </a:solidFill>
              </a:rPr>
              <a:t>Ber</a:t>
            </a:r>
            <a:r>
              <a:rPr lang="tr-TR" b="1" dirty="0">
                <a:solidFill>
                  <a:srgbClr val="C00000"/>
                </a:solidFill>
              </a:rPr>
              <a:t>-</a:t>
            </a:r>
            <a:r>
              <a:rPr lang="tr-TR" b="1" dirty="0" err="1">
                <a:solidFill>
                  <a:srgbClr val="C00000"/>
                </a:solidFill>
              </a:rPr>
              <a:t>di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Ýag-dy</a:t>
            </a:r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</a:t>
            </a:r>
            <a:r>
              <a:rPr lang="tr-TR" b="1" dirty="0" smtClean="0"/>
              <a:t>sun</a:t>
            </a:r>
            <a:r>
              <a:rPr lang="tr-TR" b="1" dirty="0"/>
              <a:t>/-</a:t>
            </a:r>
            <a:r>
              <a:rPr lang="tr-TR" b="1" dirty="0" smtClean="0"/>
              <a:t>sün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>
                <a:solidFill>
                  <a:srgbClr val="C00000"/>
                </a:solidFill>
              </a:rPr>
              <a:t>Dur-sun, Gül-sün</a:t>
            </a:r>
          </a:p>
          <a:p>
            <a:r>
              <a:rPr lang="tr-TR" b="1" dirty="0"/>
              <a:t>-</a:t>
            </a:r>
            <a:r>
              <a:rPr lang="tr-TR" b="1" dirty="0" err="1"/>
              <a:t>yp</a:t>
            </a:r>
            <a:r>
              <a:rPr lang="tr-TR" b="1" dirty="0"/>
              <a:t>/-ip/-</a:t>
            </a:r>
            <a:r>
              <a:rPr lang="tr-TR" b="1" dirty="0" err="1"/>
              <a:t>up</a:t>
            </a:r>
            <a:r>
              <a:rPr lang="tr-TR" b="1" dirty="0"/>
              <a:t>/-</a:t>
            </a:r>
            <a:r>
              <a:rPr lang="tr-TR" b="1" dirty="0" err="1"/>
              <a:t>üp</a:t>
            </a:r>
            <a:r>
              <a:rPr lang="tr-TR" b="1" dirty="0"/>
              <a:t>/-p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Gaý-yp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Saý-yp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Syla</a:t>
            </a:r>
            <a:r>
              <a:rPr lang="tr-TR" b="1" dirty="0">
                <a:solidFill>
                  <a:srgbClr val="C00000"/>
                </a:solidFill>
              </a:rPr>
              <a:t>-p, </a:t>
            </a:r>
            <a:r>
              <a:rPr lang="tr-TR" b="1" dirty="0" err="1">
                <a:solidFill>
                  <a:srgbClr val="C00000"/>
                </a:solidFill>
              </a:rPr>
              <a:t>Ýalka</a:t>
            </a:r>
            <a:r>
              <a:rPr lang="tr-TR" b="1" dirty="0">
                <a:solidFill>
                  <a:srgbClr val="C00000"/>
                </a:solidFill>
              </a:rPr>
              <a:t>-p, </a:t>
            </a:r>
            <a:r>
              <a:rPr lang="tr-TR" b="1" dirty="0" err="1">
                <a:solidFill>
                  <a:srgbClr val="C00000"/>
                </a:solidFill>
              </a:rPr>
              <a:t>Saýla</a:t>
            </a:r>
            <a:r>
              <a:rPr lang="tr-TR" b="1" dirty="0">
                <a:solidFill>
                  <a:srgbClr val="C00000"/>
                </a:solidFill>
              </a:rPr>
              <a:t>-p</a:t>
            </a:r>
          </a:p>
        </p:txBody>
      </p:sp>
    </p:spTree>
    <p:extLst>
      <p:ext uri="{BB962C8B-B14F-4D97-AF65-F5344CB8AC3E}">
        <p14:creationId xmlns:p14="http://schemas.microsoft.com/office/powerpoint/2010/main" val="1119726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2031325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endParaRPr lang="tr-TR" b="1" dirty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51920" y="2716470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971600" y="4293096"/>
            <a:ext cx="6840760" cy="147732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endParaRPr lang="tr-TR" b="1" dirty="0" smtClean="0"/>
          </a:p>
          <a:p>
            <a:r>
              <a:rPr lang="tr-TR" b="1" dirty="0" smtClean="0"/>
              <a:t>-</a:t>
            </a:r>
            <a:r>
              <a:rPr lang="tr-TR" b="1" dirty="0"/>
              <a:t>an/-en </a:t>
            </a:r>
            <a:r>
              <a:rPr lang="tr-TR" b="1" dirty="0" err="1"/>
              <a:t>goşulmasy</a:t>
            </a:r>
            <a:r>
              <a:rPr lang="tr-TR" dirty="0"/>
              <a:t>; </a:t>
            </a:r>
            <a:r>
              <a:rPr lang="tr-TR" b="1" dirty="0">
                <a:solidFill>
                  <a:srgbClr val="C00000"/>
                </a:solidFill>
              </a:rPr>
              <a:t>Çak-an, </a:t>
            </a:r>
            <a:r>
              <a:rPr lang="tr-TR" b="1" dirty="0" err="1">
                <a:solidFill>
                  <a:srgbClr val="C00000"/>
                </a:solidFill>
              </a:rPr>
              <a:t>Joş</a:t>
            </a:r>
            <a:r>
              <a:rPr lang="tr-TR" b="1" dirty="0">
                <a:solidFill>
                  <a:srgbClr val="C00000"/>
                </a:solidFill>
              </a:rPr>
              <a:t>-an, Gel-en, Dol-an, </a:t>
            </a:r>
            <a:r>
              <a:rPr lang="tr-TR" b="1" dirty="0" err="1">
                <a:solidFill>
                  <a:srgbClr val="C00000"/>
                </a:solidFill>
              </a:rPr>
              <a:t>Galk</a:t>
            </a:r>
            <a:r>
              <a:rPr lang="tr-TR" b="1" dirty="0">
                <a:solidFill>
                  <a:srgbClr val="C00000"/>
                </a:solidFill>
              </a:rPr>
              <a:t>-an, </a:t>
            </a:r>
            <a:r>
              <a:rPr lang="tr-TR" b="1" dirty="0" err="1" smtClean="0">
                <a:solidFill>
                  <a:srgbClr val="C00000"/>
                </a:solidFill>
              </a:rPr>
              <a:t>Çoý</a:t>
            </a:r>
            <a:r>
              <a:rPr lang="tr-TR" b="1" dirty="0" smtClean="0">
                <a:solidFill>
                  <a:srgbClr val="C00000"/>
                </a:solidFill>
              </a:rPr>
              <a:t>-an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</a:t>
            </a:r>
            <a:r>
              <a:rPr lang="tr-TR" b="1" dirty="0" err="1"/>
              <a:t>maz</a:t>
            </a:r>
            <a:r>
              <a:rPr lang="tr-TR" b="1" dirty="0"/>
              <a:t>/-</a:t>
            </a:r>
            <a:r>
              <a:rPr lang="tr-TR" b="1" dirty="0" err="1"/>
              <a:t>mez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Taý-maz</a:t>
            </a:r>
            <a:r>
              <a:rPr lang="tr-TR" b="1" dirty="0">
                <a:solidFill>
                  <a:srgbClr val="C00000"/>
                </a:solidFill>
              </a:rPr>
              <a:t>, Dön-</a:t>
            </a:r>
            <a:r>
              <a:rPr lang="tr-TR" b="1" dirty="0" err="1">
                <a:solidFill>
                  <a:srgbClr val="C00000"/>
                </a:solidFill>
              </a:rPr>
              <a:t>mez</a:t>
            </a:r>
            <a:r>
              <a:rPr lang="tr-TR" b="1" dirty="0">
                <a:solidFill>
                  <a:srgbClr val="C00000"/>
                </a:solidFill>
              </a:rPr>
              <a:t>, Sol-</a:t>
            </a:r>
            <a:r>
              <a:rPr lang="tr-TR" b="1" dirty="0" err="1">
                <a:solidFill>
                  <a:srgbClr val="C00000"/>
                </a:solidFill>
              </a:rPr>
              <a:t>maz</a:t>
            </a:r>
            <a:r>
              <a:rPr lang="tr-TR" b="1" dirty="0">
                <a:solidFill>
                  <a:srgbClr val="C00000"/>
                </a:solidFill>
              </a:rPr>
              <a:t>, Öl-</a:t>
            </a:r>
            <a:r>
              <a:rPr lang="tr-TR" b="1" dirty="0" err="1">
                <a:solidFill>
                  <a:srgbClr val="C00000"/>
                </a:solidFill>
              </a:rPr>
              <a:t>mez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smtClean="0">
                <a:solidFill>
                  <a:srgbClr val="C00000"/>
                </a:solidFill>
              </a:rPr>
              <a:t>Al-</a:t>
            </a:r>
            <a:r>
              <a:rPr lang="tr-TR" b="1" dirty="0" err="1" smtClean="0">
                <a:solidFill>
                  <a:srgbClr val="C00000"/>
                </a:solidFill>
              </a:rPr>
              <a:t>maz</a:t>
            </a:r>
            <a:endParaRPr lang="tr-TR" b="1" dirty="0" smtClean="0">
              <a:solidFill>
                <a:srgbClr val="C00000"/>
              </a:solidFill>
            </a:endParaRPr>
          </a:p>
          <a:p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6341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175432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31813" y="2528579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Dikdörtgen 3"/>
          <p:cNvSpPr/>
          <p:nvPr/>
        </p:nvSpPr>
        <p:spPr>
          <a:xfrm>
            <a:off x="899592" y="4077072"/>
            <a:ext cx="7056783" cy="120032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-</a:t>
            </a:r>
            <a:r>
              <a:rPr lang="tr-TR" b="1" dirty="0" err="1"/>
              <a:t>ly</a:t>
            </a:r>
            <a:r>
              <a:rPr lang="tr-TR" b="1" dirty="0"/>
              <a:t>/-</a:t>
            </a:r>
            <a:r>
              <a:rPr lang="tr-TR" b="1" dirty="0" err="1"/>
              <a:t>li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Il</a:t>
            </a:r>
            <a:r>
              <a:rPr lang="tr-TR" b="1" dirty="0">
                <a:solidFill>
                  <a:srgbClr val="C00000"/>
                </a:solidFill>
              </a:rPr>
              <a:t>-</a:t>
            </a:r>
            <a:r>
              <a:rPr lang="tr-TR" b="1" dirty="0" err="1">
                <a:solidFill>
                  <a:srgbClr val="C00000"/>
                </a:solidFill>
              </a:rPr>
              <a:t>li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Toý-ly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Ýol-ly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Baý-ly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Beg</a:t>
            </a:r>
            <a:r>
              <a:rPr lang="tr-TR" b="1" dirty="0">
                <a:solidFill>
                  <a:srgbClr val="C00000"/>
                </a:solidFill>
              </a:rPr>
              <a:t>-</a:t>
            </a:r>
            <a:r>
              <a:rPr lang="tr-TR" b="1" dirty="0" err="1">
                <a:solidFill>
                  <a:srgbClr val="C00000"/>
                </a:solidFill>
              </a:rPr>
              <a:t>li</a:t>
            </a:r>
            <a:r>
              <a:rPr lang="tr-TR" b="1" dirty="0">
                <a:solidFill>
                  <a:srgbClr val="C00000"/>
                </a:solidFill>
              </a:rPr>
              <a:t>, Gül-li, Gar-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Sapar-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Kaka-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Ata-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Durdu-</a:t>
            </a:r>
            <a:r>
              <a:rPr lang="tr-TR" b="1" dirty="0" err="1">
                <a:solidFill>
                  <a:srgbClr val="C00000"/>
                </a:solidFill>
              </a:rPr>
              <a:t>ly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Mane</a:t>
            </a:r>
            <a:r>
              <a:rPr lang="tr-TR" b="1" dirty="0">
                <a:solidFill>
                  <a:srgbClr val="C00000"/>
                </a:solidFill>
              </a:rPr>
              <a:t>-</a:t>
            </a:r>
            <a:r>
              <a:rPr lang="tr-TR" b="1" dirty="0" err="1">
                <a:solidFill>
                  <a:srgbClr val="C00000"/>
                </a:solidFill>
              </a:rPr>
              <a:t>li</a:t>
            </a:r>
            <a:r>
              <a:rPr lang="tr-TR" b="1" dirty="0">
                <a:solidFill>
                  <a:srgbClr val="C00000"/>
                </a:solidFill>
              </a:rPr>
              <a:t>, Gürgen-li, Çörek-li, </a:t>
            </a:r>
            <a:r>
              <a:rPr lang="tr-TR" b="1" dirty="0" err="1">
                <a:solidFill>
                  <a:srgbClr val="C00000"/>
                </a:solidFill>
              </a:rPr>
              <a:t>Artyk-ly</a:t>
            </a:r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-ç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Begen</a:t>
            </a:r>
            <a:r>
              <a:rPr lang="tr-TR" b="1" dirty="0">
                <a:solidFill>
                  <a:srgbClr val="C00000"/>
                </a:solidFill>
              </a:rPr>
              <a:t>-ç, </a:t>
            </a:r>
            <a:r>
              <a:rPr lang="tr-TR" b="1" dirty="0" err="1">
                <a:solidFill>
                  <a:srgbClr val="C00000"/>
                </a:solidFill>
              </a:rPr>
              <a:t>Daýan</a:t>
            </a:r>
            <a:r>
              <a:rPr lang="tr-TR" b="1" dirty="0">
                <a:solidFill>
                  <a:srgbClr val="C00000"/>
                </a:solidFill>
              </a:rPr>
              <a:t>-ç, </a:t>
            </a:r>
            <a:r>
              <a:rPr lang="tr-TR" b="1" dirty="0" err="1">
                <a:solidFill>
                  <a:srgbClr val="C00000"/>
                </a:solidFill>
              </a:rPr>
              <a:t>Söýen</a:t>
            </a:r>
            <a:r>
              <a:rPr lang="tr-TR" b="1" dirty="0">
                <a:solidFill>
                  <a:srgbClr val="C00000"/>
                </a:solidFill>
              </a:rPr>
              <a:t>-ç, </a:t>
            </a:r>
            <a:r>
              <a:rPr lang="tr-TR" b="1" dirty="0" err="1">
                <a:solidFill>
                  <a:srgbClr val="C00000"/>
                </a:solidFill>
              </a:rPr>
              <a:t>Guwan</a:t>
            </a:r>
            <a:r>
              <a:rPr lang="tr-TR" b="1" dirty="0">
                <a:solidFill>
                  <a:srgbClr val="C00000"/>
                </a:solidFill>
              </a:rPr>
              <a:t>-ç</a:t>
            </a:r>
          </a:p>
          <a:p>
            <a:r>
              <a:rPr lang="tr-TR" b="1" dirty="0"/>
              <a:t>-</a:t>
            </a:r>
            <a:r>
              <a:rPr lang="tr-TR" b="1" dirty="0" err="1"/>
              <a:t>yş</a:t>
            </a:r>
            <a:r>
              <a:rPr lang="tr-TR" b="1" dirty="0"/>
              <a:t>/-iş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Mam-yş</a:t>
            </a:r>
            <a:r>
              <a:rPr lang="tr-TR" b="1" dirty="0">
                <a:solidFill>
                  <a:srgbClr val="C00000"/>
                </a:solidFill>
              </a:rPr>
              <a:t>, </a:t>
            </a:r>
            <a:r>
              <a:rPr lang="tr-TR" b="1" dirty="0" err="1">
                <a:solidFill>
                  <a:srgbClr val="C00000"/>
                </a:solidFill>
              </a:rPr>
              <a:t>Käb</a:t>
            </a:r>
            <a:r>
              <a:rPr lang="tr-TR" b="1" dirty="0">
                <a:solidFill>
                  <a:srgbClr val="C00000"/>
                </a:solidFill>
              </a:rPr>
              <a:t>-iş, </a:t>
            </a:r>
            <a:r>
              <a:rPr lang="tr-TR" b="1" dirty="0" err="1">
                <a:solidFill>
                  <a:srgbClr val="C00000"/>
                </a:solidFill>
              </a:rPr>
              <a:t>Bab-yş</a:t>
            </a:r>
            <a:r>
              <a:rPr lang="tr-TR" b="1" dirty="0">
                <a:solidFill>
                  <a:srgbClr val="C00000"/>
                </a:solidFill>
              </a:rPr>
              <a:t>, Ene-ş, </a:t>
            </a:r>
            <a:r>
              <a:rPr lang="tr-TR" b="1" dirty="0" err="1">
                <a:solidFill>
                  <a:srgbClr val="C00000"/>
                </a:solidFill>
              </a:rPr>
              <a:t>Eje</a:t>
            </a:r>
            <a:r>
              <a:rPr lang="tr-TR" b="1" dirty="0">
                <a:solidFill>
                  <a:srgbClr val="C00000"/>
                </a:solidFill>
              </a:rPr>
              <a:t>-ş, </a:t>
            </a:r>
            <a:r>
              <a:rPr lang="tr-TR" b="1" dirty="0" err="1">
                <a:solidFill>
                  <a:srgbClr val="C00000"/>
                </a:solidFill>
              </a:rPr>
              <a:t>Hoja</a:t>
            </a:r>
            <a:r>
              <a:rPr lang="tr-TR" b="1" dirty="0">
                <a:solidFill>
                  <a:srgbClr val="C00000"/>
                </a:solidFill>
              </a:rPr>
              <a:t>-ş, Kak-</a:t>
            </a:r>
            <a:r>
              <a:rPr lang="tr-TR" b="1" dirty="0" err="1">
                <a:solidFill>
                  <a:srgbClr val="C00000"/>
                </a:solidFill>
              </a:rPr>
              <a:t>yş</a:t>
            </a:r>
            <a:endParaRPr lang="tr-T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122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3688" y="1052736"/>
            <a:ext cx="5544616" cy="576064"/>
          </a:xfrm>
          <a:solidFill>
            <a:schemeClr val="bg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tr-TR" sz="3000" b="1" i="1" dirty="0" smtClean="0">
                <a:solidFill>
                  <a:srgbClr val="FFC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GÜNEY-BATI (OĞUZ) GRUBU</a:t>
            </a:r>
            <a:r>
              <a:rPr lang="tr-TR" sz="3000" b="1" i="1" dirty="0" smtClean="0">
                <a:solidFill>
                  <a:srgbClr val="FFC000"/>
                </a:solidFill>
                <a:effectLst/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endParaRPr lang="tr-TR" sz="3000" b="1" i="1" dirty="0">
              <a:solidFill>
                <a:srgbClr val="FFC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2051" name="Picture 3" descr="http://turklehceleri.humanity.ankara.edu.tr/kisiler/merde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1800200" cy="3312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http://turklehceleri.humanity.ankara.edu.tr/kisiler/bsariyev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068960"/>
            <a:ext cx="180020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turklehceleri.humanity.ankara.edu.tr/kisiler/gsaglik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68960"/>
            <a:ext cx="1872208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_s2069"/>
          <p:cNvSpPr>
            <a:spLocks noChangeArrowheads="1"/>
          </p:cNvSpPr>
          <p:nvPr/>
        </p:nvSpPr>
        <p:spPr bwMode="auto">
          <a:xfrm>
            <a:off x="2843808" y="1700808"/>
            <a:ext cx="4608512" cy="1008112"/>
          </a:xfrm>
          <a:prstGeom prst="roundRect">
            <a:avLst>
              <a:gd name="adj" fmla="val 16667"/>
            </a:avLst>
          </a:prstGeom>
          <a:solidFill>
            <a:srgbClr val="00206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b="1" dirty="0" smtClean="0">
              <a:solidFill>
                <a:prstClr val="black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1400" b="1" dirty="0" smtClean="0">
              <a:solidFill>
                <a:srgbClr val="873624"/>
              </a:solidFill>
              <a:latin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Güney-Batı (Oğuz) Türk Lehçeleri ve Edebiyatları AD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Prof. Dr. Melek ERDEM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Doç. Dr. Berdi SARIYEV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5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Yrd. Doç. Dr. G. Selcan SAĞLIK-ŞAHİN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tr-TR" altLang="tr-TR" sz="3600" b="1" dirty="0" smtClean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683568" y="5373216"/>
            <a:ext cx="2128852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Prof. Dr. Melek ERDEM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3059832" y="5373216"/>
            <a:ext cx="221060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Berdi SARIYEV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5364088" y="5373216"/>
            <a:ext cx="3234925" cy="30777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Yrd. Doç. </a:t>
            </a:r>
            <a:r>
              <a:rPr lang="tr-TR" altLang="tr-TR" sz="1400" b="1" dirty="0">
                <a:solidFill>
                  <a:srgbClr val="873624"/>
                </a:solidFill>
                <a:latin typeface="Arial" charset="0"/>
              </a:rPr>
              <a:t>Dr. </a:t>
            </a:r>
            <a:r>
              <a:rPr lang="tr-TR" altLang="tr-TR" sz="1400" b="1" dirty="0" smtClean="0">
                <a:solidFill>
                  <a:srgbClr val="873624"/>
                </a:solidFill>
                <a:latin typeface="Arial" charset="0"/>
              </a:rPr>
              <a:t>Selcan SAĞLIK-ŞAHİN</a:t>
            </a:r>
            <a:endParaRPr lang="tr-TR" altLang="tr-TR" sz="1400" b="1" dirty="0">
              <a:solidFill>
                <a:srgbClr val="873624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461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1259632" y="2074538"/>
            <a:ext cx="5544616" cy="1754326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i="1" dirty="0" err="1" smtClean="0"/>
              <a:t>Dürli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ýasaýyjy</a:t>
            </a:r>
            <a:r>
              <a:rPr lang="tr-TR" b="1" i="1" dirty="0" smtClean="0"/>
              <a:t> </a:t>
            </a:r>
            <a:r>
              <a:rPr lang="tr-TR" b="1" i="1" dirty="0" err="1" smtClean="0"/>
              <a:t>goşulmalaryň</a:t>
            </a:r>
            <a:r>
              <a:rPr lang="tr-TR" b="1" i="1" dirty="0" smtClean="0"/>
              <a:t> </a:t>
            </a:r>
            <a:r>
              <a:rPr lang="tr-TR" b="1" i="1" dirty="0" err="1"/>
              <a:t>kömegi</a:t>
            </a:r>
            <a:r>
              <a:rPr lang="tr-TR" b="1" i="1" dirty="0"/>
              <a:t> bilen </a:t>
            </a:r>
            <a:r>
              <a:rPr lang="tr-TR" b="1" i="1" dirty="0" err="1"/>
              <a:t>ýasalan</a:t>
            </a:r>
            <a:r>
              <a:rPr lang="tr-TR" b="1" i="1" dirty="0"/>
              <a:t> </a:t>
            </a:r>
            <a:r>
              <a:rPr lang="tr-TR" b="1" i="1" dirty="0" smtClean="0"/>
              <a:t>atlar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algn="ctr"/>
            <a:endParaRPr lang="tr-TR" b="1" dirty="0" smtClean="0">
              <a:solidFill>
                <a:srgbClr val="C00000"/>
              </a:solidFill>
            </a:endParaRPr>
          </a:p>
          <a:p>
            <a:pPr algn="ctr"/>
            <a:r>
              <a:rPr lang="tr-TR" b="1" dirty="0" err="1" smtClean="0">
                <a:solidFill>
                  <a:srgbClr val="C00000"/>
                </a:solidFill>
              </a:rPr>
              <a:t>Goşulmaly</a:t>
            </a:r>
            <a:r>
              <a:rPr lang="tr-TR" b="1" dirty="0" smtClean="0">
                <a:solidFill>
                  <a:srgbClr val="C00000"/>
                </a:solidFill>
              </a:rPr>
              <a:t> </a:t>
            </a:r>
            <a:r>
              <a:rPr lang="tr-TR" b="1" dirty="0">
                <a:solidFill>
                  <a:srgbClr val="C00000"/>
                </a:solidFill>
              </a:rPr>
              <a:t>has </a:t>
            </a:r>
            <a:r>
              <a:rPr lang="tr-TR" b="1" dirty="0" err="1" smtClean="0">
                <a:solidFill>
                  <a:srgbClr val="C00000"/>
                </a:solidFill>
              </a:rPr>
              <a:t>atlardyr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5" name="Aşağı Ok 4"/>
          <p:cNvSpPr/>
          <p:nvPr/>
        </p:nvSpPr>
        <p:spPr>
          <a:xfrm>
            <a:off x="3831813" y="2528579"/>
            <a:ext cx="360040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755576" y="4163105"/>
            <a:ext cx="7548982" cy="1477328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-</a:t>
            </a:r>
            <a:r>
              <a:rPr lang="tr-TR" b="1" dirty="0" err="1"/>
              <a:t>yk</a:t>
            </a:r>
            <a:r>
              <a:rPr lang="tr-TR" b="1" dirty="0"/>
              <a:t>/-</a:t>
            </a:r>
            <a:r>
              <a:rPr lang="tr-TR" b="1" dirty="0" err="1"/>
              <a:t>ik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>
                <a:solidFill>
                  <a:srgbClr val="C00000"/>
                </a:solidFill>
              </a:rPr>
              <a:t>Art-</a:t>
            </a:r>
            <a:r>
              <a:rPr lang="tr-TR" b="1" dirty="0" err="1">
                <a:solidFill>
                  <a:srgbClr val="C00000"/>
                </a:solidFill>
              </a:rPr>
              <a:t>yk</a:t>
            </a:r>
            <a:r>
              <a:rPr lang="tr-TR" b="1" dirty="0">
                <a:solidFill>
                  <a:srgbClr val="C00000"/>
                </a:solidFill>
              </a:rPr>
              <a:t>, Kert-</a:t>
            </a:r>
            <a:r>
              <a:rPr lang="tr-TR" b="1" dirty="0" err="1">
                <a:solidFill>
                  <a:srgbClr val="C00000"/>
                </a:solidFill>
              </a:rPr>
              <a:t>ik</a:t>
            </a:r>
            <a:r>
              <a:rPr lang="tr-TR" b="1" dirty="0">
                <a:solidFill>
                  <a:srgbClr val="C00000"/>
                </a:solidFill>
              </a:rPr>
              <a:t>, Çap-</a:t>
            </a:r>
            <a:r>
              <a:rPr lang="tr-TR" b="1" dirty="0" err="1">
                <a:solidFill>
                  <a:srgbClr val="C00000"/>
                </a:solidFill>
              </a:rPr>
              <a:t>yk</a:t>
            </a:r>
            <a:r>
              <a:rPr lang="tr-TR" b="1" dirty="0" smtClean="0">
                <a:solidFill>
                  <a:srgbClr val="C00000"/>
                </a:solidFill>
              </a:rPr>
              <a:t>,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-lak/-</a:t>
            </a:r>
            <a:r>
              <a:rPr lang="tr-TR" b="1" dirty="0" err="1"/>
              <a:t>lek</a:t>
            </a:r>
            <a:r>
              <a:rPr lang="tr-TR" b="1" dirty="0"/>
              <a:t>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 err="1">
                <a:solidFill>
                  <a:srgbClr val="C00000"/>
                </a:solidFill>
              </a:rPr>
              <a:t>Taý</a:t>
            </a:r>
            <a:r>
              <a:rPr lang="tr-TR" b="1" dirty="0">
                <a:solidFill>
                  <a:srgbClr val="C00000"/>
                </a:solidFill>
              </a:rPr>
              <a:t>-lak, </a:t>
            </a:r>
            <a:r>
              <a:rPr lang="tr-TR" b="1" dirty="0" err="1">
                <a:solidFill>
                  <a:srgbClr val="C00000"/>
                </a:solidFill>
              </a:rPr>
              <a:t>Tüý-lek</a:t>
            </a:r>
            <a:r>
              <a:rPr lang="tr-TR" b="1" dirty="0">
                <a:solidFill>
                  <a:srgbClr val="C00000"/>
                </a:solidFill>
              </a:rPr>
              <a:t>, Bal-lak, Ata-lak, </a:t>
            </a:r>
            <a:r>
              <a:rPr lang="tr-TR" b="1" dirty="0" err="1" smtClean="0">
                <a:solidFill>
                  <a:srgbClr val="C00000"/>
                </a:solidFill>
              </a:rPr>
              <a:t>Baý</a:t>
            </a:r>
            <a:r>
              <a:rPr lang="tr-TR" b="1" dirty="0" smtClean="0">
                <a:solidFill>
                  <a:srgbClr val="C00000"/>
                </a:solidFill>
              </a:rPr>
              <a:t>-lak</a:t>
            </a:r>
          </a:p>
          <a:p>
            <a:endParaRPr lang="tr-TR" b="1" dirty="0">
              <a:solidFill>
                <a:srgbClr val="C00000"/>
              </a:solidFill>
            </a:endParaRPr>
          </a:p>
          <a:p>
            <a:r>
              <a:rPr lang="tr-TR" b="1" dirty="0"/>
              <a:t>-</a:t>
            </a:r>
            <a:r>
              <a:rPr lang="tr-TR" b="1" dirty="0" err="1"/>
              <a:t>ja</a:t>
            </a:r>
            <a:r>
              <a:rPr lang="tr-TR" b="1" dirty="0"/>
              <a:t>/-je </a:t>
            </a:r>
            <a:r>
              <a:rPr lang="tr-TR" b="1" dirty="0" err="1"/>
              <a:t>goşulmasy</a:t>
            </a:r>
            <a:r>
              <a:rPr lang="tr-TR" dirty="0"/>
              <a:t>: </a:t>
            </a:r>
            <a:r>
              <a:rPr lang="tr-TR" b="1" dirty="0">
                <a:solidFill>
                  <a:srgbClr val="C00000"/>
                </a:solidFill>
              </a:rPr>
              <a:t>Ak-</a:t>
            </a:r>
            <a:r>
              <a:rPr lang="tr-TR" b="1" dirty="0" err="1">
                <a:solidFill>
                  <a:srgbClr val="C00000"/>
                </a:solidFill>
              </a:rPr>
              <a:t>ja</a:t>
            </a:r>
            <a:r>
              <a:rPr lang="tr-TR" b="1" dirty="0">
                <a:solidFill>
                  <a:srgbClr val="C00000"/>
                </a:solidFill>
              </a:rPr>
              <a:t>, Gara-</a:t>
            </a:r>
            <a:r>
              <a:rPr lang="tr-TR" b="1" dirty="0" err="1">
                <a:solidFill>
                  <a:srgbClr val="C00000"/>
                </a:solidFill>
              </a:rPr>
              <a:t>ja</a:t>
            </a:r>
            <a:r>
              <a:rPr lang="tr-TR" b="1" dirty="0">
                <a:solidFill>
                  <a:srgbClr val="C00000"/>
                </a:solidFill>
              </a:rPr>
              <a:t>, Mele-je, </a:t>
            </a:r>
            <a:r>
              <a:rPr lang="tr-TR" b="1" dirty="0" err="1">
                <a:solidFill>
                  <a:srgbClr val="C00000"/>
                </a:solidFill>
              </a:rPr>
              <a:t>Bäş</a:t>
            </a:r>
            <a:r>
              <a:rPr lang="tr-TR" b="1" dirty="0">
                <a:solidFill>
                  <a:srgbClr val="C00000"/>
                </a:solidFill>
              </a:rPr>
              <a:t>-je, Gül-je, </a:t>
            </a:r>
            <a:r>
              <a:rPr lang="tr-TR" b="1" dirty="0" err="1">
                <a:solidFill>
                  <a:srgbClr val="C00000"/>
                </a:solidFill>
              </a:rPr>
              <a:t>Aý-ja</a:t>
            </a:r>
            <a:r>
              <a:rPr lang="tr-TR" b="1" dirty="0">
                <a:solidFill>
                  <a:srgbClr val="C00000"/>
                </a:solidFill>
              </a:rPr>
              <a:t>, Han-</a:t>
            </a:r>
            <a:r>
              <a:rPr lang="tr-TR" b="1" dirty="0" err="1">
                <a:solidFill>
                  <a:srgbClr val="C00000"/>
                </a:solidFill>
              </a:rPr>
              <a:t>ja</a:t>
            </a:r>
            <a:r>
              <a:rPr lang="tr-TR" b="1" dirty="0">
                <a:solidFill>
                  <a:srgbClr val="C00000"/>
                </a:solidFill>
              </a:rPr>
              <a:t>, Bek-je</a:t>
            </a:r>
            <a:r>
              <a:rPr lang="tr-TR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2177616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771800" y="1392759"/>
            <a:ext cx="3708412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sp>
        <p:nvSpPr>
          <p:cNvPr id="2" name="Dikdörtgen 1"/>
          <p:cNvSpPr/>
          <p:nvPr/>
        </p:nvSpPr>
        <p:spPr>
          <a:xfrm>
            <a:off x="3803457" y="2564904"/>
            <a:ext cx="1732141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none">
            <a:spAutoFit/>
          </a:bodyPr>
          <a:lstStyle/>
          <a:p>
            <a:r>
              <a:rPr lang="tr-TR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SÖZ TOPARLARY</a:t>
            </a:r>
          </a:p>
        </p:txBody>
      </p:sp>
      <p:sp>
        <p:nvSpPr>
          <p:cNvPr id="4" name="Dikdörtgen 3"/>
          <p:cNvSpPr/>
          <p:nvPr/>
        </p:nvSpPr>
        <p:spPr>
          <a:xfrm>
            <a:off x="1043608" y="3758842"/>
            <a:ext cx="3006080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/>
              <a:t>1.Özbaşdak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dirty="0" err="1" smtClean="0"/>
              <a:t>toparlary</a:t>
            </a:r>
            <a:endParaRPr lang="tr-TR" dirty="0"/>
          </a:p>
        </p:txBody>
      </p:sp>
      <p:sp>
        <p:nvSpPr>
          <p:cNvPr id="5" name="Dikdörtgen 4"/>
          <p:cNvSpPr/>
          <p:nvPr/>
        </p:nvSpPr>
        <p:spPr>
          <a:xfrm>
            <a:off x="5080005" y="3758843"/>
            <a:ext cx="2790056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2.Özbaşdak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aňlatmaýan</a:t>
            </a:r>
            <a:r>
              <a:rPr lang="tr-TR" dirty="0"/>
              <a:t> söz </a:t>
            </a:r>
            <a:r>
              <a:rPr lang="tr-TR" dirty="0" err="1" smtClean="0"/>
              <a:t>toparlary</a:t>
            </a:r>
            <a:endParaRPr lang="tr-TR" dirty="0"/>
          </a:p>
        </p:txBody>
      </p:sp>
      <p:cxnSp>
        <p:nvCxnSpPr>
          <p:cNvPr id="7" name="Düz Ok Bağlayıcısı 6"/>
          <p:cNvCxnSpPr>
            <a:stCxn id="2" idx="2"/>
          </p:cNvCxnSpPr>
          <p:nvPr/>
        </p:nvCxnSpPr>
        <p:spPr>
          <a:xfrm flipH="1">
            <a:off x="3131840" y="2934236"/>
            <a:ext cx="1537688" cy="7107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>
            <a:stCxn id="2" idx="2"/>
          </p:cNvCxnSpPr>
          <p:nvPr/>
        </p:nvCxnSpPr>
        <p:spPr>
          <a:xfrm>
            <a:off x="4669528" y="2934236"/>
            <a:ext cx="1270624" cy="7107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762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sp>
        <p:nvSpPr>
          <p:cNvPr id="4" name="Dikdörtgen 3"/>
          <p:cNvSpPr/>
          <p:nvPr/>
        </p:nvSpPr>
        <p:spPr>
          <a:xfrm>
            <a:off x="3131840" y="2132856"/>
            <a:ext cx="3006080" cy="64633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/>
              <a:t>1.Özbaşdak </a:t>
            </a:r>
            <a:r>
              <a:rPr lang="tr-TR" dirty="0" err="1"/>
              <a:t>many</a:t>
            </a:r>
            <a:r>
              <a:rPr lang="tr-TR" dirty="0"/>
              <a:t> </a:t>
            </a:r>
            <a:r>
              <a:rPr lang="tr-TR" dirty="0" err="1"/>
              <a:t>aňladýan</a:t>
            </a:r>
            <a:r>
              <a:rPr lang="tr-TR" dirty="0"/>
              <a:t> söz </a:t>
            </a:r>
            <a:r>
              <a:rPr lang="tr-TR" dirty="0" err="1" smtClean="0"/>
              <a:t>toparlary</a:t>
            </a:r>
            <a:endParaRPr lang="tr-TR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402202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187624" y="3861048"/>
            <a:ext cx="6840760" cy="923330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1.At  2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Sypat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3. San. 4.Çalyşma. 5.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Işlik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6. Hal. 7.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Umlükler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8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Ses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we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şekil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aňladýan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sözler. 9.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Sözsoňy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10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Baglaýjy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kömekçiler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11.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Modal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sözler. </a:t>
            </a:r>
            <a:r>
              <a:rPr lang="tr-TR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12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Ownuk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r-TR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bölekler</a:t>
            </a:r>
            <a:r>
              <a:rPr lang="tr-TR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tr-TR" dirty="0"/>
          </a:p>
        </p:txBody>
      </p:sp>
      <p:cxnSp>
        <p:nvCxnSpPr>
          <p:cNvPr id="10" name="Düz Ok Bağlayıcısı 9"/>
          <p:cNvCxnSpPr>
            <a:stCxn id="4" idx="2"/>
          </p:cNvCxnSpPr>
          <p:nvPr/>
        </p:nvCxnSpPr>
        <p:spPr>
          <a:xfrm flipH="1">
            <a:off x="2051720" y="2779187"/>
            <a:ext cx="2583160" cy="10098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4663226" y="2779187"/>
            <a:ext cx="2285038" cy="10098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4640393" y="2784089"/>
            <a:ext cx="8288" cy="10049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566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402202"/>
          </a:xfrm>
          <a:prstGeom prst="rect">
            <a:avLst/>
          </a:prstGeom>
        </p:spPr>
      </p:pic>
      <p:cxnSp>
        <p:nvCxnSpPr>
          <p:cNvPr id="10" name="Düz Ok Bağlayıcısı 9"/>
          <p:cNvCxnSpPr>
            <a:stCxn id="4" idx="2"/>
          </p:cNvCxnSpPr>
          <p:nvPr/>
        </p:nvCxnSpPr>
        <p:spPr>
          <a:xfrm flipH="1">
            <a:off x="2051720" y="2779187"/>
            <a:ext cx="2583160" cy="10098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4663226" y="2779187"/>
            <a:ext cx="2285038" cy="10098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4640393" y="2784089"/>
            <a:ext cx="8288" cy="100495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Resim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6229" y="2060848"/>
            <a:ext cx="2792210" cy="774259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998930" y="4036732"/>
            <a:ext cx="5328592" cy="1200329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/>
              <a:t>1.Sözsoňy </a:t>
            </a:r>
            <a:r>
              <a:rPr lang="tr-TR" dirty="0" err="1"/>
              <a:t>kömekçiler</a:t>
            </a:r>
            <a:r>
              <a:rPr lang="tr-TR" dirty="0"/>
              <a:t>.</a:t>
            </a:r>
          </a:p>
          <a:p>
            <a:r>
              <a:rPr lang="tr-TR" dirty="0"/>
              <a:t>2.Baglaýjy </a:t>
            </a:r>
            <a:r>
              <a:rPr lang="tr-TR" dirty="0" err="1"/>
              <a:t>kömekçiler</a:t>
            </a:r>
            <a:r>
              <a:rPr lang="tr-TR" dirty="0"/>
              <a:t>.</a:t>
            </a:r>
          </a:p>
          <a:p>
            <a:r>
              <a:rPr lang="tr-TR" dirty="0"/>
              <a:t>3.Ownuk </a:t>
            </a:r>
            <a:r>
              <a:rPr lang="tr-TR" dirty="0" err="1"/>
              <a:t>bölekler</a:t>
            </a:r>
            <a:r>
              <a:rPr lang="tr-TR" dirty="0"/>
              <a:t>.</a:t>
            </a:r>
          </a:p>
          <a:p>
            <a:r>
              <a:rPr lang="tr-TR" dirty="0"/>
              <a:t>4. </a:t>
            </a:r>
            <a:r>
              <a:rPr lang="tr-TR" dirty="0" err="1"/>
              <a:t>Modal</a:t>
            </a:r>
            <a:r>
              <a:rPr lang="tr-TR" dirty="0"/>
              <a:t> sözler.</a:t>
            </a:r>
          </a:p>
        </p:txBody>
      </p:sp>
    </p:spTree>
    <p:extLst>
      <p:ext uri="{BB962C8B-B14F-4D97-AF65-F5344CB8AC3E}">
        <p14:creationId xmlns:p14="http://schemas.microsoft.com/office/powerpoint/2010/main" val="3804066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619672" y="2348880"/>
            <a:ext cx="5256584" cy="2862322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                                                   </a:t>
            </a:r>
            <a:r>
              <a:rPr lang="tr-TR" b="1" dirty="0" smtClean="0">
                <a:solidFill>
                  <a:srgbClr val="FF0000"/>
                </a:solidFill>
              </a:rPr>
              <a:t>ATLAR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                                           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semantik </a:t>
            </a:r>
            <a:r>
              <a:rPr lang="tr-TR" b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taýdan</a:t>
            </a:r>
            <a:r>
              <a:rPr lang="tr-TR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endParaRPr lang="tr-TR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zatlaryň</a:t>
            </a:r>
            <a:r>
              <a:rPr lang="tr-TR" dirty="0" smtClean="0"/>
              <a:t> </a:t>
            </a:r>
            <a:r>
              <a:rPr lang="tr-TR" dirty="0" err="1"/>
              <a:t>we</a:t>
            </a:r>
            <a:r>
              <a:rPr lang="tr-TR" dirty="0"/>
              <a:t> 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düşünjeleriň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  <a:p>
            <a:endParaRPr lang="tr-TR" dirty="0"/>
          </a:p>
          <a:p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endParaRPr lang="tr-TR" dirty="0" smtClean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180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dirty="0" smtClean="0"/>
              <a:t>1</a:t>
            </a:r>
            <a:r>
              <a:rPr lang="tr-TR" sz="1600" dirty="0"/>
              <a:t>. Hafta	</a:t>
            </a:r>
            <a:r>
              <a:rPr lang="tr-TR" sz="1600" b="1" dirty="0"/>
              <a:t>Ad ve ad </a:t>
            </a:r>
            <a:r>
              <a:rPr lang="tr-TR" sz="1600" b="1" dirty="0" smtClean="0"/>
              <a:t>yapımı</a:t>
            </a:r>
            <a:endParaRPr lang="tr-TR" sz="1600" b="1" dirty="0"/>
          </a:p>
        </p:txBody>
      </p:sp>
      <p:pic>
        <p:nvPicPr>
          <p:cNvPr id="19" name="Resi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9156" y="1916191"/>
            <a:ext cx="1225402" cy="1224777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619672" y="2348880"/>
            <a:ext cx="5256584" cy="3139321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                                                   </a:t>
            </a:r>
            <a:r>
              <a:rPr lang="tr-TR" b="1" dirty="0" smtClean="0">
                <a:solidFill>
                  <a:srgbClr val="FF0000"/>
                </a:solidFill>
              </a:rPr>
              <a:t>ATLAR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tr-TR" dirty="0" smtClean="0"/>
              <a:t>                                           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morfologik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taýdan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endParaRPr lang="tr-TR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at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ýasaýan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asyl</a:t>
            </a:r>
            <a:r>
              <a:rPr lang="tr-TR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ýasaýjy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goşulmalary</a:t>
            </a:r>
            <a:endParaRPr lang="tr-TR" b="1" dirty="0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köplük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err="1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degişlilik</a:t>
            </a: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düşüm </a:t>
            </a:r>
            <a:r>
              <a:rPr lang="tr-TR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goşulmalaryny</a:t>
            </a:r>
            <a:r>
              <a:rPr lang="tr-TR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</a:p>
          <a:p>
            <a:endParaRPr lang="tr-TR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r>
              <a:rPr lang="tr-TR" dirty="0" smtClean="0"/>
              <a:t>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9748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515</TotalTime>
  <Words>690</Words>
  <Application>Microsoft Office PowerPoint</Application>
  <PresentationFormat>Ekran Gösterisi (4:3)</PresentationFormat>
  <Paragraphs>204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Tahoma</vt:lpstr>
      <vt:lpstr>Times New Roman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80</cp:revision>
  <dcterms:created xsi:type="dcterms:W3CDTF">2016-09-19T14:10:52Z</dcterms:created>
  <dcterms:modified xsi:type="dcterms:W3CDTF">2018-04-24T06:40:17Z</dcterms:modified>
</cp:coreProperties>
</file>