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7347D9B-8AB2-4DD6-BB7C-27C0AA2C800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3384242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347D9B-8AB2-4DD6-BB7C-27C0AA2C800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2356437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347D9B-8AB2-4DD6-BB7C-27C0AA2C800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1159685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347D9B-8AB2-4DD6-BB7C-27C0AA2C800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277318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7347D9B-8AB2-4DD6-BB7C-27C0AA2C8005}"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4277658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7347D9B-8AB2-4DD6-BB7C-27C0AA2C8005}"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1624668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7347D9B-8AB2-4DD6-BB7C-27C0AA2C8005}"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4244268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7347D9B-8AB2-4DD6-BB7C-27C0AA2C8005}"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2143588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7347D9B-8AB2-4DD6-BB7C-27C0AA2C8005}"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1713773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7347D9B-8AB2-4DD6-BB7C-27C0AA2C8005}"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520468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7347D9B-8AB2-4DD6-BB7C-27C0AA2C8005}"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0EA79B-6297-4EAF-8FB6-C6ECD1ECAD42}" type="slidenum">
              <a:rPr lang="tr-TR" smtClean="0"/>
              <a:t>‹#›</a:t>
            </a:fld>
            <a:endParaRPr lang="tr-TR"/>
          </a:p>
        </p:txBody>
      </p:sp>
    </p:spTree>
    <p:extLst>
      <p:ext uri="{BB962C8B-B14F-4D97-AF65-F5344CB8AC3E}">
        <p14:creationId xmlns:p14="http://schemas.microsoft.com/office/powerpoint/2010/main" val="28819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47D9B-8AB2-4DD6-BB7C-27C0AA2C8005}"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79B-6297-4EAF-8FB6-C6ECD1ECAD42}" type="slidenum">
              <a:rPr lang="tr-TR" smtClean="0"/>
              <a:t>‹#›</a:t>
            </a:fld>
            <a:endParaRPr lang="tr-TR"/>
          </a:p>
        </p:txBody>
      </p:sp>
    </p:spTree>
    <p:extLst>
      <p:ext uri="{BB962C8B-B14F-4D97-AF65-F5344CB8AC3E}">
        <p14:creationId xmlns:p14="http://schemas.microsoft.com/office/powerpoint/2010/main" val="2108598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500" b="1" dirty="0" smtClean="0"/>
              <a:t>Bir Sosyal Problem Olarak Sağlık</a:t>
            </a:r>
            <a:endParaRPr lang="tr-TR" sz="65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48258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a:t>Bundan 20 yıl önce sağlık ve hastalık denildiği zaman hastaneler, doktorlar, hemşireler, ilaçlar ve ilk yardım çantaları akla gelirken, günümüzde artık sağlıklı yiyecekler, vitamin hapları, alternatif tıp, sağlık kültürleri, aerobik, yürüyüş, terapi, sağlık kontrolleri dahil olmak üzere çok geniş bir alan akla gelmektedir.</a:t>
            </a:r>
          </a:p>
        </p:txBody>
      </p:sp>
    </p:spTree>
    <p:extLst>
      <p:ext uri="{BB962C8B-B14F-4D97-AF65-F5344CB8AC3E}">
        <p14:creationId xmlns:p14="http://schemas.microsoft.com/office/powerpoint/2010/main" val="82060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200" dirty="0" smtClean="0"/>
              <a:t>Bu yüzden de artık sağlığın, yaşanan kültürün bir parçası haline geldiği iddiaları artmıştır.</a:t>
            </a:r>
          </a:p>
          <a:p>
            <a:pPr marL="0" indent="0">
              <a:buNone/>
            </a:pPr>
            <a:r>
              <a:rPr lang="tr-TR" sz="3200" dirty="0" smtClean="0"/>
              <a:t>Dünyada her yıl estetik cerrahiye milyonlarca dolar harcanmaktadır.</a:t>
            </a:r>
          </a:p>
          <a:p>
            <a:pPr marL="0" indent="0">
              <a:buNone/>
            </a:pPr>
            <a:r>
              <a:rPr lang="tr-TR" sz="3200" dirty="0" smtClean="0"/>
              <a:t>Gelir, eğitim, güç gibi, iyi sağlık ve iyi sağlık bakımına ulaşmak da değerlidir ve dünya üzerinde gruplar arasında eşitsiz olarak kaynak dağılmıştır.</a:t>
            </a:r>
            <a:endParaRPr lang="tr-TR" sz="3200" dirty="0"/>
          </a:p>
        </p:txBody>
      </p:sp>
    </p:spTree>
    <p:extLst>
      <p:ext uri="{BB962C8B-B14F-4D97-AF65-F5344CB8AC3E}">
        <p14:creationId xmlns:p14="http://schemas.microsoft.com/office/powerpoint/2010/main" val="375935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smtClean="0"/>
              <a:t>Bir çok şanslı birey için ‘’uzun ve refah içinde bir yaşam’’ sadece iyi bir dilek değil bir gerçektir.</a:t>
            </a:r>
          </a:p>
          <a:p>
            <a:pPr marL="0" indent="0">
              <a:buNone/>
            </a:pPr>
            <a:r>
              <a:rPr lang="tr-TR" sz="3600" dirty="0" smtClean="0"/>
              <a:t>Daha az şanslılar için ise, ‘’hastalan ve öl’’ sadece bir kötü dilek değil yaşamın gerçekten olumsuz ve korkunç yüzüdür.</a:t>
            </a:r>
            <a:endParaRPr lang="tr-TR" sz="3600" dirty="0"/>
          </a:p>
        </p:txBody>
      </p:sp>
    </p:spTree>
    <p:extLst>
      <p:ext uri="{BB962C8B-B14F-4D97-AF65-F5344CB8AC3E}">
        <p14:creationId xmlns:p14="http://schemas.microsoft.com/office/powerpoint/2010/main" val="863849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a:t>Sağlığın dünyada ve toplumdaki dağılımında eşitsizlikler mevcuttur.</a:t>
            </a:r>
          </a:p>
          <a:p>
            <a:pPr marL="0" indent="0">
              <a:buNone/>
            </a:pPr>
            <a:r>
              <a:rPr lang="tr-TR" sz="3600" dirty="0"/>
              <a:t>Bu yüzden sağlıkta eşitsizlikler sosyolojinin başta gelen inceleme alanlarından biridir.</a:t>
            </a:r>
          </a:p>
          <a:p>
            <a:pPr marL="0" indent="0">
              <a:buNone/>
            </a:pPr>
            <a:endParaRPr lang="tr-TR" sz="3600" dirty="0"/>
          </a:p>
        </p:txBody>
      </p:sp>
    </p:spTree>
    <p:extLst>
      <p:ext uri="{BB962C8B-B14F-4D97-AF65-F5344CB8AC3E}">
        <p14:creationId xmlns:p14="http://schemas.microsoft.com/office/powerpoint/2010/main" val="809207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Sağlık ve hastalığın ölçülmesi</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Diğer kavramlar gibi, sağlık ve hastalık da nesnel olduğu kadar öznel boyutlara da sahiptir.</a:t>
            </a:r>
          </a:p>
          <a:p>
            <a:r>
              <a:rPr lang="tr-TR" dirty="0" smtClean="0"/>
              <a:t>Sosyolog D. </a:t>
            </a:r>
            <a:r>
              <a:rPr lang="tr-TR" dirty="0" err="1" smtClean="0"/>
              <a:t>Stull</a:t>
            </a:r>
            <a:r>
              <a:rPr lang="tr-TR" dirty="0" smtClean="0"/>
              <a:t> (1982) sağlık kavramsallaştırılmasında değişik yer ve zamanlarda kullanılmış üç model tanımlar.</a:t>
            </a:r>
          </a:p>
          <a:p>
            <a:r>
              <a:rPr lang="tr-TR" dirty="0" smtClean="0"/>
              <a:t>Bu modeller:</a:t>
            </a:r>
          </a:p>
          <a:p>
            <a:r>
              <a:rPr lang="tr-TR" dirty="0" smtClean="0"/>
              <a:t>A. Fiziksel Model</a:t>
            </a:r>
          </a:p>
          <a:p>
            <a:r>
              <a:rPr lang="tr-TR" dirty="0" smtClean="0"/>
              <a:t>B. Sosyal ya da İşlevsel Model</a:t>
            </a:r>
          </a:p>
          <a:p>
            <a:r>
              <a:rPr lang="tr-TR" dirty="0" smtClean="0"/>
              <a:t>C. Öznel değerlendirmelerdir.</a:t>
            </a:r>
            <a:endParaRPr lang="tr-TR" dirty="0"/>
          </a:p>
        </p:txBody>
      </p:sp>
    </p:spTree>
    <p:extLst>
      <p:ext uri="{BB962C8B-B14F-4D97-AF65-F5344CB8AC3E}">
        <p14:creationId xmlns:p14="http://schemas.microsoft.com/office/powerpoint/2010/main" val="552125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Tıbbi ya da Fiziksel Model</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600" dirty="0" smtClean="0"/>
              <a:t>Sağlığın tıbbi ya da fiziksel modeli, sağlığı, hastaların kişisel ifadeleri, tıbbi personelin gözlemleri ve tıbbi testlerin belirlediği bir bileşim olarak tanımlanan hastalığın yokluğu olarak görür.</a:t>
            </a:r>
            <a:endParaRPr lang="tr-TR" sz="3600" dirty="0"/>
          </a:p>
        </p:txBody>
      </p:sp>
    </p:spTree>
    <p:extLst>
      <p:ext uri="{BB962C8B-B14F-4D97-AF65-F5344CB8AC3E}">
        <p14:creationId xmlns:p14="http://schemas.microsoft.com/office/powerpoint/2010/main" val="361825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Sosyal ya da İşlevsel Model</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600" dirty="0" smtClean="0"/>
              <a:t>Bu yaklaşıma göre sağlık, bireylerin sosyal olarak işlevsel olma yeteneği demektir.</a:t>
            </a:r>
          </a:p>
          <a:p>
            <a:pPr marL="0" indent="0">
              <a:buNone/>
            </a:pPr>
            <a:r>
              <a:rPr lang="tr-TR" sz="3600" dirty="0" smtClean="0"/>
              <a:t>Bu ise, bireyin toplumda kendisinden beklenen rolleri tam anlamıyla eksiksiz olarak yerine getirebilmektir.</a:t>
            </a:r>
            <a:endParaRPr lang="tr-TR" sz="3600" dirty="0"/>
          </a:p>
        </p:txBody>
      </p:sp>
    </p:spTree>
    <p:extLst>
      <p:ext uri="{BB962C8B-B14F-4D97-AF65-F5344CB8AC3E}">
        <p14:creationId xmlns:p14="http://schemas.microsoft.com/office/powerpoint/2010/main" val="761870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Öznel / Psikolojik Model</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200" dirty="0" smtClean="0"/>
              <a:t>Bu model, sağlığı insanların kendi durumları hakkındaki öznel değerlendirmeleri esasında tanımlar.</a:t>
            </a:r>
          </a:p>
          <a:p>
            <a:pPr marL="0" indent="0">
              <a:buNone/>
            </a:pPr>
            <a:r>
              <a:rPr lang="tr-TR" sz="3200" dirty="0" smtClean="0"/>
              <a:t>Bu yaklaşımda hastalık ve sağlığın ölçümü yapılırken, belirli bir nüfustaki bireylerden kendi yaşam ortamlarını değerlendirerek işaretlemeleri istenir.</a:t>
            </a:r>
            <a:endParaRPr lang="tr-TR" sz="3200" dirty="0"/>
          </a:p>
        </p:txBody>
      </p:sp>
    </p:spTree>
    <p:extLst>
      <p:ext uri="{BB962C8B-B14F-4D97-AF65-F5344CB8AC3E}">
        <p14:creationId xmlns:p14="http://schemas.microsoft.com/office/powerpoint/2010/main" val="7963137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333</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Bir Sosyal Problem Olarak Sağlık</vt:lpstr>
      <vt:lpstr>PowerPoint Sunusu</vt:lpstr>
      <vt:lpstr>PowerPoint Sunusu</vt:lpstr>
      <vt:lpstr>PowerPoint Sunusu</vt:lpstr>
      <vt:lpstr>PowerPoint Sunusu</vt:lpstr>
      <vt:lpstr>Sağlık ve hastalığın ölçülmesi</vt:lpstr>
      <vt:lpstr>Tıbbi ya da Fiziksel Model</vt:lpstr>
      <vt:lpstr>Sosyal ya da İşlevsel Model</vt:lpstr>
      <vt:lpstr>Öznel / Psikolojik Model</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Sosyal Problem Olarak Sağlık</dc:title>
  <dc:creator>USER</dc:creator>
  <cp:lastModifiedBy>USER</cp:lastModifiedBy>
  <cp:revision>5</cp:revision>
  <dcterms:created xsi:type="dcterms:W3CDTF">2020-05-03T12:07:31Z</dcterms:created>
  <dcterms:modified xsi:type="dcterms:W3CDTF">2020-05-03T15:35:13Z</dcterms:modified>
</cp:coreProperties>
</file>