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67" r:id="rId13"/>
    <p:sldId id="273" r:id="rId14"/>
    <p:sldId id="274" r:id="rId15"/>
    <p:sldId id="268" r:id="rId16"/>
    <p:sldId id="269" r:id="rId17"/>
    <p:sldId id="270" r:id="rId18"/>
    <p:sldId id="271" r:id="rId19"/>
    <p:sldId id="275" r:id="rId20"/>
    <p:sldId id="276" r:id="rId21"/>
    <p:sldId id="277" r:id="rId22"/>
    <p:sldId id="278" r:id="rId23"/>
    <p:sldId id="279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5E"/>
    <a:srgbClr val="BE0260"/>
    <a:srgbClr val="018ACF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73649" autoAdjust="0"/>
  </p:normalViewPr>
  <p:slideViewPr>
    <p:cSldViewPr>
      <p:cViewPr varScale="1">
        <p:scale>
          <a:sx n="50" d="100"/>
          <a:sy n="50" d="100"/>
        </p:scale>
        <p:origin x="187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6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D93C1-1874-6D4E-9A66-C3BC10528B07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CFA02-5955-7B4D-81B9-EC9BAFB5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0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13842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4650640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000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26402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9653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26402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GENETIC TERMS-</a:t>
            </a:r>
            <a:r>
              <a:rPr lang="tr-TR" dirty="0" smtClean="0"/>
              <a:t>IV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DVM. </a:t>
            </a:r>
            <a:r>
              <a:rPr lang="en-US" dirty="0" err="1" smtClean="0"/>
              <a:t>Nüket</a:t>
            </a:r>
            <a:r>
              <a:rPr lang="en-US" dirty="0" smtClean="0"/>
              <a:t> </a:t>
            </a:r>
            <a:r>
              <a:rPr lang="en-US" dirty="0" err="1" smtClean="0"/>
              <a:t>BİLGEN,PhD</a:t>
            </a:r>
            <a:endParaRPr lang="en-US" dirty="0" smtClean="0"/>
          </a:p>
          <a:p>
            <a:r>
              <a:rPr lang="en-US" dirty="0" smtClean="0"/>
              <a:t>A. </a:t>
            </a:r>
            <a:r>
              <a:rPr lang="en-US" dirty="0"/>
              <a:t>U</a:t>
            </a:r>
            <a:r>
              <a:rPr lang="en-US" dirty="0" smtClean="0"/>
              <a:t>. Vet. Med.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Anabilim</a:t>
            </a:r>
            <a:r>
              <a:rPr lang="en-US" dirty="0" smtClean="0"/>
              <a:t> Dalı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85" y="1596540"/>
            <a:ext cx="6630900" cy="49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50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6" y="680310"/>
            <a:ext cx="8144266" cy="6108200"/>
          </a:xfrm>
        </p:spPr>
      </p:pic>
    </p:spTree>
    <p:extLst>
      <p:ext uri="{BB962C8B-B14F-4D97-AF65-F5344CB8AC3E}">
        <p14:creationId xmlns:p14="http://schemas.microsoft.com/office/powerpoint/2010/main" val="281171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Dominance:</a:t>
            </a:r>
            <a:r>
              <a:rPr lang="en-US" dirty="0"/>
              <a:t> </a:t>
            </a:r>
            <a:r>
              <a:rPr lang="en-US" dirty="0" err="1"/>
              <a:t>Allel</a:t>
            </a:r>
            <a:r>
              <a:rPr lang="en-US" dirty="0"/>
              <a:t> is called the dominance of one of the genes over the other. The character that the predominant allele genes bring to the genus is observed in the phenotype.</a:t>
            </a:r>
          </a:p>
          <a:p>
            <a:endParaRPr lang="en-US" dirty="0"/>
          </a:p>
          <a:p>
            <a:r>
              <a:rPr lang="en-US" b="1" dirty="0"/>
              <a:t>Recessive: </a:t>
            </a:r>
            <a:r>
              <a:rPr lang="en-US" dirty="0"/>
              <a:t>a gene-recessive (recessive) gene that can not show its effect in the phenotype when </a:t>
            </a:r>
            <a:r>
              <a:rPr lang="en-US" dirty="0" err="1" smtClean="0"/>
              <a:t>allel</a:t>
            </a:r>
            <a:r>
              <a:rPr lang="en-US" dirty="0" smtClean="0"/>
              <a:t> </a:t>
            </a:r>
            <a:r>
              <a:rPr lang="en-US" dirty="0"/>
              <a:t>genes are heterozygous; the characteristic that it reveals is called recession (a retracted feature).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5642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Punnett</a:t>
            </a:r>
            <a:r>
              <a:rPr lang="tr-TR" dirty="0"/>
              <a:t> </a:t>
            </a:r>
            <a:r>
              <a:rPr lang="tr-TR" dirty="0" err="1"/>
              <a:t>Square</a:t>
            </a:r>
            <a:endParaRPr lang="tr-TR" dirty="0"/>
          </a:p>
        </p:txBody>
      </p:sp>
      <p:pic>
        <p:nvPicPr>
          <p:cNvPr id="1026" name="Picture 2" descr="Punnett Squar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1901950"/>
            <a:ext cx="5332294" cy="259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 rot="10800000" flipV="1">
            <a:off x="448964" y="4650052"/>
            <a:ext cx="65663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 </a:t>
            </a:r>
            <a:r>
              <a:rPr lang="en-US" sz="2800" b="1" dirty="0"/>
              <a:t>Punnett square</a:t>
            </a:r>
            <a:r>
              <a:rPr lang="en-US" sz="2800" dirty="0"/>
              <a:t> is a diagram that is used to predict an outcome of a particular cross or breeding experiment. It is named after Reginald C. </a:t>
            </a:r>
            <a:r>
              <a:rPr lang="en-US" sz="2800" dirty="0" smtClean="0"/>
              <a:t>Punnett</a:t>
            </a:r>
            <a:r>
              <a:rPr lang="tr-TR" sz="2800" dirty="0" smtClean="0"/>
              <a:t>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553825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Punnett</a:t>
            </a:r>
            <a:r>
              <a:rPr lang="tr-TR" dirty="0"/>
              <a:t> </a:t>
            </a:r>
            <a:r>
              <a:rPr lang="tr-TR" dirty="0" err="1"/>
              <a:t>Square</a:t>
            </a:r>
            <a:endParaRPr lang="tr-TR" dirty="0"/>
          </a:p>
        </p:txBody>
      </p:sp>
      <p:pic>
        <p:nvPicPr>
          <p:cNvPr id="4" name="Picture 4" descr="Punnett Squar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57" y="2054655"/>
            <a:ext cx="8502615" cy="274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487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1- </a:t>
            </a:r>
            <a:r>
              <a:rPr lang="en-US" dirty="0" smtClean="0"/>
              <a:t>factors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en-US" dirty="0" err="1" smtClean="0"/>
              <a:t>presen</a:t>
            </a:r>
            <a:r>
              <a:rPr lang="tr-TR" dirty="0" err="1" smtClean="0"/>
              <a:t>ted</a:t>
            </a:r>
            <a:r>
              <a:rPr lang="en-US" dirty="0" smtClean="0"/>
              <a:t> </a:t>
            </a:r>
            <a:r>
              <a:rPr lang="tr-TR" dirty="0" smtClean="0"/>
              <a:t>in</a:t>
            </a:r>
            <a:r>
              <a:rPr lang="en-US" dirty="0" smtClean="0"/>
              <a:t> </a:t>
            </a:r>
            <a:r>
              <a:rPr lang="en-US" dirty="0"/>
              <a:t>pairs ...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US" dirty="0" smtClean="0"/>
              <a:t>Genetic </a:t>
            </a:r>
            <a:r>
              <a:rPr lang="en-US" dirty="0"/>
              <a:t>characters are controlled by unit factors </a:t>
            </a:r>
            <a:r>
              <a:rPr lang="en-US" b="1" dirty="0"/>
              <a:t>in pairs </a:t>
            </a:r>
            <a:r>
              <a:rPr lang="en-US" dirty="0"/>
              <a:t>in each organism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 smtClean="0"/>
              <a:t>Chromosomes-genes</a:t>
            </a:r>
            <a:r>
              <a:rPr lang="tr-TR" dirty="0" smtClean="0"/>
              <a:t>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9863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Dihybrid</a:t>
            </a:r>
            <a:r>
              <a:rPr lang="tr-TR" dirty="0"/>
              <a:t> </a:t>
            </a:r>
            <a:r>
              <a:rPr lang="tr-TR" dirty="0" err="1"/>
              <a:t>crossing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55" y="1342657"/>
            <a:ext cx="8229600" cy="3918803"/>
          </a:xfrm>
        </p:spPr>
        <p:txBody>
          <a:bodyPr/>
          <a:lstStyle/>
          <a:p>
            <a:r>
              <a:rPr lang="tr-TR" dirty="0" err="1" smtClean="0"/>
              <a:t>Crossing</a:t>
            </a:r>
            <a:r>
              <a:rPr lang="tr-TR" dirty="0" smtClean="0"/>
              <a:t> </a:t>
            </a:r>
            <a:r>
              <a:rPr lang="tr-TR" dirty="0" err="1" smtClean="0"/>
              <a:t>individuals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characters</a:t>
            </a:r>
            <a:r>
              <a:rPr lang="tr-TR" dirty="0" smtClean="0"/>
              <a:t>. </a:t>
            </a:r>
            <a:endParaRPr lang="en-US" dirty="0"/>
          </a:p>
          <a:p>
            <a:r>
              <a:rPr lang="tr-TR" dirty="0" smtClean="0"/>
              <a:t>Mendel</a:t>
            </a:r>
            <a:r>
              <a:rPr lang="en-US" dirty="0" smtClean="0"/>
              <a:t> </a:t>
            </a:r>
            <a:r>
              <a:rPr lang="en-US" dirty="0"/>
              <a:t>crossed the homozygous individuals </a:t>
            </a:r>
            <a:r>
              <a:rPr lang="tr-TR" dirty="0" err="1" smtClean="0"/>
              <a:t>for</a:t>
            </a:r>
            <a:r>
              <a:rPr lang="en-US" dirty="0" smtClean="0"/>
              <a:t> </a:t>
            </a:r>
            <a:r>
              <a:rPr lang="en-US" dirty="0"/>
              <a:t>two characters and obtained the phenotype / genotype ratios and ...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520" y="2914160"/>
            <a:ext cx="5124990" cy="39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83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6260" y="603958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Second </a:t>
            </a:r>
            <a:r>
              <a:rPr lang="tr-TR" dirty="0" err="1" smtClean="0"/>
              <a:t>law</a:t>
            </a:r>
            <a:r>
              <a:rPr lang="tr-TR" dirty="0" smtClean="0"/>
              <a:t>:</a:t>
            </a:r>
            <a:br>
              <a:rPr lang="tr-TR" dirty="0" smtClean="0"/>
            </a:br>
            <a:r>
              <a:rPr lang="tr-TR" dirty="0" err="1" smtClean="0"/>
              <a:t>Independent</a:t>
            </a:r>
            <a:r>
              <a:rPr lang="tr-TR" dirty="0" smtClean="0"/>
              <a:t> </a:t>
            </a:r>
            <a:r>
              <a:rPr lang="tr-TR" dirty="0" err="1" smtClean="0"/>
              <a:t>Assortment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Independently distributed unit factors have suggested that different gene pairs are distributed independently during the formation of gametes.</a:t>
            </a:r>
            <a:endParaRPr lang="tr-TR" dirty="0"/>
          </a:p>
        </p:txBody>
      </p:sp>
      <p:pic>
        <p:nvPicPr>
          <p:cNvPr id="4" name="Picture 3" descr="Screen Shot 2017-11-01 at 12.04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3123590"/>
            <a:ext cx="5335525" cy="33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56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polyhibrid</a:t>
            </a:r>
            <a:r>
              <a:rPr lang="en-US" dirty="0"/>
              <a:t> crossing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/>
          <a:p>
            <a:r>
              <a:rPr lang="en-US" altLang="tr-TR" dirty="0" smtClean="0"/>
              <a:t>Cross</a:t>
            </a:r>
            <a:r>
              <a:rPr lang="tr-TR" altLang="tr-TR" dirty="0" err="1" smtClean="0"/>
              <a:t>ing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individuals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for</a:t>
            </a:r>
            <a:r>
              <a:rPr lang="en-US" altLang="tr-TR" dirty="0" smtClean="0"/>
              <a:t> </a:t>
            </a:r>
            <a:r>
              <a:rPr lang="en-US" altLang="tr-TR" dirty="0"/>
              <a:t>more than </a:t>
            </a:r>
            <a:r>
              <a:rPr lang="tr-TR" altLang="tr-TR" dirty="0" smtClean="0"/>
              <a:t>2 </a:t>
            </a:r>
            <a:r>
              <a:rPr lang="en-US" altLang="tr-TR" dirty="0" smtClean="0"/>
              <a:t>trait</a:t>
            </a:r>
            <a:r>
              <a:rPr lang="tr-TR" altLang="tr-TR" dirty="0" smtClean="0"/>
              <a:t>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0" y="3100755"/>
            <a:ext cx="760095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969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dirty="0"/>
              <a:t>How to determine the genotype of an individual with a dominant genotype</a:t>
            </a:r>
            <a:r>
              <a:rPr lang="tr-TR" altLang="tr-TR" dirty="0"/>
              <a:t>?</a:t>
            </a:r>
          </a:p>
          <a:p>
            <a:endParaRPr lang="tr-TR" dirty="0" smtClean="0"/>
          </a:p>
          <a:p>
            <a:endParaRPr lang="tr-TR" dirty="0"/>
          </a:p>
          <a:p>
            <a:r>
              <a:rPr lang="en-US" b="1" dirty="0"/>
              <a:t>Test crossing: </a:t>
            </a:r>
            <a:r>
              <a:rPr lang="en-US" dirty="0" smtClean="0"/>
              <a:t>crossing an individual whose genotype is unknown with a homozygous recessive individual.</a:t>
            </a:r>
          </a:p>
          <a:p>
            <a:r>
              <a:rPr lang="en-US" dirty="0" smtClean="0"/>
              <a:t>The constructed practice</a:t>
            </a:r>
            <a:r>
              <a:rPr lang="tr-TR" dirty="0" smtClean="0"/>
              <a:t> is </a:t>
            </a:r>
            <a:r>
              <a:rPr lang="tr-TR" dirty="0" err="1" smtClean="0"/>
              <a:t>called</a:t>
            </a:r>
            <a:r>
              <a:rPr lang="en-US" dirty="0" smtClean="0"/>
              <a:t> </a:t>
            </a:r>
            <a:r>
              <a:rPr lang="en-US" b="1" dirty="0" smtClean="0"/>
              <a:t>test hybrid</a:t>
            </a:r>
            <a:r>
              <a:rPr lang="tr-TR" b="1" dirty="0" smtClean="0"/>
              <a:t>, </a:t>
            </a:r>
            <a:r>
              <a:rPr lang="en-US" dirty="0" smtClean="0"/>
              <a:t>the individual used in the test hybrid</a:t>
            </a:r>
            <a:r>
              <a:rPr lang="tr-TR" dirty="0" smtClean="0"/>
              <a:t> is </a:t>
            </a:r>
            <a:r>
              <a:rPr lang="tr-TR" dirty="0" err="1" smtClean="0"/>
              <a:t>called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en-US" b="1" dirty="0" smtClean="0"/>
              <a:t>tester</a:t>
            </a:r>
            <a:r>
              <a:rPr lang="en-US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309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Inheritance</a:t>
            </a:r>
            <a:r>
              <a:rPr lang="tr-TR" dirty="0" smtClean="0"/>
              <a:t> Genetics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Johann </a:t>
            </a:r>
            <a:r>
              <a:rPr lang="en-US" dirty="0" err="1"/>
              <a:t>Gregor</a:t>
            </a:r>
            <a:r>
              <a:rPr lang="en-US" dirty="0"/>
              <a:t> Mendel?</a:t>
            </a:r>
          </a:p>
          <a:p>
            <a:r>
              <a:rPr lang="en-US" dirty="0"/>
              <a:t>Mendel </a:t>
            </a:r>
            <a:r>
              <a:rPr lang="tr-TR" dirty="0" smtClean="0"/>
              <a:t>Genetics</a:t>
            </a:r>
            <a:r>
              <a:rPr lang="en-US" dirty="0" smtClean="0"/>
              <a:t>?</a:t>
            </a:r>
            <a:endParaRPr lang="en-US" dirty="0"/>
          </a:p>
          <a:p>
            <a:r>
              <a:rPr lang="tr-TR" dirty="0" err="1" smtClean="0"/>
              <a:t>Theories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inheritance</a:t>
            </a:r>
            <a:endParaRPr lang="en-US" dirty="0"/>
          </a:p>
          <a:p>
            <a:r>
              <a:rPr lang="en-US" dirty="0" smtClean="0"/>
              <a:t>Mendel</a:t>
            </a:r>
            <a:r>
              <a:rPr lang="tr-TR" dirty="0" smtClean="0"/>
              <a:t>’</a:t>
            </a:r>
            <a:r>
              <a:rPr lang="en-US" dirty="0" smtClean="0"/>
              <a:t> </a:t>
            </a:r>
            <a:r>
              <a:rPr lang="tr-TR" dirty="0" err="1" smtClean="0"/>
              <a:t>laws</a:t>
            </a:r>
            <a:endParaRPr lang="en-US" dirty="0"/>
          </a:p>
          <a:p>
            <a:r>
              <a:rPr lang="tr-TR" dirty="0" err="1" smtClean="0"/>
              <a:t>Crossing</a:t>
            </a:r>
            <a:endParaRPr lang="en-US" dirty="0"/>
          </a:p>
          <a:p>
            <a:r>
              <a:rPr lang="en-US" dirty="0" err="1" smtClean="0"/>
              <a:t>Pedigri</a:t>
            </a:r>
            <a:r>
              <a:rPr lang="tr-TR" dirty="0" smtClean="0"/>
              <a:t>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345" y="2207360"/>
            <a:ext cx="2940117" cy="32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95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1-01 at 12.43.0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" r="1559"/>
          <a:stretch>
            <a:fillRect/>
          </a:stretch>
        </p:blipFill>
        <p:spPr>
          <a:xfrm>
            <a:off x="5992" y="1291130"/>
            <a:ext cx="9299863" cy="4428445"/>
          </a:xfrm>
        </p:spPr>
      </p:pic>
    </p:spTree>
    <p:extLst>
      <p:ext uri="{BB962C8B-B14F-4D97-AF65-F5344CB8AC3E}">
        <p14:creationId xmlns:p14="http://schemas.microsoft.com/office/powerpoint/2010/main" val="3292974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 </a:t>
            </a:r>
            <a:r>
              <a:rPr lang="en-US" b="1" dirty="0"/>
              <a:t>pedigree chart</a:t>
            </a:r>
            <a:r>
              <a:rPr lang="en-US" dirty="0"/>
              <a:t> is a diagram that shows the </a:t>
            </a:r>
            <a:r>
              <a:rPr lang="en-US" dirty="0" smtClean="0"/>
              <a:t>appearance </a:t>
            </a:r>
            <a:r>
              <a:rPr lang="en-US" dirty="0"/>
              <a:t>or phenotypes </a:t>
            </a:r>
            <a:r>
              <a:rPr lang="tr-TR" dirty="0" err="1" smtClean="0"/>
              <a:t>inheritance</a:t>
            </a:r>
            <a:r>
              <a:rPr lang="tr-TR" dirty="0" smtClean="0"/>
              <a:t> </a:t>
            </a:r>
            <a:r>
              <a:rPr lang="tr-TR" dirty="0" err="1" smtClean="0"/>
              <a:t>pattern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2050" name="Picture 2" descr="pedigree char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960" y="2917799"/>
            <a:ext cx="6413610" cy="394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935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4" name="Oval 3"/>
          <p:cNvSpPr/>
          <p:nvPr/>
        </p:nvSpPr>
        <p:spPr>
          <a:xfrm>
            <a:off x="1116582" y="2028196"/>
            <a:ext cx="566404" cy="5663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193" y="2028196"/>
            <a:ext cx="549240" cy="5663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6"/>
            <a:endCxn id="5" idx="1"/>
          </p:cNvCxnSpPr>
          <p:nvPr/>
        </p:nvCxnSpPr>
        <p:spPr>
          <a:xfrm>
            <a:off x="1682986" y="2311354"/>
            <a:ext cx="7552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43426" y="2311354"/>
            <a:ext cx="0" cy="574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094918" y="3426825"/>
            <a:ext cx="566404" cy="5663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1670" y="3426825"/>
            <a:ext cx="549240" cy="5663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5" idx="2"/>
            <a:endCxn id="8" idx="7"/>
          </p:cNvCxnSpPr>
          <p:nvPr/>
        </p:nvCxnSpPr>
        <p:spPr>
          <a:xfrm flipH="1">
            <a:off x="2578374" y="2594512"/>
            <a:ext cx="134439" cy="9152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93453" y="2886251"/>
            <a:ext cx="15447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8" idx="0"/>
          </p:cNvCxnSpPr>
          <p:nvPr/>
        </p:nvCxnSpPr>
        <p:spPr>
          <a:xfrm flipH="1">
            <a:off x="2378120" y="2886251"/>
            <a:ext cx="60073" cy="540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9" idx="0"/>
          </p:cNvCxnSpPr>
          <p:nvPr/>
        </p:nvCxnSpPr>
        <p:spPr>
          <a:xfrm flipH="1">
            <a:off x="876290" y="2886251"/>
            <a:ext cx="17163" cy="540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61322" y="3040700"/>
            <a:ext cx="326111" cy="18705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94918" y="4911259"/>
            <a:ext cx="16820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94918" y="4911259"/>
            <a:ext cx="0" cy="394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12813" y="4911259"/>
            <a:ext cx="0" cy="394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57730" y="4911259"/>
            <a:ext cx="0" cy="394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438193" y="5305964"/>
            <a:ext cx="566404" cy="5663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68806" y="5305964"/>
            <a:ext cx="549240" cy="5663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93765" y="5305964"/>
            <a:ext cx="566404" cy="5663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493765" y="2126688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I.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620419" y="3426825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II.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349505" y="5305964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III. </a:t>
            </a:r>
            <a:endParaRPr lang="en-US" dirty="0"/>
          </a:p>
        </p:txBody>
      </p:sp>
      <p:pic>
        <p:nvPicPr>
          <p:cNvPr id="25" name="Picture 24" descr="Nuket's Mac HD:Users:nuketbilgen:Desktop:Screen Shot 2017-08-24 at 14.02.0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20" y="1377800"/>
            <a:ext cx="3763010" cy="3883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303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Screenshot from 2016-12-16 15-33-5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2" r="46005"/>
          <a:stretch/>
        </p:blipFill>
        <p:spPr bwMode="auto">
          <a:xfrm>
            <a:off x="296260" y="1596540"/>
            <a:ext cx="6108200" cy="4886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276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NON-MENDELIAN GENETICS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tr-TR" dirty="0">
                <a:solidFill>
                  <a:schemeClr val="tx1"/>
                </a:solidFill>
              </a:rPr>
              <a:t>Inheritance patterns are non-distributed in accordance with Mendel's rules.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tr-TR" dirty="0" smtClean="0">
                <a:solidFill>
                  <a:schemeClr val="tx1"/>
                </a:solidFill>
              </a:rPr>
              <a:t>The </a:t>
            </a:r>
            <a:r>
              <a:rPr lang="en-US" altLang="tr-TR" dirty="0">
                <a:solidFill>
                  <a:schemeClr val="tx1"/>
                </a:solidFill>
              </a:rPr>
              <a:t>expected phenotype </a:t>
            </a:r>
            <a:r>
              <a:rPr lang="tr-TR" altLang="tr-TR" dirty="0" err="1" smtClean="0">
                <a:solidFill>
                  <a:schemeClr val="tx1"/>
                </a:solidFill>
              </a:rPr>
              <a:t>ratio</a:t>
            </a:r>
            <a:r>
              <a:rPr lang="en-US" altLang="tr-TR" dirty="0" smtClean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in these cases where Mendel's proposals are not applicable differ:</a:t>
            </a:r>
            <a:endParaRPr lang="tr-TR" altLang="tr-TR" dirty="0" smtClean="0">
              <a:solidFill>
                <a:schemeClr val="tx1"/>
              </a:solidFill>
            </a:endParaRP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tr-TR" altLang="tr-TR" dirty="0" err="1" smtClean="0">
                <a:solidFill>
                  <a:schemeClr val="tx1"/>
                </a:solidFill>
              </a:rPr>
              <a:t>Multiple</a:t>
            </a:r>
            <a:r>
              <a:rPr lang="tr-TR" altLang="tr-TR" dirty="0" smtClean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alleles</a:t>
            </a:r>
            <a:endParaRPr lang="tr-TR" altLang="tr-TR" dirty="0">
              <a:solidFill>
                <a:schemeClr val="tx1"/>
              </a:solidFill>
            </a:endParaRP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en-US" altLang="tr-TR" dirty="0">
                <a:solidFill>
                  <a:schemeClr val="tx1"/>
                </a:solidFill>
              </a:rPr>
              <a:t>Lethal genotypes</a:t>
            </a: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en-US" altLang="tr-TR" dirty="0">
                <a:solidFill>
                  <a:schemeClr val="tx1"/>
                </a:solidFill>
              </a:rPr>
              <a:t>Incomplete dominance</a:t>
            </a:r>
            <a:endParaRPr lang="tr-TR" altLang="tr-TR" dirty="0">
              <a:solidFill>
                <a:schemeClr val="tx1"/>
              </a:solidFill>
            </a:endParaRP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tr-TR" altLang="tr-TR" dirty="0" err="1">
                <a:solidFill>
                  <a:schemeClr val="tx1"/>
                </a:solidFill>
              </a:rPr>
              <a:t>Codominance</a:t>
            </a:r>
            <a:endParaRPr lang="en-US" altLang="tr-TR" dirty="0">
              <a:solidFill>
                <a:schemeClr val="tx1"/>
              </a:solidFill>
            </a:endParaRP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en-US" altLang="tr-TR" dirty="0">
                <a:solidFill>
                  <a:schemeClr val="tx1"/>
                </a:solidFill>
              </a:rPr>
              <a:t>Penetrance</a:t>
            </a: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en-US" altLang="tr-TR" dirty="0">
                <a:solidFill>
                  <a:schemeClr val="tx1"/>
                </a:solidFill>
              </a:rPr>
              <a:t>Expressivity</a:t>
            </a: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en-US" altLang="tr-TR" dirty="0">
                <a:solidFill>
                  <a:schemeClr val="tx1"/>
                </a:solidFill>
              </a:rPr>
              <a:t>Pleiotropy</a:t>
            </a:r>
            <a:endParaRPr lang="tr-TR" altLang="tr-TR" dirty="0">
              <a:solidFill>
                <a:schemeClr val="tx1"/>
              </a:solidFill>
            </a:endParaRP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tr-TR" altLang="tr-TR" dirty="0" err="1">
                <a:solidFill>
                  <a:schemeClr val="tx1"/>
                </a:solidFill>
              </a:rPr>
              <a:t>Epistasis</a:t>
            </a:r>
            <a:endParaRPr lang="tr-TR" altLang="tr-TR" dirty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22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Homework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tr-TR" altLang="tr-TR" dirty="0" err="1">
                <a:solidFill>
                  <a:schemeClr val="tx1"/>
                </a:solidFill>
              </a:rPr>
              <a:t>Multiple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alleles</a:t>
            </a:r>
            <a:endParaRPr lang="tr-TR" altLang="tr-TR" dirty="0">
              <a:solidFill>
                <a:schemeClr val="tx1"/>
              </a:solidFill>
            </a:endParaRP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en-US" altLang="tr-TR" dirty="0">
                <a:solidFill>
                  <a:schemeClr val="tx1"/>
                </a:solidFill>
              </a:rPr>
              <a:t>Lethal genotypes</a:t>
            </a: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en-US" altLang="tr-TR" dirty="0">
                <a:solidFill>
                  <a:schemeClr val="tx1"/>
                </a:solidFill>
              </a:rPr>
              <a:t>Incomplete dominance</a:t>
            </a:r>
            <a:endParaRPr lang="tr-TR" altLang="tr-TR" dirty="0">
              <a:solidFill>
                <a:schemeClr val="tx1"/>
              </a:solidFill>
            </a:endParaRP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tr-TR" altLang="tr-TR" dirty="0" err="1">
                <a:solidFill>
                  <a:schemeClr val="tx1"/>
                </a:solidFill>
              </a:rPr>
              <a:t>Codominance</a:t>
            </a:r>
            <a:endParaRPr lang="en-US" altLang="tr-TR" dirty="0">
              <a:solidFill>
                <a:schemeClr val="tx1"/>
              </a:solidFill>
            </a:endParaRP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en-US" altLang="tr-TR" dirty="0">
                <a:solidFill>
                  <a:schemeClr val="tx1"/>
                </a:solidFill>
              </a:rPr>
              <a:t>Penetrance</a:t>
            </a: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en-US" altLang="tr-TR" dirty="0">
                <a:solidFill>
                  <a:schemeClr val="tx1"/>
                </a:solidFill>
              </a:rPr>
              <a:t>Expressivity</a:t>
            </a: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en-US" altLang="tr-TR" dirty="0">
                <a:solidFill>
                  <a:schemeClr val="tx1"/>
                </a:solidFill>
              </a:rPr>
              <a:t>Pleiotropy</a:t>
            </a:r>
            <a:endParaRPr lang="tr-TR" altLang="tr-TR" dirty="0">
              <a:solidFill>
                <a:schemeClr val="tx1"/>
              </a:solidFill>
            </a:endParaRPr>
          </a:p>
          <a:p>
            <a:pPr marL="676275" indent="-676275">
              <a:lnSpc>
                <a:spcPct val="90000"/>
              </a:lnSpc>
              <a:buFontTx/>
              <a:buAutoNum type="arabicPeriod"/>
            </a:pPr>
            <a:r>
              <a:rPr lang="tr-TR" altLang="tr-TR" dirty="0" err="1" smtClean="0">
                <a:solidFill>
                  <a:schemeClr val="tx1"/>
                </a:solidFill>
              </a:rPr>
              <a:t>Epistasis</a:t>
            </a:r>
            <a:endParaRPr lang="tr-TR" alt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6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Who</a:t>
            </a:r>
            <a:r>
              <a:rPr lang="tr-TR" dirty="0" smtClean="0"/>
              <a:t> is Mendel?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/>
          <a:p>
            <a:r>
              <a:rPr lang="en-US" dirty="0" err="1" smtClean="0"/>
              <a:t>Bitmeyen</a:t>
            </a:r>
            <a:r>
              <a:rPr lang="en-US" dirty="0" smtClean="0"/>
              <a:t> </a:t>
            </a:r>
            <a:r>
              <a:rPr lang="en-US" dirty="0" err="1" smtClean="0"/>
              <a:t>keşif</a:t>
            </a:r>
            <a:r>
              <a:rPr lang="en-US" dirty="0" smtClean="0"/>
              <a:t> DNA</a:t>
            </a:r>
            <a:endParaRPr lang="en-US" dirty="0"/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70" y="2207360"/>
            <a:ext cx="2832100" cy="2870200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180" y="1443835"/>
            <a:ext cx="3403600" cy="2387600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180" y="2970885"/>
            <a:ext cx="1753820" cy="2309196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065" y="3734410"/>
            <a:ext cx="3623910" cy="236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9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Before</a:t>
            </a:r>
            <a:r>
              <a:rPr lang="tr-TR" dirty="0" smtClean="0"/>
              <a:t> Mendel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/>
          <a:p>
            <a:r>
              <a:rPr lang="en-US" dirty="0" smtClean="0"/>
              <a:t>blending inheritance</a:t>
            </a:r>
            <a:r>
              <a:rPr lang="tr-TR" dirty="0" smtClean="0"/>
              <a:t>– </a:t>
            </a:r>
            <a:r>
              <a:rPr lang="tr-TR" dirty="0" err="1" smtClean="0"/>
              <a:t>the</a:t>
            </a:r>
            <a:r>
              <a:rPr lang="tr-TR" dirty="0" smtClean="0"/>
              <a:t> idea of gene </a:t>
            </a:r>
            <a:endParaRPr lang="en-US" dirty="0" smtClean="0"/>
          </a:p>
          <a:p>
            <a:r>
              <a:rPr lang="tr-TR" dirty="0" err="1" smtClean="0"/>
              <a:t>Genetic</a:t>
            </a:r>
            <a:r>
              <a:rPr lang="tr-TR" dirty="0" smtClean="0"/>
              <a:t> </a:t>
            </a:r>
            <a:r>
              <a:rPr lang="tr-TR" dirty="0" err="1" smtClean="0"/>
              <a:t>material</a:t>
            </a:r>
            <a:r>
              <a:rPr lang="tr-TR" dirty="0" smtClean="0"/>
              <a:t> in </a:t>
            </a:r>
            <a:r>
              <a:rPr lang="tr-TR" dirty="0" err="1" smtClean="0"/>
              <a:t>oosits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sperma </a:t>
            </a:r>
            <a:r>
              <a:rPr lang="tr-TR" dirty="0" err="1" smtClean="0"/>
              <a:t>blends</a:t>
            </a:r>
            <a:r>
              <a:rPr lang="tr-TR" dirty="0" smtClean="0"/>
              <a:t> in </a:t>
            </a:r>
            <a:r>
              <a:rPr lang="tr-TR" dirty="0" err="1" smtClean="0"/>
              <a:t>upon</a:t>
            </a:r>
            <a:r>
              <a:rPr lang="tr-TR" dirty="0" smtClean="0"/>
              <a:t> </a:t>
            </a:r>
            <a:r>
              <a:rPr lang="tr-TR" dirty="0" err="1" smtClean="0"/>
              <a:t>fertilisation</a:t>
            </a:r>
            <a:r>
              <a:rPr lang="tr-TR" dirty="0" smtClean="0"/>
              <a:t>. </a:t>
            </a:r>
            <a:endParaRPr lang="en-US" dirty="0" smtClean="0"/>
          </a:p>
          <a:p>
            <a:r>
              <a:rPr lang="tr-TR" i="1" dirty="0" err="1" smtClean="0"/>
              <a:t>Trouble</a:t>
            </a:r>
            <a:r>
              <a:rPr lang="en-US" i="1" dirty="0" smtClean="0"/>
              <a:t>: </a:t>
            </a:r>
            <a:r>
              <a:rPr lang="tr-TR" i="1" dirty="0" err="1" smtClean="0"/>
              <a:t>you</a:t>
            </a:r>
            <a:r>
              <a:rPr lang="tr-TR" i="1" dirty="0" smtClean="0"/>
              <a:t> </a:t>
            </a:r>
            <a:r>
              <a:rPr lang="tr-TR" i="1" dirty="0" err="1" smtClean="0"/>
              <a:t>never</a:t>
            </a:r>
            <a:r>
              <a:rPr lang="tr-TR" i="1" dirty="0" smtClean="0"/>
              <a:t> </a:t>
            </a:r>
            <a:r>
              <a:rPr lang="tr-TR" i="1" dirty="0" err="1" smtClean="0"/>
              <a:t>get</a:t>
            </a:r>
            <a:r>
              <a:rPr lang="tr-TR" i="1" dirty="0" smtClean="0"/>
              <a:t> an </a:t>
            </a:r>
            <a:br>
              <a:rPr lang="tr-TR" i="1" dirty="0" smtClean="0"/>
            </a:br>
            <a:r>
              <a:rPr lang="tr-TR" i="1" dirty="0" smtClean="0"/>
              <a:t>«</a:t>
            </a:r>
            <a:r>
              <a:rPr lang="tr-TR" i="1" dirty="0" err="1" smtClean="0"/>
              <a:t>avarage</a:t>
            </a:r>
            <a:r>
              <a:rPr lang="tr-TR" i="1" dirty="0" smtClean="0"/>
              <a:t>» </a:t>
            </a:r>
            <a:r>
              <a:rPr lang="tr-TR" i="1" dirty="0" err="1" smtClean="0"/>
              <a:t>individual</a:t>
            </a:r>
            <a:r>
              <a:rPr lang="tr-TR" i="1" dirty="0" smtClean="0"/>
              <a:t> </a:t>
            </a:r>
            <a:endParaRPr lang="en-US" i="1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701" y="2697531"/>
            <a:ext cx="2857500" cy="28575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590" y="5281155"/>
            <a:ext cx="1848519" cy="138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9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Medel</a:t>
            </a:r>
            <a:r>
              <a:rPr lang="tr-TR" dirty="0" smtClean="0"/>
              <a:t> </a:t>
            </a:r>
            <a:r>
              <a:rPr lang="tr-TR" dirty="0" err="1" smtClean="0"/>
              <a:t>proposed</a:t>
            </a:r>
            <a:r>
              <a:rPr lang="tr-TR" dirty="0" smtClean="0"/>
              <a:t> </a:t>
            </a:r>
            <a:r>
              <a:rPr lang="en-US" b="1" dirty="0"/>
              <a:t>particulate </a:t>
            </a:r>
            <a:r>
              <a:rPr lang="en-US" b="1" dirty="0" smtClean="0"/>
              <a:t>inheritance</a:t>
            </a:r>
            <a:r>
              <a:rPr lang="tr-TR" b="1" dirty="0" smtClean="0"/>
              <a:t> </a:t>
            </a:r>
            <a:r>
              <a:rPr lang="tr-TR" b="1" dirty="0" err="1" smtClean="0"/>
              <a:t>theory</a:t>
            </a:r>
            <a:endParaRPr lang="tr-TR" b="1" dirty="0" smtClean="0"/>
          </a:p>
          <a:p>
            <a:pPr lvl="1"/>
            <a:r>
              <a:rPr lang="tr-TR" b="1" dirty="0" err="1" smtClean="0"/>
              <a:t>Characters</a:t>
            </a:r>
            <a:r>
              <a:rPr lang="tr-TR" b="1" dirty="0" smtClean="0"/>
              <a:t> </a:t>
            </a:r>
            <a:r>
              <a:rPr lang="tr-TR" b="1" dirty="0" err="1" smtClean="0"/>
              <a:t>are</a:t>
            </a:r>
            <a:r>
              <a:rPr lang="tr-TR" b="1" dirty="0" smtClean="0"/>
              <a:t> </a:t>
            </a:r>
            <a:r>
              <a:rPr lang="tr-TR" b="1" dirty="0" err="1" smtClean="0"/>
              <a:t>defined</a:t>
            </a:r>
            <a:r>
              <a:rPr lang="tr-TR" b="1" dirty="0" smtClean="0"/>
              <a:t> </a:t>
            </a:r>
            <a:r>
              <a:rPr lang="tr-TR" b="1" dirty="0" err="1" smtClean="0"/>
              <a:t>by</a:t>
            </a:r>
            <a:r>
              <a:rPr lang="tr-TR" b="1" dirty="0" smtClean="0"/>
              <a:t> </a:t>
            </a:r>
            <a:r>
              <a:rPr lang="tr-TR" b="1" dirty="0" err="1" smtClean="0"/>
              <a:t>units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units</a:t>
            </a:r>
            <a:r>
              <a:rPr lang="tr-TR" b="1" dirty="0" smtClean="0"/>
              <a:t> </a:t>
            </a:r>
            <a:r>
              <a:rPr lang="tr-TR" b="1" dirty="0" err="1" smtClean="0"/>
              <a:t>are</a:t>
            </a:r>
            <a:r>
              <a:rPr lang="tr-TR" b="1" dirty="0" smtClean="0"/>
              <a:t> </a:t>
            </a:r>
            <a:r>
              <a:rPr lang="tr-TR" b="1" dirty="0" err="1" smtClean="0"/>
              <a:t>carried</a:t>
            </a:r>
            <a:r>
              <a:rPr lang="tr-TR" b="1" dirty="0" smtClean="0"/>
              <a:t> </a:t>
            </a:r>
            <a:r>
              <a:rPr lang="tr-TR" b="1" dirty="0" err="1" smtClean="0"/>
              <a:t>over</a:t>
            </a:r>
            <a:r>
              <a:rPr lang="tr-TR" b="1" dirty="0" smtClean="0"/>
              <a:t>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generations</a:t>
            </a:r>
            <a:endParaRPr lang="tr-TR" b="1" dirty="0" smtClean="0"/>
          </a:p>
          <a:p>
            <a:r>
              <a:rPr lang="tr-TR" b="1" dirty="0" err="1" smtClean="0"/>
              <a:t>This</a:t>
            </a:r>
            <a:r>
              <a:rPr lang="tr-TR" b="1" dirty="0" smtClean="0"/>
              <a:t> </a:t>
            </a:r>
            <a:r>
              <a:rPr lang="tr-TR" b="1" dirty="0" err="1" smtClean="0"/>
              <a:t>theory</a:t>
            </a:r>
            <a:r>
              <a:rPr lang="tr-TR" b="1" dirty="0" smtClean="0"/>
              <a:t> </a:t>
            </a:r>
            <a:r>
              <a:rPr lang="tr-TR" b="1" dirty="0" err="1" smtClean="0"/>
              <a:t>explained</a:t>
            </a:r>
            <a:r>
              <a:rPr lang="tr-TR" b="1" dirty="0" smtClean="0"/>
              <a:t> </a:t>
            </a:r>
            <a:r>
              <a:rPr lang="tr-TR" b="1" dirty="0" err="1" smtClean="0"/>
              <a:t>most</a:t>
            </a:r>
            <a:r>
              <a:rPr lang="tr-TR" b="1" dirty="0" smtClean="0"/>
              <a:t> of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phenotypes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11988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Why</a:t>
            </a:r>
            <a:r>
              <a:rPr lang="tr-TR" dirty="0" smtClean="0"/>
              <a:t> </a:t>
            </a:r>
            <a:r>
              <a:rPr lang="tr-TR" dirty="0" err="1" smtClean="0"/>
              <a:t>Pea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624" y="1596540"/>
            <a:ext cx="8229600" cy="3918803"/>
          </a:xfrm>
        </p:spPr>
        <p:txBody>
          <a:bodyPr/>
          <a:lstStyle/>
          <a:p>
            <a:r>
              <a:rPr lang="en-US" dirty="0"/>
              <a:t>The pea plant has a large number of characters with different varieties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>
              <a:buNone/>
            </a:pPr>
            <a:r>
              <a:rPr lang="en-US" dirty="0"/>
              <a:t>- Each pea flower has both male and female organs (hermaphrodite).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/>
              <a:t>At the same time, </a:t>
            </a:r>
            <a:r>
              <a:rPr lang="tr-TR" dirty="0" err="1" smtClean="0"/>
              <a:t>crossing</a:t>
            </a:r>
            <a:r>
              <a:rPr lang="tr-TR" dirty="0" smtClean="0"/>
              <a:t> </a:t>
            </a:r>
            <a:r>
              <a:rPr lang="tr-TR" dirty="0" err="1" smtClean="0"/>
              <a:t>plant</a:t>
            </a:r>
            <a:r>
              <a:rPr lang="tr-TR" dirty="0" smtClean="0"/>
              <a:t> can be </a:t>
            </a:r>
            <a:r>
              <a:rPr lang="tr-TR" dirty="0" err="1" smtClean="0"/>
              <a:t>controlled</a:t>
            </a:r>
            <a:r>
              <a:rPr lang="en-US" dirty="0" smtClean="0"/>
              <a:t>, </a:t>
            </a:r>
            <a:r>
              <a:rPr lang="en-US" dirty="0"/>
              <a:t>can be reproduced by pollen of different plants. </a:t>
            </a:r>
            <a:r>
              <a:rPr lang="en-US" dirty="0" smtClean="0"/>
              <a:t>(</a:t>
            </a:r>
            <a:r>
              <a:rPr lang="tr-TR" dirty="0" smtClean="0"/>
              <a:t>n</a:t>
            </a:r>
            <a:r>
              <a:rPr lang="en-US" dirty="0" smtClean="0"/>
              <a:t> </a:t>
            </a:r>
            <a:r>
              <a:rPr lang="en-US" dirty="0"/>
              <a:t>= 7)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0453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Methodology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material and </a:t>
            </a:r>
            <a:r>
              <a:rPr lang="tr-TR" dirty="0" err="1" smtClean="0"/>
              <a:t>sampling</a:t>
            </a:r>
            <a:r>
              <a:rPr lang="en-US" dirty="0" smtClean="0"/>
              <a:t> </a:t>
            </a:r>
            <a:r>
              <a:rPr lang="en-US" dirty="0"/>
              <a:t>suitability</a:t>
            </a:r>
          </a:p>
          <a:p>
            <a:r>
              <a:rPr lang="en-US" dirty="0"/>
              <a:t>Planning of the research</a:t>
            </a:r>
          </a:p>
          <a:p>
            <a:r>
              <a:rPr lang="en-US" dirty="0"/>
              <a:t>Collection and registration of data</a:t>
            </a:r>
          </a:p>
          <a:p>
            <a:r>
              <a:rPr lang="en-US" dirty="0"/>
              <a:t>Statistical analysis…</a:t>
            </a:r>
          </a:p>
          <a:p>
            <a:r>
              <a:rPr lang="en-US" dirty="0"/>
              <a:t>Repeatability.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477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character</a:t>
            </a:r>
            <a:r>
              <a:rPr lang="tr-TR" dirty="0" smtClean="0"/>
              <a:t>?</a:t>
            </a:r>
          </a:p>
          <a:p>
            <a:r>
              <a:rPr lang="en-US" dirty="0" smtClean="0"/>
              <a:t>Pure</a:t>
            </a:r>
            <a:r>
              <a:rPr lang="tr-TR" dirty="0" err="1" smtClean="0"/>
              <a:t>bred</a:t>
            </a:r>
            <a:r>
              <a:rPr lang="en-US" dirty="0" smtClean="0"/>
              <a:t> </a:t>
            </a:r>
            <a:r>
              <a:rPr lang="en-US" dirty="0"/>
              <a:t>production: for two years peas have produced for the chosen characters.</a:t>
            </a:r>
          </a:p>
          <a:p>
            <a:r>
              <a:rPr lang="en-US" dirty="0"/>
              <a:t>Flower color </a:t>
            </a:r>
            <a:r>
              <a:rPr lang="tr-TR" dirty="0" smtClean="0"/>
              <a:t>PURPLE</a:t>
            </a:r>
            <a:r>
              <a:rPr lang="en-US" dirty="0" smtClean="0"/>
              <a:t> </a:t>
            </a:r>
            <a:r>
              <a:rPr lang="en-US" dirty="0"/>
              <a:t>and WHITE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2077" r="75015"/>
          <a:stretch/>
        </p:blipFill>
        <p:spPr>
          <a:xfrm>
            <a:off x="5030115" y="3610165"/>
            <a:ext cx="1304149" cy="1345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460" y="3824120"/>
            <a:ext cx="1519787" cy="100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8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Homozygous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	- </a:t>
            </a:r>
            <a:r>
              <a:rPr lang="tr-TR" dirty="0" err="1"/>
              <a:t>Homozygous</a:t>
            </a:r>
            <a:r>
              <a:rPr lang="tr-TR" dirty="0"/>
              <a:t> dominant - BB</a:t>
            </a:r>
          </a:p>
          <a:p>
            <a:pPr marL="0" indent="0">
              <a:buNone/>
            </a:pPr>
            <a:r>
              <a:rPr lang="tr-TR" dirty="0" smtClean="0"/>
              <a:t>	- </a:t>
            </a:r>
            <a:r>
              <a:rPr lang="tr-TR" dirty="0" err="1"/>
              <a:t>Homozygous</a:t>
            </a:r>
            <a:r>
              <a:rPr lang="tr-TR" dirty="0"/>
              <a:t> </a:t>
            </a:r>
            <a:r>
              <a:rPr lang="tr-TR" dirty="0" err="1"/>
              <a:t>recessive</a:t>
            </a:r>
            <a:r>
              <a:rPr lang="tr-TR" dirty="0"/>
              <a:t> - </a:t>
            </a:r>
            <a:r>
              <a:rPr lang="tr-TR" dirty="0" err="1"/>
              <a:t>bb</a:t>
            </a:r>
            <a:endParaRPr lang="tr-TR" dirty="0"/>
          </a:p>
          <a:p>
            <a:r>
              <a:rPr lang="tr-TR" dirty="0" err="1"/>
              <a:t>Heterozygous</a:t>
            </a:r>
            <a:r>
              <a:rPr lang="tr-TR" dirty="0"/>
              <a:t> </a:t>
            </a:r>
            <a:r>
              <a:rPr lang="tr-TR" dirty="0" smtClean="0"/>
              <a:t> </a:t>
            </a:r>
            <a:r>
              <a:rPr lang="tr-TR" dirty="0"/>
              <a:t>- (</a:t>
            </a:r>
            <a:r>
              <a:rPr lang="tr-TR" dirty="0" err="1"/>
              <a:t>Bb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730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6627</TotalTime>
  <Words>453</Words>
  <Application>Microsoft Office PowerPoint</Application>
  <PresentationFormat>Ekran Gösterisi (4:3)</PresentationFormat>
  <Paragraphs>83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BASIC GENETIC TERMS-IV</vt:lpstr>
      <vt:lpstr>Inheritance Genetics</vt:lpstr>
      <vt:lpstr>Who is Mendel?</vt:lpstr>
      <vt:lpstr>Before Mendel</vt:lpstr>
      <vt:lpstr>PowerPoint Sunusu</vt:lpstr>
      <vt:lpstr>Why Pea?</vt:lpstr>
      <vt:lpstr>Methodology</vt:lpstr>
      <vt:lpstr>PowerPoint Sunusu</vt:lpstr>
      <vt:lpstr>PowerPoint Sunusu</vt:lpstr>
      <vt:lpstr>PowerPoint Sunusu</vt:lpstr>
      <vt:lpstr>PowerPoint Sunusu</vt:lpstr>
      <vt:lpstr>PowerPoint Sunusu</vt:lpstr>
      <vt:lpstr>Punnett Square</vt:lpstr>
      <vt:lpstr>Punnett Square</vt:lpstr>
      <vt:lpstr>PowerPoint Sunusu</vt:lpstr>
      <vt:lpstr>Dihybrid crossing</vt:lpstr>
      <vt:lpstr>Second law: Independent Assortment</vt:lpstr>
      <vt:lpstr>polyhibrid crossing</vt:lpstr>
      <vt:lpstr>PowerPoint Sunusu</vt:lpstr>
      <vt:lpstr>PowerPoint Sunusu</vt:lpstr>
      <vt:lpstr>PowerPoint Sunusu</vt:lpstr>
      <vt:lpstr>PowerPoint Sunusu</vt:lpstr>
      <vt:lpstr>PowerPoint Sunusu</vt:lpstr>
      <vt:lpstr>NON-MENDELIAN GENETICS</vt:lpstr>
      <vt:lpstr>Homework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Nuket Bilgen</cp:lastModifiedBy>
  <cp:revision>127</cp:revision>
  <dcterms:created xsi:type="dcterms:W3CDTF">2013-08-21T19:17:07Z</dcterms:created>
  <dcterms:modified xsi:type="dcterms:W3CDTF">2018-12-04T13:11:18Z</dcterms:modified>
</cp:coreProperties>
</file>