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9" d="100"/>
          <a:sy n="89" d="100"/>
        </p:scale>
        <p:origin x="-120" y="-3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24.04.2015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24.04.2015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24.04.2015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24.04.2015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24.04.2015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24.04.2015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24.04.2015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24.04.2015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24.04.2015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24.04.2015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24.04.2015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24.04.2015</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Çevre koruması ve sürdürülebilir gelişimin sosyal boyutu</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836712"/>
            <a:ext cx="8229600" cy="1143000"/>
          </a:xfrm>
        </p:spPr>
        <p:txBody>
          <a:bodyPr>
            <a:normAutofit fontScale="90000"/>
          </a:bodyPr>
          <a:lstStyle/>
          <a:p>
            <a:r>
              <a:rPr lang="tr-TR" dirty="0" smtClean="0"/>
              <a:t/>
            </a:r>
            <a:br>
              <a:rPr lang="tr-TR" dirty="0" smtClean="0"/>
            </a:b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Sürdürülebilir gelişim için cinsiyet, yaş, ırk, din veya renge bakılmaksızın, beşeri </a:t>
            </a:r>
            <a:r>
              <a:rPr lang="tr-TR" dirty="0" smtClean="0"/>
              <a:t>toplumların tümüyle </a:t>
            </a:r>
            <a:r>
              <a:rPr lang="tr-TR" dirty="0" smtClean="0"/>
              <a:t>gelişimde yer alabilmek ve </a:t>
            </a:r>
            <a:r>
              <a:rPr lang="tr-TR" dirty="0" smtClean="0"/>
              <a:t>avantajlarından </a:t>
            </a:r>
            <a:r>
              <a:rPr lang="tr-TR" dirty="0" smtClean="0"/>
              <a:t>faydalanabilmek için eşit fırsatlara sahip olmalıdırlar.</a:t>
            </a:r>
          </a:p>
          <a:p>
            <a:r>
              <a:rPr lang="tr-TR" dirty="0" smtClean="0"/>
              <a:t>En başta, eğitimle erişim ilk sıradaki öncelliktir; bu, sadece sosyal gelişim için değil, aynı zamanda ekonomik gelişim ve çevrenin korunması ile ilgili olarak kişilerin etkili bir şekilde </a:t>
            </a:r>
            <a:r>
              <a:rPr lang="tr-TR" dirty="0" smtClean="0"/>
              <a:t>bilinçlendirilmesi ve motive edilmesi </a:t>
            </a:r>
            <a:r>
              <a:rPr lang="tr-TR" dirty="0" smtClean="0"/>
              <a:t>için </a:t>
            </a:r>
            <a:r>
              <a:rPr lang="tr-TR" dirty="0" smtClean="0"/>
              <a:t>önemlidir.</a:t>
            </a:r>
            <a:endParaRPr lang="tr-TR" dirty="0" smtClean="0"/>
          </a:p>
          <a:p>
            <a:endParaRPr lang="tr-TR" dirty="0" smtClean="0">
              <a:solidFill>
                <a:schemeClr val="tx2">
                  <a:lumMod val="60000"/>
                  <a:lumOff val="40000"/>
                </a:schemeClr>
              </a:solidFill>
            </a:endParaRP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Sosyal gelişim sadece bu alanda yasalar çıkaran devletlerin sorumluluğu değildir, aynı zamanda şirketlerde sorumludur. Kalite standart modeline göre uluslararası düzeyde sosyal gelişim için standartlar getiren yaklaşımlar vardır. Bunlar üç farklı inisiyatifi gerektirir: </a:t>
            </a:r>
            <a:r>
              <a:rPr lang="tr-TR" dirty="0" smtClean="0">
                <a:solidFill>
                  <a:srgbClr val="FF0000"/>
                </a:solidFill>
              </a:rPr>
              <a:t>etiketler, </a:t>
            </a:r>
            <a:r>
              <a:rPr lang="tr-TR" dirty="0" smtClean="0">
                <a:solidFill>
                  <a:srgbClr val="00B050"/>
                </a:solidFill>
              </a:rPr>
              <a:t>sertifikasyon</a:t>
            </a:r>
            <a:r>
              <a:rPr lang="tr-TR" dirty="0" smtClean="0">
                <a:solidFill>
                  <a:srgbClr val="FF0000"/>
                </a:solidFill>
              </a:rPr>
              <a:t> </a:t>
            </a:r>
            <a:r>
              <a:rPr lang="tr-TR" dirty="0" smtClean="0"/>
              <a:t>ve</a:t>
            </a:r>
            <a:r>
              <a:rPr lang="tr-TR" dirty="0" smtClean="0">
                <a:solidFill>
                  <a:srgbClr val="FF0000"/>
                </a:solidFill>
              </a:rPr>
              <a:t> </a:t>
            </a:r>
            <a:r>
              <a:rPr lang="tr-TR" dirty="0" smtClean="0">
                <a:solidFill>
                  <a:schemeClr val="tx2">
                    <a:lumMod val="60000"/>
                    <a:lumOff val="40000"/>
                  </a:schemeClr>
                </a:solidFill>
              </a:rPr>
              <a:t>davranış kuralları</a:t>
            </a:r>
            <a:r>
              <a:rPr lang="tr-TR" dirty="0" smtClean="0"/>
              <a:t>.</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r>
              <a:rPr lang="tr-TR" dirty="0" smtClean="0">
                <a:solidFill>
                  <a:srgbClr val="FF0000"/>
                </a:solidFill>
              </a:rPr>
              <a:t>Etiketler bir ürünü veya hizmeti ekolojik, biyolojik veya sosyal gibi spesifik kıstaslar bazında diğerlerinden ayırt eden işaretlerdir. Etiketlen ürünün içsel kalitelerini veya imalat sürecini esas alır ve böylece davranış kuralları ile birlikte işlev görür. </a:t>
            </a:r>
          </a:p>
          <a:p>
            <a:r>
              <a:rPr lang="tr-TR" dirty="0" smtClean="0">
                <a:solidFill>
                  <a:srgbClr val="00B050"/>
                </a:solidFill>
              </a:rPr>
              <a:t>Sertifikasyon, spesifik kıstaslara uyan ve uygunluğu bağımsız bir kurum tarafından doğrulanan bir ürüne veya kuruluşa verilir. </a:t>
            </a:r>
          </a:p>
          <a:p>
            <a:r>
              <a:rPr lang="tr-TR" dirty="0" smtClean="0">
                <a:solidFill>
                  <a:schemeClr val="tx2">
                    <a:lumMod val="60000"/>
                    <a:lumOff val="40000"/>
                  </a:schemeClr>
                </a:solidFill>
              </a:rPr>
              <a:t>Davranış kuralları bir organizasyonun kendisi için kabul ettiği veya ekonomik ortaklar için şart koştuğu taahhütlerdir.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Küresel İlkeler Sözleşmesi</a:t>
            </a:r>
            <a:br>
              <a:rPr lang="tr-TR" dirty="0" smtClean="0"/>
            </a:br>
            <a:endParaRPr lang="tr-TR" dirty="0"/>
          </a:p>
        </p:txBody>
      </p:sp>
      <p:sp>
        <p:nvSpPr>
          <p:cNvPr id="3" name="2 İçerik Yer Tutucusu"/>
          <p:cNvSpPr>
            <a:spLocks noGrp="1"/>
          </p:cNvSpPr>
          <p:nvPr>
            <p:ph idx="1"/>
          </p:nvPr>
        </p:nvSpPr>
        <p:spPr/>
        <p:txBody>
          <a:bodyPr>
            <a:normAutofit fontScale="85000" lnSpcReduction="20000"/>
          </a:bodyPr>
          <a:lstStyle/>
          <a:p>
            <a:pPr algn="just"/>
            <a:r>
              <a:rPr lang="tr-TR" dirty="0" smtClean="0"/>
              <a:t>Uluslararası </a:t>
            </a:r>
            <a:r>
              <a:rPr lang="tr-TR" dirty="0" smtClean="0"/>
              <a:t>Ticaret Odası, Ocak I999'da </a:t>
            </a:r>
            <a:r>
              <a:rPr lang="tr-TR" dirty="0" err="1" smtClean="0"/>
              <a:t>Kofı</a:t>
            </a:r>
            <a:r>
              <a:rPr lang="tr-TR" dirty="0" smtClean="0"/>
              <a:t> Annan tarafından yapılan bir çağrı üzerine Küresel İlkeler Sözleşmesi'ni </a:t>
            </a:r>
            <a:r>
              <a:rPr lang="tr-TR" dirty="0" err="1" smtClean="0"/>
              <a:t>formal</a:t>
            </a:r>
            <a:r>
              <a:rPr lang="tr-TR" dirty="0" smtClean="0"/>
              <a:t> olarak destekleyen organizasyonlar arasında yer almaktadır. Küresel İlkeler Sözleşmesi evrensel değerleri esas alan kurumsal öğrenme ve iyi ticaret teamüllerinin </a:t>
            </a:r>
            <a:r>
              <a:rPr lang="tr-TR" dirty="0" smtClean="0"/>
              <a:t>teşviki için </a:t>
            </a:r>
            <a:r>
              <a:rPr lang="tr-TR" dirty="0" smtClean="0"/>
              <a:t>bir platform olarak tasarlanmıştır. Evrensel İnsan Hakları Bildirisi'ndeki ilkeleri, Uluslararası İş Organizasyonuna ait ana iş yasası ilkelerini ve Rio Bildirisi'ndeki ilkeleri yansıtmaktadır Soysal boyut açısından bakılırsa, Küresel İlkeler Sözleşmesi şirketlerin takip etmesi gereken 10 ilke önerir; </a:t>
            </a:r>
            <a:r>
              <a:rPr lang="tr-TR" dirty="0" smtClean="0"/>
              <a:t>bu ilkeler </a:t>
            </a:r>
            <a:r>
              <a:rPr lang="tr-TR" dirty="0" smtClean="0"/>
              <a:t>şirketleri aşağıdakileri gerçekleştirmeleri için teşvik eder: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buNone/>
            </a:pPr>
            <a:r>
              <a:rPr lang="tr-TR" dirty="0" smtClean="0"/>
              <a:t>• İnsan </a:t>
            </a:r>
            <a:r>
              <a:rPr lang="tr-TR" dirty="0" smtClean="0"/>
              <a:t>haklarına </a:t>
            </a:r>
            <a:r>
              <a:rPr lang="tr-TR" dirty="0" smtClean="0"/>
              <a:t>ihlaline iştirak etmediklerini açıkça </a:t>
            </a:r>
            <a:r>
              <a:rPr lang="tr-TR" dirty="0" smtClean="0"/>
              <a:t>göstermek.</a:t>
            </a:r>
            <a:endParaRPr lang="tr-TR" dirty="0" smtClean="0"/>
          </a:p>
          <a:p>
            <a:pPr>
              <a:buNone/>
            </a:pPr>
            <a:r>
              <a:rPr lang="tr-TR" dirty="0" smtClean="0"/>
              <a:t>• Örgütlenme özgürlüğünü muhafaza etmek ve toplu iş sözleşmesi hakkını kabul </a:t>
            </a:r>
            <a:r>
              <a:rPr lang="tr-TR" dirty="0" smtClean="0"/>
              <a:t>etmek.</a:t>
            </a:r>
            <a:endParaRPr lang="tr-TR" dirty="0" smtClean="0"/>
          </a:p>
          <a:p>
            <a:pPr>
              <a:buNone/>
            </a:pPr>
            <a:r>
              <a:rPr lang="tr-TR" dirty="0" smtClean="0"/>
              <a:t>• Her şekildeki angaryayı ve zorla çalıştırmayı ortadan </a:t>
            </a:r>
            <a:r>
              <a:rPr lang="tr-TR" dirty="0" smtClean="0"/>
              <a:t>kaldırmak.</a:t>
            </a:r>
            <a:endParaRPr lang="tr-TR" dirty="0" smtClean="0"/>
          </a:p>
          <a:p>
            <a:pPr>
              <a:buNone/>
            </a:pPr>
            <a:r>
              <a:rPr lang="tr-TR" dirty="0" smtClean="0"/>
              <a:t>• Çocuk işçiliğini etkili bir şekilde ortadan </a:t>
            </a:r>
            <a:r>
              <a:rPr lang="tr-TR" dirty="0" smtClean="0"/>
              <a:t>kaldırmak.</a:t>
            </a:r>
            <a:endParaRPr lang="tr-TR" dirty="0" smtClean="0"/>
          </a:p>
          <a:p>
            <a:pPr>
              <a:buNone/>
            </a:pPr>
            <a:r>
              <a:rPr lang="tr-TR" dirty="0" smtClean="0"/>
              <a:t>• İstihdam ve meslek açısından ayrımcılığı ortadan </a:t>
            </a:r>
            <a:r>
              <a:rPr lang="tr-TR" dirty="0" smtClean="0"/>
              <a:t>kaldırmak.</a:t>
            </a:r>
            <a:endParaRPr lang="tr-TR" dirty="0" smtClean="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 Çevresel sorunlara karşı ihtiyatlı bir yaklaşımı </a:t>
            </a:r>
            <a:r>
              <a:rPr lang="tr-TR" dirty="0" smtClean="0"/>
              <a:t>desteklemek.</a:t>
            </a:r>
            <a:endParaRPr lang="tr-TR" dirty="0" smtClean="0"/>
          </a:p>
          <a:p>
            <a:pPr>
              <a:buNone/>
            </a:pPr>
            <a:r>
              <a:rPr lang="tr-TR" dirty="0" smtClean="0"/>
              <a:t>• Daha büyük bir çevresel sorumluluğun teşvik edilmesi için inisiyatifler taahhüt </a:t>
            </a:r>
            <a:r>
              <a:rPr lang="tr-TR" dirty="0" smtClean="0"/>
              <a:t>etmek.</a:t>
            </a:r>
            <a:endParaRPr lang="tr-TR" dirty="0" smtClean="0"/>
          </a:p>
          <a:p>
            <a:pPr>
              <a:buNone/>
            </a:pPr>
            <a:r>
              <a:rPr lang="tr-TR" dirty="0" smtClean="0"/>
              <a:t>• Çevre dostu teknolojilerin geliştirilmesini ve yaygınlaştırılmasını teşvik </a:t>
            </a:r>
            <a:r>
              <a:rPr lang="tr-TR" dirty="0" smtClean="0"/>
              <a:t>etmek.</a:t>
            </a:r>
            <a:endParaRPr lang="tr-TR" dirty="0" smtClean="0"/>
          </a:p>
          <a:p>
            <a:pPr>
              <a:buNone/>
            </a:pPr>
            <a:r>
              <a:rPr lang="tr-TR" dirty="0" smtClean="0"/>
              <a:t>• Her türlü rüşvetçiliğe karşı </a:t>
            </a:r>
            <a:r>
              <a:rPr lang="tr-TR" dirty="0" smtClean="0"/>
              <a:t>çalışmak.</a:t>
            </a:r>
            <a:endParaRPr lang="tr-TR" dirty="0" smtClean="0"/>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368</Words>
  <Application>Microsoft Office PowerPoint</Application>
  <PresentationFormat>Ekran Gösterisi (4:3)</PresentationFormat>
  <Paragraphs>19</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Çevre koruması ve sürdürülebilir gelişimin sosyal boyutu</vt:lpstr>
      <vt:lpstr> </vt:lpstr>
      <vt:lpstr>Slayt 3</vt:lpstr>
      <vt:lpstr>Slayt 4</vt:lpstr>
      <vt:lpstr>Küresel İlkeler Sözleşmesi </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Çevre koruması ve sürdürülebilir gelişimin sosyal boyutu</dc:title>
  <dc:creator>vb</dc:creator>
  <cp:lastModifiedBy>vb</cp:lastModifiedBy>
  <cp:revision>2</cp:revision>
  <dcterms:created xsi:type="dcterms:W3CDTF">2015-04-24T07:19:28Z</dcterms:created>
  <dcterms:modified xsi:type="dcterms:W3CDTF">2015-04-24T07:30:47Z</dcterms:modified>
</cp:coreProperties>
</file>