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60"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MADDE 1- </a:t>
            </a:r>
            <a:r>
              <a:rPr lang="tr-TR" dirty="0"/>
              <a:t>Türkiye Devleti bir Cumhuriyettir.</a:t>
            </a:r>
          </a:p>
          <a:p>
            <a:r>
              <a:rPr lang="tr-TR" b="1" dirty="0"/>
              <a:t>II. Cumhuriyetin nitelikleri</a:t>
            </a:r>
            <a:endParaRPr lang="tr-TR" dirty="0"/>
          </a:p>
          <a:p>
            <a:r>
              <a:rPr lang="tr-TR" b="1" dirty="0"/>
              <a:t>MADDE 2- </a:t>
            </a:r>
            <a:r>
              <a:rPr lang="tr-TR" dirty="0"/>
              <a:t>Türkiye Cumhuriyeti, toplumun huzuru, millî dayanışma ve adalet anlayışı içinde, insan haklarına saygılı, Atatürk milliyetçiliğine bağlı, başlangıçta belirtilen temel ilkelere dayanan, demokratik, lâik ve sosyal bir hukuk Devletidir.</a:t>
            </a:r>
          </a:p>
          <a:p>
            <a:r>
              <a:rPr lang="tr-TR" b="1" dirty="0"/>
              <a:t>III. Devletin bütünlüğü, resmî dili, bayrağı, millî marşı ve başkenti</a:t>
            </a:r>
            <a:endParaRPr lang="tr-TR" dirty="0"/>
          </a:p>
          <a:p>
            <a:r>
              <a:rPr lang="tr-TR" b="1" dirty="0"/>
              <a:t>MADDE 3- </a:t>
            </a:r>
            <a:r>
              <a:rPr lang="tr-TR" dirty="0"/>
              <a:t>Türkiye Devleti, ülkesi ve milletiyle bölünmez bir bütündür. Dili Türkçedir.</a:t>
            </a:r>
          </a:p>
          <a:p>
            <a:r>
              <a:rPr lang="tr-TR" dirty="0"/>
              <a:t>Bayrağı, şekli kanununda belirtilen, beyaz ay yıldızlı al bayraktır.</a:t>
            </a:r>
          </a:p>
          <a:p>
            <a:r>
              <a:rPr lang="tr-TR" dirty="0"/>
              <a:t>Millî marşı “İstiklal </a:t>
            </a:r>
            <a:r>
              <a:rPr lang="tr-TR" dirty="0" err="1"/>
              <a:t>Marşı”dır</a:t>
            </a:r>
            <a:r>
              <a:rPr lang="tr-TR" dirty="0"/>
              <a:t>.</a:t>
            </a:r>
          </a:p>
          <a:p>
            <a:r>
              <a:rPr lang="tr-TR" dirty="0"/>
              <a:t>Başkenti Ankara’dır.</a:t>
            </a:r>
          </a:p>
          <a:p>
            <a:endParaRPr lang="tr-TR" dirty="0"/>
          </a:p>
        </p:txBody>
      </p:sp>
    </p:spTree>
    <p:extLst>
      <p:ext uri="{BB962C8B-B14F-4D97-AF65-F5344CB8AC3E}">
        <p14:creationId xmlns:p14="http://schemas.microsoft.com/office/powerpoint/2010/main" val="2552434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Anayasanın 1 inci maddesindeki Devletin şeklinin Cumhuriyet olduğu hakkındaki hüküm ile, 2 </a:t>
            </a:r>
            <a:r>
              <a:rPr lang="tr-TR" dirty="0" err="1"/>
              <a:t>nci</a:t>
            </a:r>
            <a:r>
              <a:rPr lang="tr-TR" dirty="0"/>
              <a:t> maddesindeki Cumhuriyetin nitelikleri ve 3 üncü maddesi hükümleri değiştirilemez ve değiştirilmesi teklif edilemez.</a:t>
            </a:r>
            <a:endParaRPr lang="tr-TR" dirty="0"/>
          </a:p>
        </p:txBody>
      </p:sp>
    </p:spTree>
    <p:extLst>
      <p:ext uri="{BB962C8B-B14F-4D97-AF65-F5344CB8AC3E}">
        <p14:creationId xmlns:p14="http://schemas.microsoft.com/office/powerpoint/2010/main" val="190740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Devletin temel amaç ve görevleri</a:t>
            </a:r>
            <a:endParaRPr lang="tr-TR" dirty="0"/>
          </a:p>
          <a:p>
            <a:r>
              <a:rPr lang="tr-TR" dirty="0" smtClean="0"/>
              <a:t>Devletin </a:t>
            </a:r>
            <a:r>
              <a:rPr lang="tr-TR" dirty="0"/>
              <a:t>temel amaç ve görevleri, Türk milletinin bağımsızlığını ve bütünlüğünü, ülkenin bölünmezliğini, Cumhuriyeti ve demokrasiyi korumak, kişilerin ve toplumun refah, huzur ve mutluluğunu sağlamak; kişinin temel hak ve hürriyetlerini, sosyal hukuk devleti ve adalet ilkeleriyle bağdaşmayacak surette sınırlayan siyasal, ekonomik ve sosyal engelleri kaldırmaya, insanın maddî ve manevî varlığının gelişmesi için gerekli şartları hazırlamaya çalışmaktır.</a:t>
            </a:r>
          </a:p>
          <a:p>
            <a:endParaRPr lang="tr-TR" dirty="0"/>
          </a:p>
        </p:txBody>
      </p:sp>
    </p:spTree>
    <p:extLst>
      <p:ext uri="{BB962C8B-B14F-4D97-AF65-F5344CB8AC3E}">
        <p14:creationId xmlns:p14="http://schemas.microsoft.com/office/powerpoint/2010/main" val="197565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Egemenlik</a:t>
            </a:r>
            <a:endParaRPr lang="tr-TR" dirty="0"/>
          </a:p>
          <a:p>
            <a:r>
              <a:rPr lang="tr-TR" dirty="0" smtClean="0"/>
              <a:t>Egemenlik</a:t>
            </a:r>
            <a:r>
              <a:rPr lang="tr-TR" dirty="0"/>
              <a:t>, kayıtsız şartsız Milletindir.</a:t>
            </a:r>
          </a:p>
          <a:p>
            <a:r>
              <a:rPr lang="tr-TR" dirty="0"/>
              <a:t>Türk Milleti, egemenliğini, Anayasanın koyduğu esaslara göre, yetkili organları eliyle kullanır.</a:t>
            </a:r>
          </a:p>
          <a:p>
            <a:r>
              <a:rPr lang="tr-TR" dirty="0"/>
              <a:t>Egemenliğin kullanılması, hiçbir surette hiçbir kişiye, zümreye veya sınıfa bırakılamaz. Hiçbir kimse veya organ kaynağını Anayasadan almayan bir Devlet yetkisi kullanamaz.</a:t>
            </a:r>
          </a:p>
          <a:p>
            <a:endParaRPr lang="tr-TR" dirty="0"/>
          </a:p>
        </p:txBody>
      </p:sp>
    </p:spTree>
    <p:extLst>
      <p:ext uri="{BB962C8B-B14F-4D97-AF65-F5344CB8AC3E}">
        <p14:creationId xmlns:p14="http://schemas.microsoft.com/office/powerpoint/2010/main" val="2795923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147</Words>
  <Application>Microsoft Office PowerPoint</Application>
  <PresentationFormat>Geniş ekran</PresentationFormat>
  <Paragraphs>15</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2018-01-20T01:32:10Z</dcterms:created>
  <dcterms:modified xsi:type="dcterms:W3CDTF">2018-01-20T01:35:39Z</dcterms:modified>
</cp:coreProperties>
</file>