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9"/>
  </p:notesMasterIdLst>
  <p:sldIdLst>
    <p:sldId id="256" r:id="rId2"/>
    <p:sldId id="264" r:id="rId3"/>
    <p:sldId id="265" r:id="rId4"/>
    <p:sldId id="263" r:id="rId5"/>
    <p:sldId id="270" r:id="rId6"/>
    <p:sldId id="271" r:id="rId7"/>
    <p:sldId id="272" r:id="rId8"/>
    <p:sldId id="273" r:id="rId9"/>
    <p:sldId id="274" r:id="rId10"/>
    <p:sldId id="275" r:id="rId11"/>
    <p:sldId id="276" r:id="rId12"/>
    <p:sldId id="285" r:id="rId13"/>
    <p:sldId id="266" r:id="rId14"/>
    <p:sldId id="257" r:id="rId15"/>
    <p:sldId id="259" r:id="rId16"/>
    <p:sldId id="279" r:id="rId17"/>
    <p:sldId id="277" r:id="rId18"/>
    <p:sldId id="280" r:id="rId19"/>
    <p:sldId id="281" r:id="rId20"/>
    <p:sldId id="282" r:id="rId21"/>
    <p:sldId id="283" r:id="rId22"/>
    <p:sldId id="284" r:id="rId23"/>
    <p:sldId id="260" r:id="rId24"/>
    <p:sldId id="268" r:id="rId25"/>
    <p:sldId id="269" r:id="rId26"/>
    <p:sldId id="278" r:id="rId27"/>
    <p:sldId id="258"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D09F30-D76C-452E-BD81-8397A366BBE1}" type="datetimeFigureOut">
              <a:rPr lang="tr-TR" smtClean="0"/>
              <a:t>29.4.2016</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57228A-3AD7-4851-BF57-BDFC010CFCED}" type="slidenum">
              <a:rPr lang="tr-TR" smtClean="0"/>
              <a:t>‹#›</a:t>
            </a:fld>
            <a:endParaRPr lang="tr-TR"/>
          </a:p>
        </p:txBody>
      </p:sp>
    </p:spTree>
    <p:extLst>
      <p:ext uri="{BB962C8B-B14F-4D97-AF65-F5344CB8AC3E}">
        <p14:creationId xmlns:p14="http://schemas.microsoft.com/office/powerpoint/2010/main" val="1649479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tr-TR"/>
          </a:p>
        </p:txBody>
      </p:sp>
      <p:sp>
        <p:nvSpPr>
          <p:cNvPr id="4" name="Date Placeholder 3"/>
          <p:cNvSpPr>
            <a:spLocks noGrp="1"/>
          </p:cNvSpPr>
          <p:nvPr>
            <p:ph type="dt" sz="half" idx="10"/>
          </p:nvPr>
        </p:nvSpPr>
        <p:spPr/>
        <p:txBody>
          <a:bodyPr/>
          <a:lstStyle/>
          <a:p>
            <a:fld id="{044F43E7-BF63-4701-B698-EBCCF1FFB728}" type="datetime1">
              <a:rPr lang="en-US" smtClean="0"/>
              <a:t>4/29/2016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10"/>
          </p:nvPr>
        </p:nvSpPr>
        <p:spPr/>
        <p:txBody>
          <a:bodyPr/>
          <a:lstStyle/>
          <a:p>
            <a:fld id="{4C9B03BA-2750-48F4-8BF8-C6A16AFBE9FE}" type="datetime1">
              <a:rPr lang="en-US" smtClean="0"/>
              <a:t>4/29/2016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10"/>
          </p:nvPr>
        </p:nvSpPr>
        <p:spPr/>
        <p:txBody>
          <a:bodyPr/>
          <a:lstStyle/>
          <a:p>
            <a:fld id="{7C8EC27D-6D4B-4A96-B9E7-BE5FDBA6FFBF}" type="datetime1">
              <a:rPr lang="en-US" smtClean="0"/>
              <a:t>4/29/2016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10"/>
          </p:nvPr>
        </p:nvSpPr>
        <p:spPr/>
        <p:txBody>
          <a:bodyPr/>
          <a:lstStyle/>
          <a:p>
            <a:fld id="{6A86AC42-BD4A-4023-9CF6-B3A21F9C09C7}" type="datetime1">
              <a:rPr lang="en-US" smtClean="0"/>
              <a:t>4/29/2016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64BA958-1B44-45AA-A3F7-1E7DB3FD47E4}" type="datetime1">
              <a:rPr lang="en-US" smtClean="0"/>
              <a:t>4/29/2016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5" name="Date Placeholder 4"/>
          <p:cNvSpPr>
            <a:spLocks noGrp="1"/>
          </p:cNvSpPr>
          <p:nvPr>
            <p:ph type="dt" sz="half" idx="10"/>
          </p:nvPr>
        </p:nvSpPr>
        <p:spPr/>
        <p:txBody>
          <a:bodyPr/>
          <a:lstStyle/>
          <a:p>
            <a:fld id="{9D49E5A3-43F2-459E-9731-A246B9B27DC2}" type="datetime1">
              <a:rPr lang="en-US" smtClean="0"/>
              <a:t>4/29/2016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7" name="Date Placeholder 6"/>
          <p:cNvSpPr>
            <a:spLocks noGrp="1"/>
          </p:cNvSpPr>
          <p:nvPr>
            <p:ph type="dt" sz="half" idx="10"/>
          </p:nvPr>
        </p:nvSpPr>
        <p:spPr/>
        <p:txBody>
          <a:bodyPr/>
          <a:lstStyle/>
          <a:p>
            <a:fld id="{17D5BAE9-58DD-415F-9AEC-45E4C2CE00A3}" type="datetime1">
              <a:rPr lang="en-US" smtClean="0"/>
              <a:t>4/29/2016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tr-TR"/>
          </a:p>
        </p:txBody>
      </p:sp>
      <p:sp>
        <p:nvSpPr>
          <p:cNvPr id="3" name="Date Placeholder 2"/>
          <p:cNvSpPr>
            <a:spLocks noGrp="1"/>
          </p:cNvSpPr>
          <p:nvPr>
            <p:ph type="dt" sz="half" idx="10"/>
          </p:nvPr>
        </p:nvSpPr>
        <p:spPr/>
        <p:txBody>
          <a:bodyPr/>
          <a:lstStyle/>
          <a:p>
            <a:fld id="{0769EF12-C5C0-42FE-A302-D112C6B36D70}" type="datetime1">
              <a:rPr lang="en-US" smtClean="0"/>
              <a:t>4/29/2016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28D99F-5D1E-4651-8D62-7A9C844D8B1E}" type="datetime1">
              <a:rPr lang="en-US" smtClean="0"/>
              <a:t>4/29/2016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2899672-BC34-4AB1-90D7-26CF9BE91442}" type="datetime1">
              <a:rPr lang="en-US" smtClean="0"/>
              <a:t>4/29/2016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8C5BD1F-DF1B-44D8-A27C-686B354C1752}" type="datetime1">
              <a:rPr lang="en-US" smtClean="0"/>
              <a:t>4/29/2016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D572F93-07C1-4C41-8429-66FBDC8F7A89}"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3E5AF-03FC-4306-9062-C5ECEAEB2C3D}" type="datetime1">
              <a:rPr lang="en-US" smtClean="0"/>
              <a:t>4/29/2016</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72F93-07C1-4C41-8429-66FBDC8F7A8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a:t>
            </a:r>
            <a:r>
              <a:rPr lang="tr-TR" dirty="0" smtClean="0"/>
              <a:t>yönetimi</a:t>
            </a:r>
            <a:r>
              <a:rPr lang="tr-TR" dirty="0" smtClean="0"/>
              <a:t> </a:t>
            </a:r>
            <a:r>
              <a:rPr lang="tr-TR" dirty="0" smtClean="0"/>
              <a:t>ve internet kullanımı</a:t>
            </a:r>
            <a:endParaRPr lang="tr-TR" dirty="0"/>
          </a:p>
        </p:txBody>
      </p:sp>
      <p:sp>
        <p:nvSpPr>
          <p:cNvPr id="3" name="Subtitle 2"/>
          <p:cNvSpPr>
            <a:spLocks noGrp="1"/>
          </p:cNvSpPr>
          <p:nvPr>
            <p:ph type="subTitle" idx="1"/>
          </p:nvPr>
        </p:nvSpPr>
        <p:spPr/>
        <p:txBody>
          <a:bodyPr/>
          <a:lstStyle/>
          <a:p>
            <a:r>
              <a:rPr lang="tr-TR" dirty="0" smtClean="0"/>
              <a:t>Doç</a:t>
            </a:r>
            <a:r>
              <a:rPr lang="tr-TR" dirty="0" smtClean="0"/>
              <a:t>. Dr. Aslı Yağmurlu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Yeniden </a:t>
            </a:r>
            <a:r>
              <a:rPr lang="tr-TR" dirty="0"/>
              <a:t>ziyareti sağlama </a:t>
            </a:r>
          </a:p>
        </p:txBody>
      </p:sp>
      <p:sp>
        <p:nvSpPr>
          <p:cNvPr id="3" name="İçerik Yer Tutucusu 2"/>
          <p:cNvSpPr>
            <a:spLocks noGrp="1"/>
          </p:cNvSpPr>
          <p:nvPr>
            <p:ph idx="1"/>
          </p:nvPr>
        </p:nvSpPr>
        <p:spPr/>
        <p:txBody>
          <a:bodyPr>
            <a:normAutofit fontScale="70000" lnSpcReduction="20000"/>
          </a:bodyPr>
          <a:lstStyle/>
          <a:p>
            <a:r>
              <a:rPr lang="tr-TR" dirty="0" smtClean="0"/>
              <a:t>İnternet </a:t>
            </a:r>
            <a:r>
              <a:rPr lang="tr-TR" dirty="0"/>
              <a:t>siteleri, kamuların nasıl örgütün ortağı haline getirileceğine yönelik olarak düşünülmeli ve uzun süreli ilişki kurmaya yönelik tasarlanmalıdır. İnternet siteleri tekrar ziyareti sağlayacak şekilde bir çekim yaratmalıdır. Bu çekim, yeni bilgilerin, değişen konuların, forumların, yeni yorumların, çevrim-içi soru cevap imkanlarının, uzmanların çevrim-içi ilgilerin sorularını cevaplamalarını içermektedir. Halkla ilişkilerin tek yönlü modelini içeren ilginç içeriğin yer alması, sık sorulan sorular gibi bölümlerin varlığı, indirilebilir bilgilerin bulunması da yeniden ziyareti destekleyen kullanımlardır (Kent ve Taylor 1998: 329). Buradaki amaç tüketici servislerinin sıklıkla yaptığı gibi birey ve kamularla bağlantıyı azaltmaya çalışmak değil örgüt kamu iletişimin kalitesini arttırmaktır (</a:t>
            </a:r>
            <a:r>
              <a:rPr lang="tr-TR" dirty="0" err="1"/>
              <a:t>McAllister-Spooner</a:t>
            </a:r>
            <a:r>
              <a:rPr lang="tr-TR" dirty="0"/>
              <a:t> ve Kent 2009: 224). </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10</a:t>
            </a:fld>
            <a:endParaRPr lang="tr-TR"/>
          </a:p>
        </p:txBody>
      </p:sp>
    </p:spTree>
    <p:extLst>
      <p:ext uri="{BB962C8B-B14F-4D97-AF65-F5344CB8AC3E}">
        <p14:creationId xmlns:p14="http://schemas.microsoft.com/office/powerpoint/2010/main" val="3434200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smtClean="0"/>
              <a:t>Arayüzün</a:t>
            </a:r>
            <a:r>
              <a:rPr lang="tr-TR" dirty="0" smtClean="0"/>
              <a:t> </a:t>
            </a:r>
            <a:r>
              <a:rPr lang="tr-TR" dirty="0" err="1" smtClean="0"/>
              <a:t>kullunışlılığı</a:t>
            </a:r>
            <a:r>
              <a:rPr lang="tr-TR" dirty="0" smtClean="0"/>
              <a:t/>
            </a:r>
            <a:br>
              <a:rPr lang="tr-TR" dirty="0" smtClean="0"/>
            </a:br>
            <a:r>
              <a:rPr lang="tr-TR" dirty="0" smtClean="0"/>
              <a:t>Ziyaretçileri koruma</a:t>
            </a:r>
            <a:endParaRPr lang="tr-TR" dirty="0"/>
          </a:p>
        </p:txBody>
      </p:sp>
      <p:sp>
        <p:nvSpPr>
          <p:cNvPr id="3" name="İçerik Yer Tutucusu 2"/>
          <p:cNvSpPr>
            <a:spLocks noGrp="1"/>
          </p:cNvSpPr>
          <p:nvPr>
            <p:ph idx="1"/>
          </p:nvPr>
        </p:nvSpPr>
        <p:spPr/>
        <p:txBody>
          <a:bodyPr>
            <a:normAutofit fontScale="85000" lnSpcReduction="20000"/>
          </a:bodyPr>
          <a:lstStyle/>
          <a:p>
            <a:r>
              <a:rPr lang="tr-TR" dirty="0"/>
              <a:t>Dördüncü ilke, </a:t>
            </a:r>
            <a:r>
              <a:rPr lang="tr-TR" dirty="0" err="1"/>
              <a:t>arayüzün</a:t>
            </a:r>
            <a:r>
              <a:rPr lang="tr-TR" dirty="0"/>
              <a:t> kullanışlılığı olarak belirtilmiştir. Sitenin yapısal </a:t>
            </a:r>
            <a:r>
              <a:rPr lang="tr-TR" dirty="0" err="1"/>
              <a:t>niletiği</a:t>
            </a:r>
            <a:r>
              <a:rPr lang="tr-TR" dirty="0"/>
              <a:t> ile ilgili olan bu ilke, ziyaretçilerin kolaylıkla kullanabileceği bir yapının kurulmasıyla ilişkilidir (Kent ve Taylor 1998: 330).</a:t>
            </a:r>
          </a:p>
          <a:p>
            <a:r>
              <a:rPr lang="tr-TR" dirty="0"/>
              <a:t>Son ilke, ziyaretçileri koruma ilkesidir. Siteler ziyaretçilerin ziyaret sürelerini uzatmak için kullanıcının ilgisini çekecek öğelere yer vermelidir. İnternet siteleri sadece zaruri  sitelere bağlantı vermeli, ziyaretçinin başka bir bağlantıya gitmesine yol açmamalıdır. İnternet siteleri siteyi reklam veya satış amaçlı değil etkileşim kurma amaçlı olarak görmelidir. (Kent ve Taylor 1998: 331). </a:t>
            </a:r>
          </a:p>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11</a:t>
            </a:fld>
            <a:endParaRPr lang="tr-TR"/>
          </a:p>
        </p:txBody>
      </p:sp>
    </p:spTree>
    <p:extLst>
      <p:ext uri="{BB962C8B-B14F-4D97-AF65-F5344CB8AC3E}">
        <p14:creationId xmlns:p14="http://schemas.microsoft.com/office/powerpoint/2010/main" val="415141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İnternet uygulaması için </a:t>
            </a:r>
            <a:r>
              <a:rPr lang="tr-TR" dirty="0" err="1" smtClean="0"/>
              <a:t>diyalojik</a:t>
            </a:r>
            <a:r>
              <a:rPr lang="tr-TR" dirty="0" smtClean="0"/>
              <a:t> ilkeler</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12</a:t>
            </a:fld>
            <a:endParaRPr lang="tr-T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9276" y="1838866"/>
            <a:ext cx="5905448" cy="4048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7574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Medya</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İnternet teknolojisi ile sosyal etkileşim sosyal medya olgusunu oluşturmaktadır. Web 2.0, sosyal ağ, sosyal paylaşım siteleri olarak da adlandırılan uygulamaları içermektedir.</a:t>
            </a:r>
          </a:p>
          <a:p>
            <a:r>
              <a:rPr lang="tr-TR" dirty="0" smtClean="0"/>
              <a:t>Kullanıcılara enformasyon, üşünce, ilgi ve bilgi paylaşım imkanı tanıyarak karşılıklı etkileşim yaratan çevrimiçi araçlar ve internet siteleri için ortak kullanılan bir terimdir.</a:t>
            </a:r>
          </a:p>
          <a:p>
            <a:r>
              <a:rPr lang="tr-TR" dirty="0" smtClean="0"/>
              <a:t>İnsanların, düşünce, görüş ve ilişkilerini internet üzerinden paylaştıkları bir ortam sağlamaktadır.</a:t>
            </a:r>
            <a:endParaRPr lang="tr-TR" dirty="0"/>
          </a:p>
        </p:txBody>
      </p:sp>
      <p:sp>
        <p:nvSpPr>
          <p:cNvPr id="4" name="Slayt Numarası Yer Tutucusu 3"/>
          <p:cNvSpPr>
            <a:spLocks noGrp="1"/>
          </p:cNvSpPr>
          <p:nvPr>
            <p:ph type="sldNum" sz="quarter" idx="12"/>
          </p:nvPr>
        </p:nvSpPr>
        <p:spPr/>
        <p:txBody>
          <a:bodyPr/>
          <a:lstStyle/>
          <a:p>
            <a:fld id="{E09E3B4F-CADB-431C-A50E-0FCE41EB424D}" type="slidenum">
              <a:rPr lang="tr-TR" smtClean="0"/>
              <a:pPr/>
              <a:t>13</a:t>
            </a:fld>
            <a:endParaRPr lang="tr-TR"/>
          </a:p>
        </p:txBody>
      </p:sp>
    </p:spTree>
    <p:extLst>
      <p:ext uri="{BB962C8B-B14F-4D97-AF65-F5344CB8AC3E}">
        <p14:creationId xmlns:p14="http://schemas.microsoft.com/office/powerpoint/2010/main" val="1198944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Sosyal Medya Nedir?</a:t>
            </a:r>
            <a:br>
              <a:rPr lang="tr-TR" b="1" dirty="0" smtClean="0"/>
            </a:br>
            <a:endParaRPr lang="tr-TR" dirty="0"/>
          </a:p>
        </p:txBody>
      </p:sp>
      <p:sp>
        <p:nvSpPr>
          <p:cNvPr id="3" name="Content Placeholder 2"/>
          <p:cNvSpPr>
            <a:spLocks noGrp="1"/>
          </p:cNvSpPr>
          <p:nvPr>
            <p:ph idx="1"/>
          </p:nvPr>
        </p:nvSpPr>
        <p:spPr/>
        <p:txBody>
          <a:bodyPr>
            <a:normAutofit fontScale="92500" lnSpcReduction="20000"/>
          </a:bodyPr>
          <a:lstStyle/>
          <a:p>
            <a:pPr algn="ctr">
              <a:buFont typeface="Arial" charset="0"/>
              <a:buNone/>
            </a:pPr>
            <a:endParaRPr lang="tr-TR" dirty="0" smtClean="0"/>
          </a:p>
          <a:p>
            <a:pPr algn="just">
              <a:buFont typeface="Arial" charset="0"/>
              <a:buNone/>
            </a:pPr>
            <a:r>
              <a:rPr lang="tr-TR" dirty="0" smtClean="0"/>
              <a:t>Sosyal Medya: İnternet Teknolojisi + Sosyal Etkileşim</a:t>
            </a:r>
          </a:p>
          <a:p>
            <a:pPr algn="just">
              <a:buFont typeface="Arial" charset="0"/>
              <a:buNone/>
            </a:pPr>
            <a:endParaRPr lang="tr-TR" dirty="0" smtClean="0"/>
          </a:p>
          <a:p>
            <a:pPr algn="just">
              <a:buFont typeface="Arial" charset="0"/>
              <a:buNone/>
            </a:pPr>
            <a:r>
              <a:rPr lang="tr-TR" dirty="0" smtClean="0"/>
              <a:t>Yeni kuşak internet uygulamaları</a:t>
            </a:r>
          </a:p>
          <a:p>
            <a:pPr algn="just">
              <a:buFont typeface="Arial" charset="0"/>
              <a:buNone/>
            </a:pPr>
            <a:endParaRPr lang="tr-TR" dirty="0" smtClean="0"/>
          </a:p>
          <a:p>
            <a:pPr algn="just">
              <a:buFont typeface="Arial" charset="0"/>
              <a:buNone/>
            </a:pPr>
            <a:r>
              <a:rPr lang="tr-TR" dirty="0" smtClean="0"/>
              <a:t>Metin, ses, video, resim, paylaşım ortamını içerir.</a:t>
            </a:r>
          </a:p>
          <a:p>
            <a:pPr algn="just">
              <a:buFont typeface="Arial" charset="0"/>
              <a:buNone/>
            </a:pPr>
            <a:endParaRPr lang="tr-TR" dirty="0" smtClean="0"/>
          </a:p>
          <a:p>
            <a:pPr algn="just">
              <a:buFont typeface="Arial" charset="0"/>
              <a:buNone/>
            </a:pPr>
            <a:r>
              <a:rPr lang="tr-TR" dirty="0" smtClean="0"/>
              <a:t>Sosyal medya insanlara düşünce, görüş ve ilişkilerini</a:t>
            </a:r>
          </a:p>
          <a:p>
            <a:pPr algn="just">
              <a:buFont typeface="Arial" charset="0"/>
              <a:buNone/>
            </a:pPr>
            <a:r>
              <a:rPr lang="tr-TR" dirty="0" smtClean="0"/>
              <a:t>internet üzerinden paylaştıkları bir ortam sunar. </a:t>
            </a:r>
          </a:p>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14</a:t>
            </a:fld>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İçerik Yer Tutucusu"/>
          <p:cNvSpPr>
            <a:spLocks noGrp="1"/>
          </p:cNvSpPr>
          <p:nvPr>
            <p:ph idx="1"/>
          </p:nvPr>
        </p:nvSpPr>
        <p:spPr>
          <a:xfrm>
            <a:off x="285750" y="1071563"/>
            <a:ext cx="8501063" cy="4954587"/>
          </a:xfrm>
        </p:spPr>
        <p:txBody>
          <a:bodyPr/>
          <a:lstStyle/>
          <a:p>
            <a:pPr algn="ctr">
              <a:buFont typeface="Arial" charset="0"/>
              <a:buNone/>
            </a:pPr>
            <a:r>
              <a:rPr lang="tr-TR" b="1" dirty="0"/>
              <a:t>Geleneksel Medya - Sosyal Medya</a:t>
            </a:r>
          </a:p>
          <a:p>
            <a:pPr algn="ctr">
              <a:buFont typeface="Arial" charset="0"/>
              <a:buNone/>
            </a:pPr>
            <a:endParaRPr lang="tr-TR" dirty="0"/>
          </a:p>
          <a:p>
            <a:pPr algn="ctr">
              <a:buFont typeface="Arial" charset="0"/>
              <a:buNone/>
            </a:pPr>
            <a:endParaRPr lang="tr-TR" dirty="0"/>
          </a:p>
          <a:p>
            <a:pPr algn="ctr">
              <a:buFont typeface="Arial" charset="0"/>
              <a:buNone/>
            </a:pPr>
            <a:endParaRPr lang="tr-TR" dirty="0"/>
          </a:p>
        </p:txBody>
      </p:sp>
      <p:sp>
        <p:nvSpPr>
          <p:cNvPr id="5" name="4 Slayt Numarası Yer Tutucusu"/>
          <p:cNvSpPr>
            <a:spLocks noGrp="1"/>
          </p:cNvSpPr>
          <p:nvPr>
            <p:ph type="sldNum" sz="quarter" idx="12"/>
          </p:nvPr>
        </p:nvSpPr>
        <p:spPr/>
        <p:txBody>
          <a:bodyPr/>
          <a:lstStyle/>
          <a:p>
            <a:fld id="{8901B0D6-C852-6843-BFC3-02EED09941A1}" type="slidenum">
              <a:rPr lang="tr-TR"/>
              <a:pPr/>
              <a:t>15</a:t>
            </a:fld>
            <a:endParaRPr lang="tr-TR"/>
          </a:p>
        </p:txBody>
      </p:sp>
      <p:graphicFrame>
        <p:nvGraphicFramePr>
          <p:cNvPr id="6" name="5 Tablo"/>
          <p:cNvGraphicFramePr>
            <a:graphicFrameLocks noGrp="1"/>
          </p:cNvGraphicFramePr>
          <p:nvPr>
            <p:extLst>
              <p:ext uri="{D42A27DB-BD31-4B8C-83A1-F6EECF244321}">
                <p14:modId xmlns:p14="http://schemas.microsoft.com/office/powerpoint/2010/main" val="3410847406"/>
              </p:ext>
            </p:extLst>
          </p:nvPr>
        </p:nvGraphicFramePr>
        <p:xfrm>
          <a:off x="1285875" y="2071688"/>
          <a:ext cx="6572250" cy="3880485"/>
        </p:xfrm>
        <a:graphic>
          <a:graphicData uri="http://schemas.openxmlformats.org/drawingml/2006/table">
            <a:tbl>
              <a:tblPr/>
              <a:tblGrid>
                <a:gridCol w="3286125"/>
                <a:gridCol w="3286125"/>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FFFFFF"/>
                          </a:solidFill>
                          <a:effectLst/>
                          <a:latin typeface="Calibri" charset="0"/>
                          <a:ea typeface="Arial" charset="0"/>
                          <a:cs typeface="Arial" charset="0"/>
                        </a:rPr>
                        <a:t>Geleneksel Medya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FFFFFF"/>
                          </a:solidFill>
                          <a:effectLst/>
                          <a:latin typeface="Calibri" charset="0"/>
                          <a:ea typeface="Arial" charset="0"/>
                          <a:cs typeface="Arial" charset="0"/>
                        </a:rPr>
                        <a:t>Sosyal Medya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Kitle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Kitle iletişim/ Yüz yüze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rgbClr val="000000"/>
                          </a:solidFill>
                          <a:effectLst/>
                          <a:latin typeface="Calibri" charset="0"/>
                          <a:ea typeface="Arial" charset="0"/>
                          <a:cs typeface="Arial" charset="0"/>
                        </a:rPr>
                        <a:t>Ticari / Kamusal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Bireysel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Üretimi teknik beceri ve yüksek maliyet gerektirir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Kullanıcı dostu uygulamalar ve düşük maliyetle üretilebilir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rgbClr val="000000"/>
                          </a:solidFill>
                          <a:effectLst/>
                          <a:latin typeface="Calibri" charset="0"/>
                          <a:ea typeface="Arial" charset="0"/>
                          <a:cs typeface="Arial" charset="0"/>
                        </a:rPr>
                        <a:t>Yayınlandıktan sonra içerik değişmez</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İçerik sürekli değişebilir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rgbClr val="000000"/>
                          </a:solidFill>
                          <a:effectLst/>
                          <a:latin typeface="Calibri" charset="0"/>
                          <a:ea typeface="Arial" charset="0"/>
                          <a:cs typeface="Arial" charset="0"/>
                        </a:rPr>
                        <a:t>Tek yönlü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İki  yönlü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alibri" charset="0"/>
                          <a:ea typeface="Arial" charset="0"/>
                          <a:cs typeface="Arial" charset="0"/>
                        </a:rPr>
                        <a:t>Monolog</a:t>
                      </a:r>
                      <a:endParaRPr kumimoji="0" lang="tr-TR" sz="1800" b="0" i="0" u="none" strike="noStrike" cap="none" normalizeH="0" baseline="0" dirty="0">
                        <a:ln>
                          <a:noFill/>
                        </a:ln>
                        <a:solidFill>
                          <a:srgbClr val="000000"/>
                        </a:solidFill>
                        <a:effectLst/>
                        <a:latin typeface="Calibri" charset="0"/>
                        <a:ea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Diyalog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Resmi dil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Gündelik dil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alibri" charset="0"/>
                          <a:ea typeface="Arial" charset="0"/>
                          <a:cs typeface="Arial" charset="0"/>
                        </a:rPr>
                        <a:t>Eşik bekçisi var</a:t>
                      </a:r>
                      <a:endParaRPr kumimoji="0" lang="tr-TR" sz="1800" b="0" i="0" u="none" strike="noStrike" cap="none" normalizeH="0" baseline="0" dirty="0">
                        <a:ln>
                          <a:noFill/>
                        </a:ln>
                        <a:solidFill>
                          <a:srgbClr val="000000"/>
                        </a:solidFill>
                        <a:effectLst/>
                        <a:latin typeface="Calibri" charset="0"/>
                        <a:ea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alibri" charset="0"/>
                          <a:ea typeface="Arial" charset="0"/>
                          <a:cs typeface="Arial" charset="0"/>
                        </a:rPr>
                        <a:t>Eşik bekçisi yok</a:t>
                      </a:r>
                      <a:endParaRPr kumimoji="0" lang="tr-TR" sz="1800" b="0" i="0" u="none" strike="noStrike" cap="none" normalizeH="0" baseline="0" dirty="0">
                        <a:ln>
                          <a:noFill/>
                        </a:ln>
                        <a:solidFill>
                          <a:srgbClr val="000000"/>
                        </a:solidFill>
                        <a:effectLst/>
                        <a:latin typeface="Calibri" charset="0"/>
                        <a:ea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Kent ve </a:t>
            </a:r>
            <a:r>
              <a:rPr lang="tr-TR" dirty="0" smtClean="0"/>
              <a:t>Taylor- </a:t>
            </a:r>
            <a:r>
              <a:rPr lang="tr-TR" dirty="0" err="1"/>
              <a:t>D</a:t>
            </a:r>
            <a:r>
              <a:rPr lang="tr-TR" dirty="0" err="1" smtClean="0"/>
              <a:t>iyalojik</a:t>
            </a:r>
            <a:r>
              <a:rPr lang="tr-TR" dirty="0" smtClean="0"/>
              <a:t> iletişim</a:t>
            </a:r>
            <a:endParaRPr lang="tr-TR" dirty="0"/>
          </a:p>
        </p:txBody>
      </p:sp>
      <p:sp>
        <p:nvSpPr>
          <p:cNvPr id="3" name="İçerik Yer Tutucusu 2"/>
          <p:cNvSpPr>
            <a:spLocks noGrp="1"/>
          </p:cNvSpPr>
          <p:nvPr>
            <p:ph idx="1"/>
          </p:nvPr>
        </p:nvSpPr>
        <p:spPr/>
        <p:txBody>
          <a:bodyPr/>
          <a:lstStyle/>
          <a:p>
            <a:r>
              <a:rPr lang="tr-TR" dirty="0" smtClean="0"/>
              <a:t>Risk</a:t>
            </a:r>
          </a:p>
          <a:p>
            <a:r>
              <a:rPr lang="tr-TR" dirty="0" smtClean="0"/>
              <a:t>Yakınlık</a:t>
            </a:r>
          </a:p>
          <a:p>
            <a:r>
              <a:rPr lang="tr-TR" dirty="0" smtClean="0"/>
              <a:t>Empati</a:t>
            </a:r>
          </a:p>
          <a:p>
            <a:r>
              <a:rPr lang="tr-TR" dirty="0" smtClean="0"/>
              <a:t>Ortaklık</a:t>
            </a:r>
          </a:p>
          <a:p>
            <a:r>
              <a:rPr lang="tr-TR" dirty="0" smtClean="0"/>
              <a:t>Taahhüt</a:t>
            </a:r>
          </a:p>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16</a:t>
            </a:fld>
            <a:endParaRPr lang="tr-TR"/>
          </a:p>
        </p:txBody>
      </p:sp>
    </p:spTree>
    <p:extLst>
      <p:ext uri="{BB962C8B-B14F-4D97-AF65-F5344CB8AC3E}">
        <p14:creationId xmlns:p14="http://schemas.microsoft.com/office/powerpoint/2010/main" val="3012733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Risk</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Bunlardan </a:t>
            </a:r>
            <a:r>
              <a:rPr lang="tr-TR" dirty="0"/>
              <a:t>birincisi, </a:t>
            </a:r>
            <a:r>
              <a:rPr lang="tr-TR" dirty="0" smtClean="0"/>
              <a:t>tir</a:t>
            </a:r>
            <a:r>
              <a:rPr lang="tr-TR" dirty="0"/>
              <a:t>. Risk, “diğer bireylerle onların şartlarında etkileşime geçmektir” (Kent ve Taylor 2002: 25). Bu özellik, “</a:t>
            </a:r>
            <a:r>
              <a:rPr lang="tr-TR" dirty="0" err="1"/>
              <a:t>incinebilirlik</a:t>
            </a:r>
            <a:r>
              <a:rPr lang="tr-TR" dirty="0"/>
              <a:t>”, “beklenmeyen sonuçlar”, “bilinmeyen ötekinin kabulü” unsurlarını içinde barındırmaktadır. Diyalog bilgiyi, inanç ve tutkuları diğerleriyle paylaşmayı içerir. Bu paylaşım katılımcıların birbirlerini manipüle edilmesi ve hatta alay edilmesi gibi riskleri de içinde barındırmaktadır. </a:t>
            </a:r>
            <a:r>
              <a:rPr lang="tr-TR" dirty="0" err="1"/>
              <a:t>Diyalojik</a:t>
            </a:r>
            <a:r>
              <a:rPr lang="tr-TR" dirty="0"/>
              <a:t> iletişim hazırlıksız ve </a:t>
            </a:r>
            <a:r>
              <a:rPr lang="tr-TR" dirty="0" err="1"/>
              <a:t>spontan</a:t>
            </a:r>
            <a:r>
              <a:rPr lang="tr-TR" dirty="0"/>
              <a:t> nitelik taşır bu durum beklenmedik sonuçlar ortaya çıkarabilir. Bilmediğin ötekinin özel ve değerli olduğunun kabulü bir diğer riski oluşturmaktadır. Halkla ilişkilerin örgütsel riskleri ortadan kaldırmayı planladığı düşünülürse bu </a:t>
            </a:r>
            <a:r>
              <a:rPr lang="tr-TR" dirty="0" err="1"/>
              <a:t>diyalojik</a:t>
            </a:r>
            <a:r>
              <a:rPr lang="tr-TR" dirty="0"/>
              <a:t> iletişimin önemli bir farklılığıdır. Ancak </a:t>
            </a:r>
            <a:r>
              <a:rPr lang="tr-TR" dirty="0" err="1"/>
              <a:t>diyalojik</a:t>
            </a:r>
            <a:r>
              <a:rPr lang="tr-TR" dirty="0"/>
              <a:t> risk sonuçta belirsizlik ve yanlış anlamaları bilmeyi sağlar (Kent ve Taylor 2002: 28-29).</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17</a:t>
            </a:fld>
            <a:endParaRPr lang="tr-TR"/>
          </a:p>
        </p:txBody>
      </p:sp>
    </p:spTree>
    <p:extLst>
      <p:ext uri="{BB962C8B-B14F-4D97-AF65-F5344CB8AC3E}">
        <p14:creationId xmlns:p14="http://schemas.microsoft.com/office/powerpoint/2010/main" val="3610994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Yakınlık</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Yakınlık</a:t>
            </a:r>
            <a:r>
              <a:rPr lang="tr-TR" dirty="0"/>
              <a:t>, “örgütlerde kamuların onları etkileyecek konularda bilgilendirilmesini </a:t>
            </a:r>
            <a:r>
              <a:rPr lang="tr-TR" dirty="0" smtClean="0"/>
              <a:t>ve </a:t>
            </a:r>
            <a:r>
              <a:rPr lang="tr-TR" dirty="0"/>
              <a:t>kamuların da istek ve taleplerini örgüte aktarabileceği anlamına gelir”. Yakınlık, “varlığın eş zamanlı olması” yani kararlar alınırken iletişimin gerçekleşmesi, “zamansal akış” diyalog geçmişin, anın anlaşılmasını ve geleceğe bakılmasını gerektirdiğini ifade etmektedir, “bütünleşme” </a:t>
            </a:r>
            <a:r>
              <a:rPr lang="tr-TR" dirty="0" err="1"/>
              <a:t>diyalojik</a:t>
            </a:r>
            <a:r>
              <a:rPr lang="tr-TR" dirty="0"/>
              <a:t> yakınlığın üçüncü özelliğini belirtir ve katılımcıların ulaşılabilir olmasını anlatır (Kent ve Taylor 2002: 26).</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18</a:t>
            </a:fld>
            <a:endParaRPr lang="tr-TR"/>
          </a:p>
        </p:txBody>
      </p:sp>
    </p:spTree>
    <p:extLst>
      <p:ext uri="{BB962C8B-B14F-4D97-AF65-F5344CB8AC3E}">
        <p14:creationId xmlns:p14="http://schemas.microsoft.com/office/powerpoint/2010/main" val="1982886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Empati</a:t>
            </a:r>
            <a:endParaRPr lang="tr-TR" dirty="0"/>
          </a:p>
        </p:txBody>
      </p:sp>
      <p:sp>
        <p:nvSpPr>
          <p:cNvPr id="3" name="İçerik Yer Tutucusu 2"/>
          <p:cNvSpPr>
            <a:spLocks noGrp="1"/>
          </p:cNvSpPr>
          <p:nvPr>
            <p:ph idx="1"/>
          </p:nvPr>
        </p:nvSpPr>
        <p:spPr/>
        <p:txBody>
          <a:bodyPr>
            <a:normAutofit fontScale="77500" lnSpcReduction="20000"/>
          </a:bodyPr>
          <a:lstStyle/>
          <a:p>
            <a:r>
              <a:rPr lang="tr-TR" dirty="0"/>
              <a:t>Empati kurma </a:t>
            </a:r>
            <a:r>
              <a:rPr lang="tr-TR" dirty="0" err="1"/>
              <a:t>dialojik</a:t>
            </a:r>
            <a:r>
              <a:rPr lang="tr-TR" dirty="0"/>
              <a:t> iletişimin bir başka özelliğidir. Empati, “</a:t>
            </a:r>
            <a:r>
              <a:rPr lang="tr-TR" dirty="0" err="1"/>
              <a:t>destekleyicilik</a:t>
            </a:r>
            <a:r>
              <a:rPr lang="tr-TR" dirty="0"/>
              <a:t>”, “topluluğa yönelim” ve “onaylamayı” içermektedir. </a:t>
            </a:r>
            <a:r>
              <a:rPr lang="tr-TR" dirty="0" err="1"/>
              <a:t>Empatik</a:t>
            </a:r>
            <a:r>
              <a:rPr lang="tr-TR" dirty="0"/>
              <a:t> iletişimde karşıdakinin yerine kendini koymayı içermesi yönünden </a:t>
            </a:r>
            <a:r>
              <a:rPr lang="tr-TR" dirty="0" err="1"/>
              <a:t>diyalojik</a:t>
            </a:r>
            <a:r>
              <a:rPr lang="tr-TR" dirty="0"/>
              <a:t> iletişimi destekleyici rol oynar. Topluluğa yönelim, halkla ilişkilerin yerel ve küresel toplulukları yaratma ve değiştirme özelliğine dayanmaktadır. Yeni iletişim teknolojileri sayesinde sadece yerel değil uluslararası kamuların da farkındalığı büyük önem taşımaktadır. Onaylama, diyalogun ön koşuludur. Örgütler ilgili kamularının düşünceleri örgütle bir olmasa bile onların görüşlerini dışlama hakkına sahip değildir. Onay, farklı düşüncelerin ifade edilmesine yönelik bir </a:t>
            </a:r>
            <a:r>
              <a:rPr lang="tr-TR" dirty="0" err="1"/>
              <a:t>önkabulü</a:t>
            </a:r>
            <a:r>
              <a:rPr lang="tr-TR" dirty="0"/>
              <a:t> içermektedir (Kent ve Taylor 2002: 27-28).</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19</a:t>
            </a:fld>
            <a:endParaRPr lang="tr-TR"/>
          </a:p>
        </p:txBody>
      </p:sp>
    </p:spTree>
    <p:extLst>
      <p:ext uri="{BB962C8B-B14F-4D97-AF65-F5344CB8AC3E}">
        <p14:creationId xmlns:p14="http://schemas.microsoft.com/office/powerpoint/2010/main" val="2555581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84786"/>
          </a:xfrm>
        </p:spPr>
        <p:txBody>
          <a:bodyPr>
            <a:normAutofit fontScale="92500" lnSpcReduction="20000"/>
          </a:bodyPr>
          <a:lstStyle/>
          <a:p>
            <a:r>
              <a:rPr lang="tr-TR" dirty="0" smtClean="0"/>
              <a:t>Hizmet sunumunda zaman ve mekan kavramlarını ortadan kaldırmaktadır.</a:t>
            </a:r>
          </a:p>
          <a:p>
            <a:r>
              <a:rPr lang="tr-TR" dirty="0" smtClean="0"/>
              <a:t>Düşük maliyetlidir.</a:t>
            </a:r>
          </a:p>
          <a:p>
            <a:r>
              <a:rPr lang="tr-TR" dirty="0" smtClean="0"/>
              <a:t>Hem kitle iletişim aracı hem de yüz yüze iletişim imkanı sağlamaktadır.</a:t>
            </a:r>
          </a:p>
          <a:p>
            <a:r>
              <a:rPr lang="tr-TR" dirty="0" smtClean="0"/>
              <a:t>Bütün iletişim türlerini ve araçlarını içinde barındırabilen bir araçtır.</a:t>
            </a:r>
          </a:p>
          <a:p>
            <a:r>
              <a:rPr lang="tr-TR" dirty="0" smtClean="0"/>
              <a:t>İki-yönlü simetrik iletişim aracı olarak kullanılabilir.</a:t>
            </a:r>
          </a:p>
          <a:p>
            <a:r>
              <a:rPr lang="tr-TR" dirty="0" smtClean="0"/>
              <a:t>Halkla ilişkilerin tanıtma ve tanıma faaliyetleri internet sitelerinden yürütülmektedir.</a:t>
            </a:r>
            <a:endParaRPr lang="tr-TR" dirty="0"/>
          </a:p>
        </p:txBody>
      </p:sp>
      <p:sp>
        <p:nvSpPr>
          <p:cNvPr id="3" name="Title 2"/>
          <p:cNvSpPr>
            <a:spLocks noGrp="1"/>
          </p:cNvSpPr>
          <p:nvPr>
            <p:ph type="title"/>
          </p:nvPr>
        </p:nvSpPr>
        <p:spPr/>
        <p:txBody>
          <a:bodyPr>
            <a:normAutofit/>
          </a:bodyPr>
          <a:lstStyle/>
          <a:p>
            <a:r>
              <a:rPr lang="tr-TR" dirty="0" smtClean="0"/>
              <a:t> İnternetin özellikleri</a:t>
            </a:r>
            <a:endParaRPr lang="tr-TR" dirty="0"/>
          </a:p>
        </p:txBody>
      </p:sp>
      <p:sp>
        <p:nvSpPr>
          <p:cNvPr id="4" name="Slayt Numarası Yer Tutucusu 3"/>
          <p:cNvSpPr>
            <a:spLocks noGrp="1"/>
          </p:cNvSpPr>
          <p:nvPr>
            <p:ph type="sldNum" sz="quarter" idx="12"/>
          </p:nvPr>
        </p:nvSpPr>
        <p:spPr/>
        <p:txBody>
          <a:bodyPr/>
          <a:lstStyle/>
          <a:p>
            <a:fld id="{02755E53-905E-E746-BC1F-A81759D119CF}"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Ortaklık</a:t>
            </a:r>
          </a:p>
        </p:txBody>
      </p:sp>
      <p:sp>
        <p:nvSpPr>
          <p:cNvPr id="3" name="İçerik Yer Tutucusu 2"/>
          <p:cNvSpPr>
            <a:spLocks noGrp="1"/>
          </p:cNvSpPr>
          <p:nvPr>
            <p:ph idx="1"/>
          </p:nvPr>
        </p:nvSpPr>
        <p:spPr/>
        <p:txBody>
          <a:bodyPr/>
          <a:lstStyle/>
          <a:p>
            <a:r>
              <a:rPr lang="tr-TR" dirty="0"/>
              <a:t>Ortaklık bir başka özellik olarak tanımlanmıştır, örgüt ve kamularının birbirine bağlı olması demektir. Ortaklık, “işbirliği” ve “karşılıklı eşitlik ruhu” ile gerçekleşmektedir. </a:t>
            </a:r>
            <a:r>
              <a:rPr lang="tr-TR" dirty="0" err="1"/>
              <a:t>Dialogda</a:t>
            </a:r>
            <a:r>
              <a:rPr lang="tr-TR" dirty="0"/>
              <a:t> güç ve iktidar mücadelesi olmamalıdır. </a:t>
            </a:r>
            <a:r>
              <a:rPr lang="tr-TR" dirty="0" smtClean="0"/>
              <a:t>Diyaloğa </a:t>
            </a:r>
            <a:r>
              <a:rPr lang="tr-TR" dirty="0"/>
              <a:t>girenler istedikleri konuyu tartışmakta kendilerini özgür hissetmelidirler (Kent ve Taylor 2002: 25).</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20</a:t>
            </a:fld>
            <a:endParaRPr lang="tr-TR"/>
          </a:p>
        </p:txBody>
      </p:sp>
    </p:spTree>
    <p:extLst>
      <p:ext uri="{BB962C8B-B14F-4D97-AF65-F5344CB8AC3E}">
        <p14:creationId xmlns:p14="http://schemas.microsoft.com/office/powerpoint/2010/main" val="4269635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Taahhüt</a:t>
            </a:r>
          </a:p>
        </p:txBody>
      </p:sp>
      <p:sp>
        <p:nvSpPr>
          <p:cNvPr id="3" name="İçerik Yer Tutucusu 2"/>
          <p:cNvSpPr>
            <a:spLocks noGrp="1"/>
          </p:cNvSpPr>
          <p:nvPr>
            <p:ph idx="1"/>
          </p:nvPr>
        </p:nvSpPr>
        <p:spPr/>
        <p:txBody>
          <a:bodyPr>
            <a:normAutofit fontScale="77500" lnSpcReduction="20000"/>
          </a:bodyPr>
          <a:lstStyle/>
          <a:p>
            <a:r>
              <a:rPr lang="tr-TR" dirty="0" smtClean="0"/>
              <a:t>Taahhüt</a:t>
            </a:r>
            <a:r>
              <a:rPr lang="tr-TR" dirty="0"/>
              <a:t>, “doğruluk” ilkesini içermektedir. Diyalog doğru ve dürüst olmalıdır. Örgüt ve kamuların birbirine açık olması karşılıklı fayda sağlayan çözümlere ulaşılmasını sağlayacaktır. “Konuşma </a:t>
            </a:r>
            <a:r>
              <a:rPr lang="tr-TR" dirty="0" err="1"/>
              <a:t>taahhütü</a:t>
            </a:r>
            <a:r>
              <a:rPr lang="tr-TR" dirty="0"/>
              <a:t>” örgüt ve kamularının karşılıklı fayda ve anlayışına yönelik konuşmayı içermektedir. </a:t>
            </a:r>
            <a:r>
              <a:rPr lang="tr-TR" dirty="0" err="1"/>
              <a:t>Diyalojik</a:t>
            </a:r>
            <a:r>
              <a:rPr lang="tr-TR" dirty="0"/>
              <a:t> iletişim için anlamların paylaşılması veya ortak anlamlar için çalışmak hayati bir nitelik taşımaktadır. “Yorumlama </a:t>
            </a:r>
            <a:r>
              <a:rPr lang="tr-TR" dirty="0" err="1"/>
              <a:t>taahhütü</a:t>
            </a:r>
            <a:r>
              <a:rPr lang="tr-TR" dirty="0"/>
              <a:t>” bu başlıkta son olarak ele alınan öğedir. Diyalog </a:t>
            </a:r>
            <a:r>
              <a:rPr lang="tr-TR" dirty="0" smtClean="0"/>
              <a:t>özneler arası </a:t>
            </a:r>
            <a:r>
              <a:rPr lang="tr-TR" dirty="0"/>
              <a:t>bir nitelik taşıması dolayısıyla karşılıklı yorumlamaya ihtiyaç duyar. Söylem ve anlamın kesinliği olmaması bu yorumun kesin olmamasını doğurur. Yapılan yorumların konuşmayı sürdürme amaçlı ve ötekini dışlayan nitelik taşımaması gerekmektedir (Kent ve Taylor 2002: 29-30).</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21</a:t>
            </a:fld>
            <a:endParaRPr lang="tr-TR"/>
          </a:p>
        </p:txBody>
      </p:sp>
    </p:spTree>
    <p:extLst>
      <p:ext uri="{BB962C8B-B14F-4D97-AF65-F5344CB8AC3E}">
        <p14:creationId xmlns:p14="http://schemas.microsoft.com/office/powerpoint/2010/main" val="771898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4" name="Slayt Numarası Yer Tutucusu 3"/>
          <p:cNvSpPr>
            <a:spLocks noGrp="1"/>
          </p:cNvSpPr>
          <p:nvPr>
            <p:ph type="sldNum" sz="quarter" idx="12"/>
          </p:nvPr>
        </p:nvSpPr>
        <p:spPr/>
        <p:txBody>
          <a:bodyPr/>
          <a:lstStyle/>
          <a:p>
            <a:fld id="{BD572F93-07C1-4C41-8429-66FBDC8F7A89}" type="slidenum">
              <a:rPr lang="tr-TR" smtClean="0"/>
              <a:pPr/>
              <a:t>22</a:t>
            </a:fld>
            <a:endParaRPr lang="tr-T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9276" y="1838866"/>
            <a:ext cx="5905448" cy="40486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37647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pPr eaLnBrk="1" hangingPunct="1"/>
            <a:endParaRPr lang="tr-T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tr-TR" smtClean="0"/>
          </a:p>
        </p:txBody>
      </p:sp>
      <p:pic>
        <p:nvPicPr>
          <p:cNvPr id="5124" name="Picture 2"/>
          <p:cNvPicPr>
            <a:picLocks noChangeAspect="1" noChangeArrowheads="1"/>
          </p:cNvPicPr>
          <p:nvPr/>
        </p:nvPicPr>
        <p:blipFill>
          <a:blip r:embed="rId2"/>
          <a:srcRect/>
          <a:stretch>
            <a:fillRect/>
          </a:stretch>
        </p:blipFill>
        <p:spPr bwMode="auto">
          <a:xfrm>
            <a:off x="-17463" y="17463"/>
            <a:ext cx="9161463" cy="68405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Facebook</a:t>
            </a:r>
            <a:endParaRPr lang="tr-TR" dirty="0"/>
          </a:p>
        </p:txBody>
      </p:sp>
      <p:sp>
        <p:nvSpPr>
          <p:cNvPr id="3" name="İçerik Yer Tutucusu 2"/>
          <p:cNvSpPr>
            <a:spLocks noGrp="1"/>
          </p:cNvSpPr>
          <p:nvPr>
            <p:ph idx="1"/>
          </p:nvPr>
        </p:nvSpPr>
        <p:spPr/>
        <p:txBody>
          <a:bodyPr>
            <a:normAutofit fontScale="85000" lnSpcReduction="20000"/>
          </a:bodyPr>
          <a:lstStyle/>
          <a:p>
            <a:r>
              <a:rPr lang="tr-TR" dirty="0"/>
              <a:t>Facebook yaklaşık 1 milyar kullanıcıyla tüm dünyadaki en büyük sanal topluluğu oluşturmaktadır. Amerika, Brezilya, Hindistan, Endonezya ve Meksika’dan sonra Türkiye 6. en çok kullanıcıya sahiptir. Türkiye’de yaklaşık 32.5 milyon Facebook hesabı bulunmaktadır ve bu toplam nüfusun yaklaşık %42’sine denk gelmektedir (socialbakers.com 2013). Facebook, kişisel, kurumsal markalaşmaya katkı sağlayan, toplumsal hayatın her alanına kullanılabilecek bir araç olarak görülmektedir. Kurumsal olarak hem özel sektör, hem kamu yönetimi hem de sivil toplum tarafından kullanılmaktadır. Bu çerçevede yarattığı sanal toplulukların önemi siyasal alanda da ön plana çıkmaktadır.</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24</a:t>
            </a:fld>
            <a:endParaRPr lang="tr-TR"/>
          </a:p>
        </p:txBody>
      </p:sp>
    </p:spTree>
    <p:extLst>
      <p:ext uri="{BB962C8B-B14F-4D97-AF65-F5344CB8AC3E}">
        <p14:creationId xmlns:p14="http://schemas.microsoft.com/office/powerpoint/2010/main" val="6446811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Twitter</a:t>
            </a:r>
            <a:endParaRPr lang="tr-TR" dirty="0"/>
          </a:p>
        </p:txBody>
      </p:sp>
      <p:sp>
        <p:nvSpPr>
          <p:cNvPr id="3" name="İçerik Yer Tutucusu 2"/>
          <p:cNvSpPr>
            <a:spLocks noGrp="1"/>
          </p:cNvSpPr>
          <p:nvPr>
            <p:ph idx="1"/>
          </p:nvPr>
        </p:nvSpPr>
        <p:spPr>
          <a:xfrm>
            <a:off x="457200" y="1417638"/>
            <a:ext cx="8229600" cy="4819876"/>
          </a:xfrm>
        </p:spPr>
        <p:txBody>
          <a:bodyPr>
            <a:normAutofit fontScale="70000" lnSpcReduction="20000"/>
          </a:bodyPr>
          <a:lstStyle/>
          <a:p>
            <a:r>
              <a:rPr lang="tr-TR" dirty="0"/>
              <a:t>Tüm dünyada 500 milyon kullanıcısı bulunan </a:t>
            </a:r>
            <a:r>
              <a:rPr lang="tr-TR" dirty="0" err="1"/>
              <a:t>Twitter’ın</a:t>
            </a:r>
            <a:r>
              <a:rPr lang="tr-TR" dirty="0"/>
              <a:t> en fazla üyesi ABD’de bulunmaktadır. Türkiye en çok kullanıcı sayısına sahip 11. ülke durumundadır (techcrunch.com 2013). </a:t>
            </a:r>
            <a:endParaRPr lang="tr-TR" dirty="0" smtClean="0"/>
          </a:p>
          <a:p>
            <a:r>
              <a:rPr lang="tr-TR" dirty="0"/>
              <a:t>Kurumsal olarak </a:t>
            </a:r>
            <a:r>
              <a:rPr lang="tr-TR" dirty="0" err="1"/>
              <a:t>Twitter</a:t>
            </a:r>
            <a:r>
              <a:rPr lang="tr-TR" dirty="0"/>
              <a:t> pek çok fayda sağlamaktadır. Sektördeki diğer aktörlerle bağlantı ve iletişim kurma imkanı vermektedir. Örgüt, kişi, ürün ve marka ile ilgili konuşulanlardan anında haber almayı ve cevap vermeyi sağlaması açısından kurumsal olarak fayda sağlamaktadır. Örgütlerin, uzmanlık veya ilgi alanına giren düşünce, içerik, bağlantı, kaynak ve ipuçları ile ilgili veri akışı sağlamaktadır, tüketicilerin düşüncelerini öğrenme, ürün ve hizmetlerin doğrudan tanıtımını yapma olanağı sağlamaktadır. Örgüt yöneticilerine düşüncelerini kamuyla paylaşma imkanı vermesiyle liderlik niteliğini arttırmaktadır. (</a:t>
            </a:r>
            <a:r>
              <a:rPr lang="tr-TR" dirty="0" err="1"/>
              <a:t>Jantsch</a:t>
            </a:r>
            <a:r>
              <a:rPr lang="tr-TR" dirty="0"/>
              <a:t> 2009: 4-5). </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25</a:t>
            </a:fld>
            <a:endParaRPr lang="tr-TR"/>
          </a:p>
        </p:txBody>
      </p:sp>
    </p:spTree>
    <p:extLst>
      <p:ext uri="{BB962C8B-B14F-4D97-AF65-F5344CB8AC3E}">
        <p14:creationId xmlns:p14="http://schemas.microsoft.com/office/powerpoint/2010/main" val="31528483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YouTube</a:t>
            </a:r>
            <a:endParaRPr lang="tr-TR" dirty="0"/>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26</a:t>
            </a:fld>
            <a:endParaRPr lang="tr-TR"/>
          </a:p>
        </p:txBody>
      </p:sp>
    </p:spTree>
    <p:extLst>
      <p:ext uri="{BB962C8B-B14F-4D97-AF65-F5344CB8AC3E}">
        <p14:creationId xmlns:p14="http://schemas.microsoft.com/office/powerpoint/2010/main" val="24237173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smtClean="0"/>
              <a:t>Ultimately, social media practitioners within the State Department should understand that social media naturally diffuses power away from state run institutions, and that the level of influence that can be exerted through these types of tools is subsequently limited.</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27</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İnternet üzerinden iletişim ve internet medyasıyla iletişim önümüzdeki dönmede en önemli halkla ilişkiler uygulaması olarak görülmektedir (</a:t>
            </a:r>
            <a:r>
              <a:rPr lang="tr-TR" dirty="0" err="1" smtClean="0"/>
              <a:t>European</a:t>
            </a:r>
            <a:r>
              <a:rPr lang="tr-TR" dirty="0" smtClean="0"/>
              <a:t> </a:t>
            </a:r>
            <a:r>
              <a:rPr lang="tr-TR" dirty="0" err="1" smtClean="0"/>
              <a:t>Communication</a:t>
            </a:r>
            <a:r>
              <a:rPr lang="tr-TR" dirty="0" smtClean="0"/>
              <a:t> </a:t>
            </a:r>
            <a:r>
              <a:rPr lang="tr-TR" dirty="0" err="1" smtClean="0"/>
              <a:t>Monitor</a:t>
            </a:r>
            <a:r>
              <a:rPr lang="tr-TR" dirty="0" smtClean="0"/>
              <a:t> 2009) </a:t>
            </a:r>
          </a:p>
          <a:p>
            <a:r>
              <a:rPr lang="tr-TR" dirty="0" smtClean="0"/>
              <a:t>İnternet, birbirine bağlı sayısız küçük bilgisayar ağlarından oluşan büyük bir bilgisayar ağıdır.</a:t>
            </a:r>
          </a:p>
          <a:p>
            <a:r>
              <a:rPr lang="tr-TR" dirty="0" smtClean="0"/>
              <a:t>Zaman, mekan, maliyet ve nitelik açısından farklılık yaratmıştır.</a:t>
            </a:r>
          </a:p>
          <a:p>
            <a:r>
              <a:rPr lang="tr-TR" dirty="0" smtClean="0"/>
              <a:t>Çoklu iletişim gerçekleşir, metin, ses, grafik, imaj ve video gibi farklı iletişim biçimlerini bünyesinde taşıyabilir.</a:t>
            </a:r>
            <a:endParaRPr lang="tr-TR" dirty="0"/>
          </a:p>
        </p:txBody>
      </p:sp>
      <p:sp>
        <p:nvSpPr>
          <p:cNvPr id="4" name="Slayt Numarası Yer Tutucusu 3"/>
          <p:cNvSpPr>
            <a:spLocks noGrp="1"/>
          </p:cNvSpPr>
          <p:nvPr>
            <p:ph type="sldNum" sz="quarter" idx="12"/>
          </p:nvPr>
        </p:nvSpPr>
        <p:spPr/>
        <p:txBody>
          <a:bodyPr/>
          <a:lstStyle/>
          <a:p>
            <a:fld id="{E09E3B4F-CADB-431C-A50E-0FCE41EB424D}" type="slidenum">
              <a:rPr lang="tr-TR" smtClean="0"/>
              <a:pPr/>
              <a:t>3</a:t>
            </a:fld>
            <a:endParaRPr lang="tr-TR"/>
          </a:p>
        </p:txBody>
      </p:sp>
    </p:spTree>
    <p:extLst>
      <p:ext uri="{BB962C8B-B14F-4D97-AF65-F5344CB8AC3E}">
        <p14:creationId xmlns:p14="http://schemas.microsoft.com/office/powerpoint/2010/main" val="343058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İçerik Yer Tutucusu 2"/>
          <p:cNvSpPr>
            <a:spLocks noGrp="1"/>
          </p:cNvSpPr>
          <p:nvPr>
            <p:ph idx="1"/>
          </p:nvPr>
        </p:nvSpPr>
        <p:spPr>
          <a:xfrm>
            <a:off x="457200" y="981075"/>
            <a:ext cx="8229600" cy="5343525"/>
          </a:xfrm>
        </p:spPr>
        <p:txBody>
          <a:bodyPr>
            <a:normAutofit/>
          </a:bodyPr>
          <a:lstStyle/>
          <a:p>
            <a:r>
              <a:rPr lang="en-US" dirty="0" err="1" smtClean="0"/>
              <a:t>İnternet</a:t>
            </a:r>
            <a:r>
              <a:rPr lang="en-US" dirty="0" smtClean="0"/>
              <a:t> </a:t>
            </a:r>
            <a:r>
              <a:rPr lang="en-US" dirty="0" err="1" smtClean="0"/>
              <a:t>bireylere</a:t>
            </a:r>
            <a:r>
              <a:rPr lang="en-US" dirty="0" smtClean="0"/>
              <a:t>, </a:t>
            </a:r>
            <a:r>
              <a:rPr lang="en-US" dirty="0" err="1" smtClean="0"/>
              <a:t>bilgiye</a:t>
            </a:r>
            <a:r>
              <a:rPr lang="en-US" dirty="0" smtClean="0"/>
              <a:t> </a:t>
            </a:r>
            <a:r>
              <a:rPr lang="en-US" dirty="0" err="1" smtClean="0"/>
              <a:t>ulaşma</a:t>
            </a:r>
            <a:r>
              <a:rPr lang="en-US" dirty="0" smtClean="0"/>
              <a:t> </a:t>
            </a:r>
            <a:r>
              <a:rPr lang="en-US" dirty="0" err="1" smtClean="0"/>
              <a:t>ve</a:t>
            </a:r>
            <a:r>
              <a:rPr lang="en-US" dirty="0" smtClean="0"/>
              <a:t> </a:t>
            </a:r>
            <a:r>
              <a:rPr lang="en-US" dirty="0" err="1" smtClean="0"/>
              <a:t>çok</a:t>
            </a:r>
            <a:r>
              <a:rPr lang="en-US" dirty="0" smtClean="0"/>
              <a:t> </a:t>
            </a:r>
            <a:r>
              <a:rPr lang="en-US" dirty="0" err="1" smtClean="0"/>
              <a:t>yönlü</a:t>
            </a:r>
            <a:r>
              <a:rPr lang="en-US" dirty="0" smtClean="0"/>
              <a:t> </a:t>
            </a:r>
            <a:r>
              <a:rPr lang="en-US" dirty="0" err="1" smtClean="0"/>
              <a:t>iletişim</a:t>
            </a:r>
            <a:r>
              <a:rPr lang="en-US" dirty="0" smtClean="0"/>
              <a:t> </a:t>
            </a:r>
            <a:r>
              <a:rPr lang="en-US" dirty="0" err="1" smtClean="0"/>
              <a:t>kurma</a:t>
            </a:r>
            <a:r>
              <a:rPr lang="en-US" dirty="0" smtClean="0"/>
              <a:t> </a:t>
            </a:r>
            <a:r>
              <a:rPr lang="en-US" dirty="0" err="1" smtClean="0"/>
              <a:t>imkanı</a:t>
            </a:r>
            <a:r>
              <a:rPr lang="en-US" dirty="0" smtClean="0"/>
              <a:t> </a:t>
            </a:r>
            <a:r>
              <a:rPr lang="en-US" dirty="0" err="1" smtClean="0"/>
              <a:t>sağlamıştır</a:t>
            </a:r>
            <a:r>
              <a:rPr lang="en-US" dirty="0" smtClean="0"/>
              <a:t>.</a:t>
            </a:r>
            <a:endParaRPr lang="tr-TR" dirty="0" smtClean="0"/>
          </a:p>
          <a:p>
            <a:r>
              <a:rPr lang="tr-TR" dirty="0" smtClean="0"/>
              <a:t>İnternet </a:t>
            </a:r>
            <a:r>
              <a:rPr lang="tr-TR" dirty="0"/>
              <a:t>alıcı ve üretici arasındaki ilişkiyi dönüştürmüştür. Etkileşim ve sınırların ortadan kalkması yeni medyayı vazgeçilmez kılmıştır. Yeni teknolojiler kamu diplomasisinin şeklini ve içeriğini de etkilemiş, onlara yabancı oluşumlara dahil olma konusunda yeni fırsatlar sunmuştur</a:t>
            </a:r>
            <a:r>
              <a:rPr lang="tr-TR" dirty="0" smtClean="0"/>
              <a:t>.</a:t>
            </a:r>
            <a:endParaRPr lang="tr-TR" dirty="0"/>
          </a:p>
        </p:txBody>
      </p:sp>
      <p:sp>
        <p:nvSpPr>
          <p:cNvPr id="2" name="Slayt Numarası Yer Tutucusu 1"/>
          <p:cNvSpPr>
            <a:spLocks noGrp="1"/>
          </p:cNvSpPr>
          <p:nvPr>
            <p:ph type="sldNum" sz="quarter" idx="12"/>
          </p:nvPr>
        </p:nvSpPr>
        <p:spPr/>
        <p:txBody>
          <a:bodyPr/>
          <a:lstStyle/>
          <a:p>
            <a:fld id="{BD572F93-07C1-4C41-8429-66FBDC8F7A89}"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Diyalog</a:t>
            </a:r>
            <a:endParaRPr lang="tr-TR" dirty="0"/>
          </a:p>
        </p:txBody>
      </p:sp>
      <p:sp>
        <p:nvSpPr>
          <p:cNvPr id="3" name="İçerik Yer Tutucusu 2"/>
          <p:cNvSpPr>
            <a:spLocks noGrp="1"/>
          </p:cNvSpPr>
          <p:nvPr>
            <p:ph idx="1"/>
          </p:nvPr>
        </p:nvSpPr>
        <p:spPr/>
        <p:txBody>
          <a:bodyPr/>
          <a:lstStyle/>
          <a:p>
            <a:r>
              <a:rPr lang="tr-TR" dirty="0"/>
              <a:t>Türk Dil Kurumu Sözlüğü, diyaloğu; “karşılıklı konuşma, anlaşma, uyum sağlama veya bu yolda çalışma” şeklinde tanımlamaktadır (tdkterim.gov.tr 2013). </a:t>
            </a:r>
            <a:endParaRPr lang="tr-TR" dirty="0" smtClean="0"/>
          </a:p>
          <a:p>
            <a:r>
              <a:rPr lang="tr-TR" dirty="0" smtClean="0"/>
              <a:t>Dictionary </a:t>
            </a:r>
            <a:r>
              <a:rPr lang="tr-TR" dirty="0"/>
              <a:t>of </a:t>
            </a:r>
            <a:r>
              <a:rPr lang="tr-TR" dirty="0" err="1"/>
              <a:t>Public</a:t>
            </a:r>
            <a:r>
              <a:rPr lang="tr-TR" dirty="0"/>
              <a:t> </a:t>
            </a:r>
            <a:r>
              <a:rPr lang="tr-TR" dirty="0" err="1"/>
              <a:t>Relations</a:t>
            </a:r>
            <a:r>
              <a:rPr lang="tr-TR" dirty="0"/>
              <a:t> ise diyalog kavramını, “karşılıklı saygı ve güvene dayalı bir kişilerarası iletişim yöntemi” olarak tanımlamaktadır (</a:t>
            </a:r>
            <a:r>
              <a:rPr lang="tr-TR" dirty="0" err="1"/>
              <a:t>Heath</a:t>
            </a:r>
            <a:r>
              <a:rPr lang="tr-TR" dirty="0"/>
              <a:t> 2005: 250-251). </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5</a:t>
            </a:fld>
            <a:endParaRPr lang="tr-TR"/>
          </a:p>
        </p:txBody>
      </p:sp>
    </p:spTree>
    <p:extLst>
      <p:ext uri="{BB962C8B-B14F-4D97-AF65-F5344CB8AC3E}">
        <p14:creationId xmlns:p14="http://schemas.microsoft.com/office/powerpoint/2010/main" val="1785771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Halkla ilişkilerde diyalog</a:t>
            </a:r>
            <a:endParaRPr lang="tr-TR" dirty="0"/>
          </a:p>
        </p:txBody>
      </p:sp>
      <p:sp>
        <p:nvSpPr>
          <p:cNvPr id="3" name="İçerik Yer Tutucusu 2"/>
          <p:cNvSpPr>
            <a:spLocks noGrp="1"/>
          </p:cNvSpPr>
          <p:nvPr>
            <p:ph idx="1"/>
          </p:nvPr>
        </p:nvSpPr>
        <p:spPr/>
        <p:txBody>
          <a:bodyPr>
            <a:normAutofit fontScale="85000" lnSpcReduction="10000"/>
          </a:bodyPr>
          <a:lstStyle/>
          <a:p>
            <a:r>
              <a:rPr lang="tr-TR" dirty="0"/>
              <a:t>Sosyal medya araçlarını içeren internet uygulamaları, halkla ilişkilerin normatif modeli olan iki yönlü simetrik model bakış açısına en yakın uygulamaya karşılık gelmektedir. Örgüt ve kamuların birbirlerine karşılıklı yarar odaklı olarak uyarlandıkları bu model, örgütün tek yönlü ikna edici iletişim üslubunu reddetmektedir (</a:t>
            </a:r>
            <a:r>
              <a:rPr lang="tr-TR" dirty="0" err="1"/>
              <a:t>Searson</a:t>
            </a:r>
            <a:r>
              <a:rPr lang="tr-TR" dirty="0"/>
              <a:t> ve Johnson 2010: 121). İkna etmeyi değil anlamayı hedefler, hem örgütü hem de kamuyu değiştirmeye yöneliktir ve bu nedenle halkla ilişkiler kavramsallaştırmasında ‘gerçek bir kopuşu’ temsil etmektedir (</a:t>
            </a:r>
            <a:r>
              <a:rPr lang="tr-TR" dirty="0" err="1"/>
              <a:t>Grunig</a:t>
            </a:r>
            <a:r>
              <a:rPr lang="tr-TR" dirty="0"/>
              <a:t> ve </a:t>
            </a:r>
            <a:r>
              <a:rPr lang="tr-TR" dirty="0" err="1"/>
              <a:t>Grunig</a:t>
            </a:r>
            <a:r>
              <a:rPr lang="tr-TR" dirty="0"/>
              <a:t> 2005: 312).</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6</a:t>
            </a:fld>
            <a:endParaRPr lang="tr-TR"/>
          </a:p>
        </p:txBody>
      </p:sp>
    </p:spTree>
    <p:extLst>
      <p:ext uri="{BB962C8B-B14F-4D97-AF65-F5344CB8AC3E}">
        <p14:creationId xmlns:p14="http://schemas.microsoft.com/office/powerpoint/2010/main" val="187197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Kent ve Taylor-İnternet Uygulamalarının Niteliği (1998)</a:t>
            </a:r>
            <a:endParaRPr lang="tr-TR" dirty="0"/>
          </a:p>
        </p:txBody>
      </p:sp>
      <p:sp>
        <p:nvSpPr>
          <p:cNvPr id="3" name="İçerik Yer Tutucusu 2"/>
          <p:cNvSpPr>
            <a:spLocks noGrp="1"/>
          </p:cNvSpPr>
          <p:nvPr>
            <p:ph idx="1"/>
          </p:nvPr>
        </p:nvSpPr>
        <p:spPr/>
        <p:txBody>
          <a:bodyPr>
            <a:normAutofit fontScale="92500" lnSpcReduction="10000"/>
          </a:bodyPr>
          <a:lstStyle/>
          <a:p>
            <a:r>
              <a:rPr lang="tr-TR" dirty="0"/>
              <a:t>Kent ve Taylor internet üzerinden gerçekleşen halkla ilişkiler uygulamalarının </a:t>
            </a:r>
            <a:r>
              <a:rPr lang="tr-TR" dirty="0" err="1"/>
              <a:t>diyalojik</a:t>
            </a:r>
            <a:r>
              <a:rPr lang="tr-TR" dirty="0"/>
              <a:t> olabilmesi için internet uygulamasının beş ilkeyi taşıması gerektiğini ifade etmişlerdir. Bu ilkeler, </a:t>
            </a:r>
            <a:endParaRPr lang="tr-TR" dirty="0" smtClean="0"/>
          </a:p>
          <a:p>
            <a:r>
              <a:rPr lang="tr-TR" dirty="0" err="1" smtClean="0"/>
              <a:t>diyalojik</a:t>
            </a:r>
            <a:r>
              <a:rPr lang="tr-TR" dirty="0" smtClean="0"/>
              <a:t> </a:t>
            </a:r>
            <a:r>
              <a:rPr lang="tr-TR" dirty="0"/>
              <a:t>döngü, </a:t>
            </a:r>
            <a:endParaRPr lang="tr-TR" dirty="0" smtClean="0"/>
          </a:p>
          <a:p>
            <a:r>
              <a:rPr lang="tr-TR" dirty="0" smtClean="0"/>
              <a:t>enformasyonun </a:t>
            </a:r>
            <a:r>
              <a:rPr lang="tr-TR" dirty="0"/>
              <a:t>kullanışlılığı, </a:t>
            </a:r>
            <a:endParaRPr lang="tr-TR" dirty="0" smtClean="0"/>
          </a:p>
          <a:p>
            <a:r>
              <a:rPr lang="tr-TR" dirty="0" smtClean="0"/>
              <a:t>yeniden </a:t>
            </a:r>
            <a:r>
              <a:rPr lang="tr-TR" dirty="0"/>
              <a:t>ziyareti sağlama, </a:t>
            </a:r>
            <a:endParaRPr lang="tr-TR" dirty="0" smtClean="0"/>
          </a:p>
          <a:p>
            <a:r>
              <a:rPr lang="tr-TR" dirty="0" err="1" smtClean="0"/>
              <a:t>arayüzün</a:t>
            </a:r>
            <a:r>
              <a:rPr lang="tr-TR" dirty="0" smtClean="0"/>
              <a:t> </a:t>
            </a:r>
            <a:r>
              <a:rPr lang="tr-TR" dirty="0"/>
              <a:t>kolaylığı, </a:t>
            </a:r>
            <a:endParaRPr lang="tr-TR" dirty="0" smtClean="0"/>
          </a:p>
          <a:p>
            <a:r>
              <a:rPr lang="tr-TR" dirty="0" smtClean="0"/>
              <a:t>ziyaretçilerle </a:t>
            </a:r>
            <a:r>
              <a:rPr lang="tr-TR" dirty="0"/>
              <a:t>sohbet olarak ortaya koyulmuştur.</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7</a:t>
            </a:fld>
            <a:endParaRPr lang="tr-TR"/>
          </a:p>
        </p:txBody>
      </p:sp>
    </p:spTree>
    <p:extLst>
      <p:ext uri="{BB962C8B-B14F-4D97-AF65-F5344CB8AC3E}">
        <p14:creationId xmlns:p14="http://schemas.microsoft.com/office/powerpoint/2010/main" val="2252072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Diyalojik</a:t>
            </a:r>
            <a:r>
              <a:rPr lang="tr-TR" dirty="0"/>
              <a:t> döngü </a:t>
            </a:r>
          </a:p>
        </p:txBody>
      </p:sp>
      <p:sp>
        <p:nvSpPr>
          <p:cNvPr id="3" name="İçerik Yer Tutucusu 2"/>
          <p:cNvSpPr>
            <a:spLocks noGrp="1"/>
          </p:cNvSpPr>
          <p:nvPr>
            <p:ph idx="1"/>
          </p:nvPr>
        </p:nvSpPr>
        <p:spPr/>
        <p:txBody>
          <a:bodyPr>
            <a:normAutofit fontScale="92500" lnSpcReduction="20000"/>
          </a:bodyPr>
          <a:lstStyle/>
          <a:p>
            <a:r>
              <a:rPr lang="tr-TR" dirty="0" err="1"/>
              <a:t>Diyalojik</a:t>
            </a:r>
            <a:r>
              <a:rPr lang="tr-TR" dirty="0"/>
              <a:t> döngü ilkesi, örgüt ve kamuları arasında simetrik bir iletişimin kurulması için bir kılavuz niteliğindedir. Örgütler </a:t>
            </a:r>
            <a:r>
              <a:rPr lang="tr-TR" dirty="0" err="1"/>
              <a:t>diyalojik</a:t>
            </a:r>
            <a:r>
              <a:rPr lang="tr-TR" dirty="0"/>
              <a:t> iletişim için istekli olmalı ve yapısal düzenleme içine girmelidirler. Kent ve Taylor bunun için “örgütlerin halkla ilişkiler birimlerinden belirli kişilerin internet bağlantı kişisi olarak belirlenmesi” ve “bu kişilerin soruları cevaplama, örgütsel politikaları anlatma ve zor sorular ve kamu öncelikleriyle ilgili iletişim becerilerine sahip olmaları” gerektiğini ifade etmektedirler (Kent ve Taylor 1998: 327). </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8</a:t>
            </a:fld>
            <a:endParaRPr lang="tr-TR"/>
          </a:p>
        </p:txBody>
      </p:sp>
    </p:spTree>
    <p:extLst>
      <p:ext uri="{BB962C8B-B14F-4D97-AF65-F5344CB8AC3E}">
        <p14:creationId xmlns:p14="http://schemas.microsoft.com/office/powerpoint/2010/main" val="1239369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Enformasyonun </a:t>
            </a:r>
            <a:r>
              <a:rPr lang="tr-TR" dirty="0"/>
              <a:t>kullanışlılığı</a:t>
            </a:r>
          </a:p>
        </p:txBody>
      </p:sp>
      <p:sp>
        <p:nvSpPr>
          <p:cNvPr id="3" name="İçerik Yer Tutucusu 2"/>
          <p:cNvSpPr>
            <a:spLocks noGrp="1"/>
          </p:cNvSpPr>
          <p:nvPr>
            <p:ph idx="1"/>
          </p:nvPr>
        </p:nvSpPr>
        <p:spPr/>
        <p:txBody>
          <a:bodyPr>
            <a:normAutofit fontScale="85000" lnSpcReduction="20000"/>
          </a:bodyPr>
          <a:lstStyle/>
          <a:p>
            <a:r>
              <a:rPr lang="tr-TR" dirty="0" smtClean="0"/>
              <a:t>İnternet </a:t>
            </a:r>
            <a:r>
              <a:rPr lang="tr-TR" dirty="0"/>
              <a:t>siteleri tüm kamular için değerli bilgileri sunmalıdırlar. İnternet sitesinin yapılanması, </a:t>
            </a:r>
            <a:r>
              <a:rPr lang="tr-TR" dirty="0" err="1"/>
              <a:t>diyalojik</a:t>
            </a:r>
            <a:r>
              <a:rPr lang="tr-TR" dirty="0"/>
              <a:t> ilişki kurmayı sağlayacak faydalı ve güvenilir bilgiyi sunmaya yönelik olmalıdır. Diyaloğun oluşması için kamuların soru ve endişelerini iletebileceği bir yapının kurulması gereklidir. Kamularla kurulacak ilişkinin örgütün halkla ilişkiler amaçlarına yönelik değil, kamunun ilgi, değer ve endişelerine cevap verici şekilde geliştirilmesi gereklidir. Enformasyonun kamuların tartışmalarını boğmak veya kazanmak için değil, bilgili bir ortak olarak örgütle diyalog içinde bütünleşmesini sağlamaya yöneliktir (Kent ve Taylor 1998: 328). </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9</a:t>
            </a:fld>
            <a:endParaRPr lang="tr-TR"/>
          </a:p>
        </p:txBody>
      </p:sp>
    </p:spTree>
    <p:extLst>
      <p:ext uri="{BB962C8B-B14F-4D97-AF65-F5344CB8AC3E}">
        <p14:creationId xmlns:p14="http://schemas.microsoft.com/office/powerpoint/2010/main" val="1440294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1705</Words>
  <Application>Microsoft Office PowerPoint</Application>
  <PresentationFormat>Ekran Gösterisi (4:3)</PresentationFormat>
  <Paragraphs>119</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Office Theme</vt:lpstr>
      <vt:lpstr>Kamu yönetimi ve internet kullanımı</vt:lpstr>
      <vt:lpstr> İnternetin özellikleri</vt:lpstr>
      <vt:lpstr>PowerPoint Sunusu</vt:lpstr>
      <vt:lpstr>PowerPoint Sunusu</vt:lpstr>
      <vt:lpstr>Diyalog</vt:lpstr>
      <vt:lpstr>Halkla ilişkilerde diyalog</vt:lpstr>
      <vt:lpstr>Kent ve Taylor-İnternet Uygulamalarının Niteliği (1998)</vt:lpstr>
      <vt:lpstr>Diyalojik döngü </vt:lpstr>
      <vt:lpstr>Enformasyonun kullanışlılığı</vt:lpstr>
      <vt:lpstr>Yeniden ziyareti sağlama </vt:lpstr>
      <vt:lpstr>Arayüzün kullunışlılığı Ziyaretçileri koruma</vt:lpstr>
      <vt:lpstr>İnternet uygulaması için diyalojik ilkeler</vt:lpstr>
      <vt:lpstr>Sosyal Medya</vt:lpstr>
      <vt:lpstr>Sosyal Medya Nedir? </vt:lpstr>
      <vt:lpstr>PowerPoint Sunusu</vt:lpstr>
      <vt:lpstr>Kent ve Taylor- Diyalojik iletişim</vt:lpstr>
      <vt:lpstr>Risk</vt:lpstr>
      <vt:lpstr>Yakınlık</vt:lpstr>
      <vt:lpstr>Empati</vt:lpstr>
      <vt:lpstr>Ortaklık</vt:lpstr>
      <vt:lpstr>Taahhüt</vt:lpstr>
      <vt:lpstr>PowerPoint Sunusu</vt:lpstr>
      <vt:lpstr>PowerPoint Sunusu</vt:lpstr>
      <vt:lpstr>Facebook</vt:lpstr>
      <vt:lpstr>Twitter</vt:lpstr>
      <vt:lpstr>YouTube</vt:lpstr>
      <vt:lpstr>PowerPoint Sunusu</vt:lpstr>
    </vt:vector>
  </TitlesOfParts>
  <Company>TODAİE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ve internet kullanımı</dc:title>
  <dc:creator>Aslı  Yağmurlu</dc:creator>
  <cp:lastModifiedBy>aslı</cp:lastModifiedBy>
  <cp:revision>8</cp:revision>
  <dcterms:created xsi:type="dcterms:W3CDTF">2013-12-18T20:26:59Z</dcterms:created>
  <dcterms:modified xsi:type="dcterms:W3CDTF">2016-04-29T11:58:58Z</dcterms:modified>
</cp:coreProperties>
</file>