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67" r:id="rId4"/>
    <p:sldId id="268" r:id="rId5"/>
    <p:sldId id="271" r:id="rId6"/>
    <p:sldId id="275" r:id="rId7"/>
    <p:sldId id="273" r:id="rId8"/>
    <p:sldId id="27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F2443159-D769-B341-B463-A54645A0C7AC}"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677061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2443159-D769-B341-B463-A54645A0C7AC}"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1233389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2443159-D769-B341-B463-A54645A0C7AC}"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2710373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2443159-D769-B341-B463-A54645A0C7AC}"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195493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F2443159-D769-B341-B463-A54645A0C7AC}"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2287236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F2443159-D769-B341-B463-A54645A0C7AC}"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314988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F2443159-D769-B341-B463-A54645A0C7AC}" type="datetimeFigureOut">
              <a:rPr lang="en-US" smtClean="0"/>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595436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F2443159-D769-B341-B463-A54645A0C7AC}" type="datetimeFigureOut">
              <a:rPr lang="en-US" smtClean="0"/>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1473461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43159-D769-B341-B463-A54645A0C7AC}" type="datetimeFigureOut">
              <a:rPr lang="en-US" smtClean="0"/>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3425748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2443159-D769-B341-B463-A54645A0C7AC}"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3411429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2443159-D769-B341-B463-A54645A0C7AC}"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1BA60-58D9-6849-A050-A49CDBA83A05}" type="slidenum">
              <a:rPr lang="en-US" smtClean="0"/>
              <a:t>‹#›</a:t>
            </a:fld>
            <a:endParaRPr lang="en-US"/>
          </a:p>
        </p:txBody>
      </p:sp>
    </p:spTree>
    <p:extLst>
      <p:ext uri="{BB962C8B-B14F-4D97-AF65-F5344CB8AC3E}">
        <p14:creationId xmlns:p14="http://schemas.microsoft.com/office/powerpoint/2010/main" val="166811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43159-D769-B341-B463-A54645A0C7AC}" type="datetimeFigureOut">
              <a:rPr lang="en-US" smtClean="0"/>
              <a:t>2/12/2018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1BA60-58D9-6849-A050-A49CDBA83A05}" type="slidenum">
              <a:rPr lang="en-US" smtClean="0"/>
              <a:t>‹#›</a:t>
            </a:fld>
            <a:endParaRPr lang="en-US"/>
          </a:p>
        </p:txBody>
      </p:sp>
    </p:spTree>
    <p:extLst>
      <p:ext uri="{BB962C8B-B14F-4D97-AF65-F5344CB8AC3E}">
        <p14:creationId xmlns:p14="http://schemas.microsoft.com/office/powerpoint/2010/main" val="263234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694756"/>
          </a:xfrm>
        </p:spPr>
        <p:txBody>
          <a:bodyPr>
            <a:normAutofit fontScale="90000"/>
          </a:bodyPr>
          <a:lstStyle/>
          <a:p>
            <a:r>
              <a:rPr lang="en-US" b="1" dirty="0" smtClean="0"/>
              <a:t/>
            </a:r>
            <a:br>
              <a:rPr lang="en-US" b="1" dirty="0" smtClean="0"/>
            </a:br>
            <a:r>
              <a:rPr lang="en-US" b="1" dirty="0" smtClean="0">
                <a:solidFill>
                  <a:srgbClr val="3366FF"/>
                </a:solidFill>
              </a:rPr>
              <a:t>Transmission routes</a:t>
            </a:r>
            <a:r>
              <a:rPr lang="en-US" dirty="0" smtClean="0">
                <a:solidFill>
                  <a:srgbClr val="3366FF"/>
                </a:solidFill>
              </a:rPr>
              <a:t/>
            </a:r>
            <a:br>
              <a:rPr lang="en-US" dirty="0" smtClean="0">
                <a:solidFill>
                  <a:srgbClr val="3366FF"/>
                </a:solidFill>
              </a:rPr>
            </a:br>
            <a:endParaRPr lang="en-US" dirty="0">
              <a:solidFill>
                <a:srgbClr val="3366FF"/>
              </a:solidFill>
            </a:endParaRPr>
          </a:p>
        </p:txBody>
      </p:sp>
      <p:sp>
        <p:nvSpPr>
          <p:cNvPr id="3" name="Content Placeholder 2"/>
          <p:cNvSpPr>
            <a:spLocks noGrp="1"/>
          </p:cNvSpPr>
          <p:nvPr>
            <p:ph idx="1"/>
          </p:nvPr>
        </p:nvSpPr>
        <p:spPr>
          <a:xfrm>
            <a:off x="372219" y="818600"/>
            <a:ext cx="8314581" cy="5857569"/>
          </a:xfrm>
        </p:spPr>
        <p:txBody>
          <a:bodyPr>
            <a:normAutofit lnSpcReduction="10000"/>
          </a:bodyPr>
          <a:lstStyle/>
          <a:p>
            <a:pPr algn="just"/>
            <a:r>
              <a:rPr lang="en-US" dirty="0" smtClean="0"/>
              <a:t>The </a:t>
            </a:r>
            <a:r>
              <a:rPr lang="en-US" dirty="0"/>
              <a:t>main points of transmission of Islamic knowledge to Europe lay in </a:t>
            </a:r>
            <a:r>
              <a:rPr lang="en-US" dirty="0" smtClean="0">
                <a:solidFill>
                  <a:srgbClr val="FF0000"/>
                </a:solidFill>
              </a:rPr>
              <a:t>Sicily</a:t>
            </a:r>
            <a:r>
              <a:rPr lang="en-US" dirty="0" smtClean="0"/>
              <a:t> and </a:t>
            </a:r>
            <a:r>
              <a:rPr lang="en-US" dirty="0" smtClean="0">
                <a:solidFill>
                  <a:srgbClr val="FF0000"/>
                </a:solidFill>
              </a:rPr>
              <a:t>Spain/</a:t>
            </a:r>
            <a:r>
              <a:rPr lang="en-US" dirty="0" err="1" smtClean="0">
                <a:solidFill>
                  <a:srgbClr val="FF0000"/>
                </a:solidFill>
              </a:rPr>
              <a:t>Andalus</a:t>
            </a:r>
            <a:r>
              <a:rPr lang="en-US" dirty="0" smtClean="0"/>
              <a:t>.</a:t>
            </a:r>
          </a:p>
          <a:p>
            <a:pPr algn="just"/>
            <a:r>
              <a:rPr lang="en-US" dirty="0" smtClean="0"/>
              <a:t>In Spain particularly </a:t>
            </a:r>
            <a:r>
              <a:rPr lang="en-US" b="1" dirty="0" smtClean="0">
                <a:solidFill>
                  <a:schemeClr val="tx2">
                    <a:lumMod val="60000"/>
                    <a:lumOff val="40000"/>
                  </a:schemeClr>
                </a:solidFill>
              </a:rPr>
              <a:t>Toledo</a:t>
            </a:r>
            <a:r>
              <a:rPr lang="en-US" dirty="0" smtClean="0"/>
              <a:t>, </a:t>
            </a:r>
            <a:r>
              <a:rPr lang="en-US" dirty="0"/>
              <a:t>following the conquest of the city by Spanish Christians in </a:t>
            </a:r>
            <a:r>
              <a:rPr lang="en-US" dirty="0" smtClean="0"/>
              <a:t>1085. </a:t>
            </a:r>
          </a:p>
          <a:p>
            <a:pPr algn="just"/>
            <a:r>
              <a:rPr lang="en-US" dirty="0" smtClean="0"/>
              <a:t>In </a:t>
            </a:r>
            <a:r>
              <a:rPr lang="en-US" dirty="0"/>
              <a:t>Sicily, </a:t>
            </a:r>
            <a:r>
              <a:rPr lang="en-US" dirty="0" smtClean="0"/>
              <a:t>following </a:t>
            </a:r>
            <a:r>
              <a:rPr lang="en-US" dirty="0"/>
              <a:t>the Islamic conquest of the island in 965 and its </a:t>
            </a:r>
            <a:r>
              <a:rPr lang="en-US" dirty="0" err="1"/>
              <a:t>reconquest</a:t>
            </a:r>
            <a:r>
              <a:rPr lang="en-US" dirty="0"/>
              <a:t> by the Normans in 1091, an intense </a:t>
            </a:r>
            <a:r>
              <a:rPr lang="en-US" b="1" dirty="0">
                <a:solidFill>
                  <a:srgbClr val="558ED5"/>
                </a:solidFill>
              </a:rPr>
              <a:t>Norman-Arab-Byzantine</a:t>
            </a:r>
            <a:r>
              <a:rPr lang="en-US" dirty="0">
                <a:solidFill>
                  <a:srgbClr val="558ED5"/>
                </a:solidFill>
              </a:rPr>
              <a:t> </a:t>
            </a:r>
            <a:r>
              <a:rPr lang="en-US" dirty="0"/>
              <a:t>culture developed, exemplified by rulers such as King Roger II, who had Islamic soldiers, poets and scientists at his court. </a:t>
            </a:r>
            <a:endParaRPr lang="en-US" dirty="0" smtClean="0"/>
          </a:p>
        </p:txBody>
      </p:sp>
    </p:spTree>
    <p:extLst>
      <p:ext uri="{BB962C8B-B14F-4D97-AF65-F5344CB8AC3E}">
        <p14:creationId xmlns:p14="http://schemas.microsoft.com/office/powerpoint/2010/main" val="271439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700"/>
            <a:ext cx="8229600" cy="499356"/>
          </a:xfrm>
        </p:spPr>
        <p:txBody>
          <a:bodyPr>
            <a:normAutofit fontScale="90000"/>
          </a:bodyPr>
          <a:lstStyle/>
          <a:p>
            <a:r>
              <a:rPr lang="en-US" b="1" dirty="0" smtClean="0">
                <a:solidFill>
                  <a:srgbClr val="3366FF"/>
                </a:solidFill>
              </a:rPr>
              <a:t>The Crusaders</a:t>
            </a:r>
            <a:endParaRPr lang="en-US" b="1" dirty="0">
              <a:solidFill>
                <a:srgbClr val="3366FF"/>
              </a:solidFill>
            </a:endParaRPr>
          </a:p>
        </p:txBody>
      </p:sp>
      <p:sp>
        <p:nvSpPr>
          <p:cNvPr id="3" name="Content Placeholder 2"/>
          <p:cNvSpPr>
            <a:spLocks noGrp="1"/>
          </p:cNvSpPr>
          <p:nvPr>
            <p:ph idx="1"/>
          </p:nvPr>
        </p:nvSpPr>
        <p:spPr>
          <a:xfrm>
            <a:off x="195390" y="716468"/>
            <a:ext cx="8781714" cy="5948846"/>
          </a:xfrm>
        </p:spPr>
        <p:txBody>
          <a:bodyPr>
            <a:normAutofit lnSpcReduction="10000"/>
          </a:bodyPr>
          <a:lstStyle/>
          <a:p>
            <a:pPr algn="just"/>
            <a:r>
              <a:rPr lang="en-US" dirty="0" smtClean="0"/>
              <a:t>The Crusades also intensified exchanges between Europe and the Levant, with the Italian maritime republics taking a major role in these exchanges. In the Levant, in such cities as </a:t>
            </a:r>
            <a:r>
              <a:rPr lang="en-US" b="1" dirty="0" smtClean="0">
                <a:solidFill>
                  <a:srgbClr val="558ED5"/>
                </a:solidFill>
              </a:rPr>
              <a:t>Antioch/Antakya</a:t>
            </a:r>
            <a:r>
              <a:rPr lang="en-US" dirty="0" smtClean="0"/>
              <a:t>, Arab and Latin cultures intermixed intensively.</a:t>
            </a:r>
          </a:p>
          <a:p>
            <a:pPr algn="just"/>
            <a:r>
              <a:rPr lang="en-US" dirty="0" smtClean="0"/>
              <a:t>During the 11th and 12th centuries, many Christian scholars travelled to Muslim lands to learn sciences. From the 11th to the 14th centuries, numerous European students attended Muslim centers of higher learning (which the author calls "universities") to study medicine, philosophy, mathematics, cosmography and other subjects.</a:t>
            </a:r>
          </a:p>
          <a:p>
            <a:endParaRPr lang="en-US" dirty="0"/>
          </a:p>
        </p:txBody>
      </p:sp>
    </p:spTree>
    <p:extLst>
      <p:ext uri="{BB962C8B-B14F-4D97-AF65-F5344CB8AC3E}">
        <p14:creationId xmlns:p14="http://schemas.microsoft.com/office/powerpoint/2010/main" val="562777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445078"/>
          </a:xfrm>
        </p:spPr>
        <p:txBody>
          <a:bodyPr>
            <a:normAutofit fontScale="90000"/>
          </a:bodyPr>
          <a:lstStyle/>
          <a:p>
            <a:r>
              <a:rPr lang="en-US" b="1" dirty="0" smtClean="0"/>
              <a:t/>
            </a:r>
            <a:br>
              <a:rPr lang="en-US" b="1" dirty="0" smtClean="0"/>
            </a:br>
            <a:r>
              <a:rPr lang="en-US" b="1" dirty="0" smtClean="0">
                <a:solidFill>
                  <a:srgbClr val="0000FF"/>
                </a:solidFill>
              </a:rPr>
              <a:t>Islamic technology</a:t>
            </a:r>
            <a:r>
              <a:rPr lang="en-US" dirty="0" smtClean="0">
                <a:solidFill>
                  <a:srgbClr val="0000FF"/>
                </a:solidFill>
              </a:rPr>
              <a:t/>
            </a:r>
            <a:br>
              <a:rPr lang="en-US" dirty="0" smtClean="0">
                <a:solidFill>
                  <a:srgbClr val="0000FF"/>
                </a:solidFill>
              </a:rPr>
            </a:br>
            <a:endParaRPr lang="en-US" dirty="0">
              <a:solidFill>
                <a:srgbClr val="0000FF"/>
              </a:solidFill>
            </a:endParaRPr>
          </a:p>
        </p:txBody>
      </p:sp>
      <p:sp>
        <p:nvSpPr>
          <p:cNvPr id="3" name="Content Placeholder 2"/>
          <p:cNvSpPr>
            <a:spLocks noGrp="1"/>
          </p:cNvSpPr>
          <p:nvPr>
            <p:ph idx="1"/>
          </p:nvPr>
        </p:nvSpPr>
        <p:spPr>
          <a:xfrm>
            <a:off x="151971" y="597056"/>
            <a:ext cx="8792568" cy="6046547"/>
          </a:xfrm>
        </p:spPr>
        <p:txBody>
          <a:bodyPr>
            <a:normAutofit fontScale="70000" lnSpcReduction="20000"/>
          </a:bodyPr>
          <a:lstStyle/>
          <a:p>
            <a:pPr algn="just"/>
            <a:r>
              <a:rPr lang="en-US" dirty="0"/>
              <a:t>A number of technologies in the Islamic world were adopted in European medieval </a:t>
            </a:r>
            <a:r>
              <a:rPr lang="en-US" dirty="0" smtClean="0"/>
              <a:t>technology: various </a:t>
            </a:r>
            <a:r>
              <a:rPr lang="en-US" dirty="0"/>
              <a:t>crops; various astronomical instruments, </a:t>
            </a:r>
            <a:r>
              <a:rPr lang="en-US" dirty="0" smtClean="0"/>
              <a:t>including the </a:t>
            </a:r>
            <a:r>
              <a:rPr lang="en-US" dirty="0"/>
              <a:t>Greek astrolabe which Arab astronomers developed </a:t>
            </a:r>
            <a:endParaRPr lang="en-US" dirty="0" smtClean="0"/>
          </a:p>
          <a:p>
            <a:pPr algn="just"/>
            <a:r>
              <a:rPr lang="en-US" dirty="0" smtClean="0"/>
              <a:t>The </a:t>
            </a:r>
            <a:r>
              <a:rPr lang="en-US" dirty="0"/>
              <a:t>word </a:t>
            </a:r>
            <a:r>
              <a:rPr lang="en-US" dirty="0">
                <a:solidFill>
                  <a:srgbClr val="3366FF"/>
                </a:solidFill>
              </a:rPr>
              <a:t>alcohol </a:t>
            </a:r>
            <a:r>
              <a:rPr lang="en-US" dirty="0"/>
              <a:t>(to describe the liquid produced by distillation) comes from Arabic </a:t>
            </a:r>
            <a:r>
              <a:rPr lang="en-US" i="1" dirty="0"/>
              <a:t>al-</a:t>
            </a:r>
            <a:r>
              <a:rPr lang="en-US" i="1" dirty="0" err="1"/>
              <a:t>kuhl</a:t>
            </a:r>
            <a:r>
              <a:rPr lang="en-US" dirty="0"/>
              <a:t>. </a:t>
            </a:r>
            <a:endParaRPr lang="en-US" dirty="0" smtClean="0"/>
          </a:p>
          <a:p>
            <a:pPr algn="just"/>
            <a:r>
              <a:rPr lang="en-US" dirty="0" smtClean="0"/>
              <a:t>Islamic </a:t>
            </a:r>
            <a:r>
              <a:rPr lang="en-US" dirty="0"/>
              <a:t>examples of </a:t>
            </a:r>
            <a:r>
              <a:rPr lang="en-US" dirty="0" smtClean="0"/>
              <a:t>complex </a:t>
            </a:r>
            <a:r>
              <a:rPr lang="en-US" dirty="0" smtClean="0">
                <a:solidFill>
                  <a:srgbClr val="3366FF"/>
                </a:solidFill>
              </a:rPr>
              <a:t>water </a:t>
            </a:r>
            <a:r>
              <a:rPr lang="en-US" dirty="0">
                <a:solidFill>
                  <a:srgbClr val="3366FF"/>
                </a:solidFill>
              </a:rPr>
              <a:t>clocks </a:t>
            </a:r>
            <a:r>
              <a:rPr lang="en-US" dirty="0"/>
              <a:t>and </a:t>
            </a:r>
            <a:r>
              <a:rPr lang="en-US" dirty="0">
                <a:solidFill>
                  <a:srgbClr val="3366FF"/>
                </a:solidFill>
              </a:rPr>
              <a:t>automata</a:t>
            </a:r>
            <a:r>
              <a:rPr lang="en-US" dirty="0"/>
              <a:t> are believed to have strongly influenced the European craftsmen who produced the first mechanical clocks in the 13th century.</a:t>
            </a:r>
          </a:p>
          <a:p>
            <a:pPr algn="just"/>
            <a:r>
              <a:rPr lang="en-US" dirty="0"/>
              <a:t>The importation of both the ancient and new technology from the Middle East and the Orient to Renaissance Europe represented “one of the largest technology transfers in world history.</a:t>
            </a:r>
            <a:r>
              <a:rPr lang="en-US" dirty="0" smtClean="0"/>
              <a:t>”</a:t>
            </a:r>
          </a:p>
          <a:p>
            <a:pPr algn="just"/>
            <a:r>
              <a:rPr lang="en-US" dirty="0" smtClean="0"/>
              <a:t>Various </a:t>
            </a:r>
            <a:r>
              <a:rPr lang="en-US" dirty="0"/>
              <a:t>fruits and vegetables were introduced to Europe in this period via the </a:t>
            </a:r>
            <a:r>
              <a:rPr lang="en-US" dirty="0" smtClean="0"/>
              <a:t>Muslim World, including </a:t>
            </a:r>
            <a:r>
              <a:rPr lang="en-US" dirty="0"/>
              <a:t>the artichoke, spinach, and </a:t>
            </a:r>
            <a:r>
              <a:rPr lang="en-US" dirty="0" err="1"/>
              <a:t>aubergine</a:t>
            </a:r>
            <a:r>
              <a:rPr lang="en-US" dirty="0"/>
              <a:t>. </a:t>
            </a:r>
            <a:endParaRPr lang="en-US" dirty="0" smtClean="0"/>
          </a:p>
          <a:p>
            <a:pPr algn="just"/>
            <a:r>
              <a:rPr lang="en-US" dirty="0" smtClean="0"/>
              <a:t>New </a:t>
            </a:r>
            <a:r>
              <a:rPr lang="en-US" dirty="0"/>
              <a:t>techniques in clothing and new materials were also introduced, including </a:t>
            </a:r>
            <a:r>
              <a:rPr lang="en-US" dirty="0" smtClean="0"/>
              <a:t>muslin (</a:t>
            </a:r>
            <a:r>
              <a:rPr lang="en-US" dirty="0" err="1" smtClean="0"/>
              <a:t>ince</a:t>
            </a:r>
            <a:r>
              <a:rPr lang="en-US" dirty="0" smtClean="0"/>
              <a:t> </a:t>
            </a:r>
            <a:r>
              <a:rPr lang="en-US" dirty="0" err="1" smtClean="0"/>
              <a:t>kumaş</a:t>
            </a:r>
            <a:r>
              <a:rPr lang="en-US" dirty="0" smtClean="0"/>
              <a:t>), taffetas (</a:t>
            </a:r>
            <a:r>
              <a:rPr lang="en-US" dirty="0" err="1" smtClean="0"/>
              <a:t>pamuklu</a:t>
            </a:r>
            <a:r>
              <a:rPr lang="en-US" dirty="0" smtClean="0"/>
              <a:t> </a:t>
            </a:r>
            <a:r>
              <a:rPr lang="en-US" dirty="0" err="1" smtClean="0"/>
              <a:t>kumaş</a:t>
            </a:r>
            <a:r>
              <a:rPr lang="en-US" dirty="0" smtClean="0"/>
              <a:t>), </a:t>
            </a:r>
            <a:r>
              <a:rPr lang="en-US" dirty="0"/>
              <a:t>and satin</a:t>
            </a:r>
            <a:r>
              <a:rPr lang="en-US" dirty="0" smtClean="0"/>
              <a:t>.</a:t>
            </a:r>
          </a:p>
          <a:p>
            <a:pPr algn="just"/>
            <a:r>
              <a:rPr lang="en-US" dirty="0"/>
              <a:t>The production of sugar from sugar cane, </a:t>
            </a:r>
            <a:r>
              <a:rPr lang="en-US" dirty="0" smtClean="0"/>
              <a:t>pulp </a:t>
            </a:r>
            <a:r>
              <a:rPr lang="en-US" dirty="0"/>
              <a:t>and paper, silk, and various advances in making perfume, were transferred from the Islamic world to medieval Europe. </a:t>
            </a:r>
          </a:p>
          <a:p>
            <a:endParaRPr lang="en-US" dirty="0"/>
          </a:p>
        </p:txBody>
      </p:sp>
    </p:spTree>
    <p:extLst>
      <p:ext uri="{BB962C8B-B14F-4D97-AF65-F5344CB8AC3E}">
        <p14:creationId xmlns:p14="http://schemas.microsoft.com/office/powerpoint/2010/main" val="2101283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833"/>
            <a:ext cx="8229600" cy="618767"/>
          </a:xfrm>
        </p:spPr>
        <p:txBody>
          <a:bodyPr>
            <a:normAutofit fontScale="90000"/>
          </a:bodyPr>
          <a:lstStyle/>
          <a:p>
            <a:r>
              <a:rPr lang="en-US" b="1" dirty="0" smtClean="0">
                <a:solidFill>
                  <a:srgbClr val="3366FF"/>
                </a:solidFill>
              </a:rPr>
              <a:t>Islamic art</a:t>
            </a:r>
            <a:endParaRPr lang="en-US" b="1" dirty="0">
              <a:solidFill>
                <a:srgbClr val="3366FF"/>
              </a:solidFill>
            </a:endParaRPr>
          </a:p>
        </p:txBody>
      </p:sp>
      <p:sp>
        <p:nvSpPr>
          <p:cNvPr id="3" name="Content Placeholder 2"/>
          <p:cNvSpPr>
            <a:spLocks noGrp="1"/>
          </p:cNvSpPr>
          <p:nvPr>
            <p:ph idx="1"/>
          </p:nvPr>
        </p:nvSpPr>
        <p:spPr>
          <a:xfrm>
            <a:off x="195391" y="911868"/>
            <a:ext cx="8684018" cy="5644890"/>
          </a:xfrm>
        </p:spPr>
        <p:txBody>
          <a:bodyPr>
            <a:normAutofit fontScale="92500" lnSpcReduction="10000"/>
          </a:bodyPr>
          <a:lstStyle/>
          <a:p>
            <a:pPr algn="just"/>
            <a:r>
              <a:rPr lang="en-US" dirty="0" smtClean="0"/>
              <a:t>Islamic </a:t>
            </a:r>
            <a:r>
              <a:rPr lang="en-US" dirty="0"/>
              <a:t>decorative arts were highly valued imports to Europe throughout the Middle Ages. </a:t>
            </a:r>
            <a:endParaRPr lang="en-US" dirty="0" smtClean="0"/>
          </a:p>
          <a:p>
            <a:pPr algn="just"/>
            <a:r>
              <a:rPr lang="en-US" dirty="0" smtClean="0"/>
              <a:t>In </a:t>
            </a:r>
            <a:r>
              <a:rPr lang="en-US" dirty="0"/>
              <a:t>the early period textiles were especially important, used for church vestments, shrouds, hangings and clothing for the elite. Islamic pottery of everyday quality was still preferred to European wares. </a:t>
            </a:r>
            <a:endParaRPr lang="en-US" dirty="0" smtClean="0"/>
          </a:p>
          <a:p>
            <a:pPr algn="just"/>
            <a:r>
              <a:rPr lang="en-US" dirty="0" smtClean="0"/>
              <a:t>Islamic </a:t>
            </a:r>
            <a:r>
              <a:rPr lang="en-US" dirty="0"/>
              <a:t>objects did not offend Christian sensibilities. Medieval art in Sicily is interesting stylistically because of the mixture of Norman, Arab and Byzantine influences in areas such as mosaics and metal inlays, sculpture, and bronze working.</a:t>
            </a:r>
          </a:p>
          <a:p>
            <a:endParaRPr lang="en-US" dirty="0"/>
          </a:p>
        </p:txBody>
      </p:sp>
    </p:spTree>
    <p:extLst>
      <p:ext uri="{BB962C8B-B14F-4D97-AF65-F5344CB8AC3E}">
        <p14:creationId xmlns:p14="http://schemas.microsoft.com/office/powerpoint/2010/main" val="3089739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7818"/>
          </a:xfrm>
        </p:spPr>
        <p:txBody>
          <a:bodyPr>
            <a:normAutofit fontScale="90000"/>
          </a:bodyPr>
          <a:lstStyle/>
          <a:p>
            <a:r>
              <a:rPr lang="en-US" b="1" dirty="0" smtClean="0">
                <a:solidFill>
                  <a:srgbClr val="0000FF"/>
                </a:solidFill>
              </a:rPr>
              <a:t>Islamic carpets</a:t>
            </a:r>
            <a:endParaRPr lang="en-US" dirty="0"/>
          </a:p>
        </p:txBody>
      </p:sp>
      <p:sp>
        <p:nvSpPr>
          <p:cNvPr id="3" name="Content Placeholder 2"/>
          <p:cNvSpPr>
            <a:spLocks noGrp="1"/>
          </p:cNvSpPr>
          <p:nvPr>
            <p:ph idx="1"/>
          </p:nvPr>
        </p:nvSpPr>
        <p:spPr/>
        <p:txBody>
          <a:bodyPr>
            <a:normAutofit/>
          </a:bodyPr>
          <a:lstStyle/>
          <a:p>
            <a:pPr algn="just"/>
            <a:r>
              <a:rPr lang="en-US" dirty="0" smtClean="0"/>
              <a:t>Islamic </a:t>
            </a:r>
            <a:r>
              <a:rPr lang="en-US" dirty="0"/>
              <a:t>carpets of Middle-Eastern origin, either from the Ottoman Empire, the Levant or the </a:t>
            </a:r>
            <a:r>
              <a:rPr lang="en-US" dirty="0" err="1"/>
              <a:t>Mamluk</a:t>
            </a:r>
            <a:r>
              <a:rPr lang="en-US" dirty="0"/>
              <a:t> state of Egypt or Northern Africa, were a significant sign of wealth and luxury in Europe, as demonstrated by their frequent occurrence as important decorative features in paintings from the 13th century and continuing into the Baroque period. </a:t>
            </a:r>
          </a:p>
        </p:txBody>
      </p:sp>
    </p:spTree>
    <p:extLst>
      <p:ext uri="{BB962C8B-B14F-4D97-AF65-F5344CB8AC3E}">
        <p14:creationId xmlns:p14="http://schemas.microsoft.com/office/powerpoint/2010/main" val="13255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556"/>
            <a:ext cx="8229600" cy="466789"/>
          </a:xfrm>
        </p:spPr>
        <p:txBody>
          <a:bodyPr>
            <a:normAutofit fontScale="90000"/>
          </a:bodyPr>
          <a:lstStyle/>
          <a:p>
            <a:r>
              <a:rPr lang="en-US" b="1" dirty="0" smtClean="0"/>
              <a:t/>
            </a:r>
            <a:br>
              <a:rPr lang="en-US" b="1" dirty="0" smtClean="0"/>
            </a:br>
            <a:r>
              <a:rPr lang="en-US" b="1" dirty="0" smtClean="0">
                <a:solidFill>
                  <a:srgbClr val="0000FF"/>
                </a:solidFill>
              </a:rPr>
              <a:t>Literature</a:t>
            </a:r>
            <a:r>
              <a:rPr lang="en-US" dirty="0" smtClean="0"/>
              <a:t/>
            </a:r>
            <a:br>
              <a:rPr lang="en-US" dirty="0" smtClean="0"/>
            </a:br>
            <a:endParaRPr lang="en-US" dirty="0"/>
          </a:p>
        </p:txBody>
      </p:sp>
      <p:sp>
        <p:nvSpPr>
          <p:cNvPr id="3" name="Content Placeholder 2"/>
          <p:cNvSpPr>
            <a:spLocks noGrp="1"/>
          </p:cNvSpPr>
          <p:nvPr>
            <p:ph idx="1"/>
          </p:nvPr>
        </p:nvSpPr>
        <p:spPr>
          <a:xfrm>
            <a:off x="457200" y="792456"/>
            <a:ext cx="8229600" cy="5333707"/>
          </a:xfrm>
        </p:spPr>
        <p:txBody>
          <a:bodyPr>
            <a:normAutofit/>
          </a:bodyPr>
          <a:lstStyle/>
          <a:p>
            <a:endParaRPr lang="en-US" dirty="0" smtClean="0"/>
          </a:p>
          <a:p>
            <a:pPr algn="just"/>
            <a:r>
              <a:rPr lang="en-US" dirty="0" smtClean="0"/>
              <a:t>Dante </a:t>
            </a:r>
            <a:r>
              <a:rPr lang="en-US" dirty="0"/>
              <a:t>Alighieri's </a:t>
            </a:r>
            <a:r>
              <a:rPr lang="en-US" i="1" dirty="0">
                <a:solidFill>
                  <a:srgbClr val="3366FF"/>
                </a:solidFill>
              </a:rPr>
              <a:t>Divine Comedy</a:t>
            </a:r>
            <a:r>
              <a:rPr lang="en-US" dirty="0"/>
              <a:t>, considered the greatest epic of Italian literature, derived many features of and episodes about the hereafter directly or indirectly from Arabic works on Islamic eschatology, such as the </a:t>
            </a:r>
            <a:r>
              <a:rPr lang="en-US" i="1" dirty="0"/>
              <a:t>Hadith </a:t>
            </a:r>
            <a:r>
              <a:rPr lang="en-US" dirty="0"/>
              <a:t>and the spiritual writings of </a:t>
            </a:r>
            <a:r>
              <a:rPr lang="en-US" dirty="0" err="1"/>
              <a:t>Ibn</a:t>
            </a:r>
            <a:r>
              <a:rPr lang="en-US" dirty="0"/>
              <a:t> </a:t>
            </a:r>
            <a:r>
              <a:rPr lang="en-US" dirty="0" err="1"/>
              <a:t>Arabi</a:t>
            </a:r>
            <a:r>
              <a:rPr lang="en-US" dirty="0"/>
              <a:t>. </a:t>
            </a:r>
            <a:r>
              <a:rPr lang="en-US" dirty="0">
                <a:solidFill>
                  <a:srgbClr val="3366FF"/>
                </a:solidFill>
              </a:rPr>
              <a:t>The </a:t>
            </a:r>
            <a:r>
              <a:rPr lang="en-US" i="1" dirty="0" err="1">
                <a:solidFill>
                  <a:srgbClr val="3366FF"/>
                </a:solidFill>
              </a:rPr>
              <a:t>Kitab</a:t>
            </a:r>
            <a:r>
              <a:rPr lang="en-US" i="1" dirty="0">
                <a:solidFill>
                  <a:srgbClr val="3366FF"/>
                </a:solidFill>
              </a:rPr>
              <a:t> al-</a:t>
            </a:r>
            <a:r>
              <a:rPr lang="en-US" i="1" dirty="0" err="1">
                <a:solidFill>
                  <a:srgbClr val="3366FF"/>
                </a:solidFill>
              </a:rPr>
              <a:t>Miraj</a:t>
            </a:r>
            <a:r>
              <a:rPr lang="en-US" dirty="0"/>
              <a:t>, concerning </a:t>
            </a:r>
            <a:r>
              <a:rPr lang="en-US" dirty="0" smtClean="0"/>
              <a:t>Hz. Muhammad's </a:t>
            </a:r>
            <a:r>
              <a:rPr lang="en-US" dirty="0"/>
              <a:t>ascension to Heaven, was translated into Latin in </a:t>
            </a:r>
            <a:r>
              <a:rPr lang="en-US" dirty="0" smtClean="0"/>
              <a:t>1264.</a:t>
            </a:r>
            <a:endParaRPr lang="en-US" dirty="0"/>
          </a:p>
        </p:txBody>
      </p:sp>
    </p:spTree>
    <p:extLst>
      <p:ext uri="{BB962C8B-B14F-4D97-AF65-F5344CB8AC3E}">
        <p14:creationId xmlns:p14="http://schemas.microsoft.com/office/powerpoint/2010/main" val="1885703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52040"/>
          </a:xfrm>
        </p:spPr>
        <p:txBody>
          <a:bodyPr>
            <a:normAutofit fontScale="90000"/>
          </a:bodyPr>
          <a:lstStyle/>
          <a:p>
            <a:r>
              <a:rPr lang="en-US" b="1" dirty="0" smtClean="0">
                <a:solidFill>
                  <a:srgbClr val="0000FF"/>
                </a:solidFill>
              </a:rPr>
              <a:t>Music</a:t>
            </a:r>
            <a:r>
              <a:rPr lang="en-US" dirty="0" smtClean="0">
                <a:solidFill>
                  <a:srgbClr val="0000FF"/>
                </a:solidFill>
              </a:rPr>
              <a:t/>
            </a:r>
            <a:br>
              <a:rPr lang="en-US" dirty="0" smtClean="0">
                <a:solidFill>
                  <a:srgbClr val="0000FF"/>
                </a:solidFill>
              </a:rPr>
            </a:br>
            <a:endParaRPr lang="en-US" dirty="0">
              <a:solidFill>
                <a:srgbClr val="0000FF"/>
              </a:solidFill>
            </a:endParaRPr>
          </a:p>
        </p:txBody>
      </p:sp>
      <p:sp>
        <p:nvSpPr>
          <p:cNvPr id="3" name="Content Placeholder 2"/>
          <p:cNvSpPr>
            <a:spLocks noGrp="1"/>
          </p:cNvSpPr>
          <p:nvPr>
            <p:ph idx="1"/>
          </p:nvPr>
        </p:nvSpPr>
        <p:spPr/>
        <p:txBody>
          <a:bodyPr/>
          <a:lstStyle/>
          <a:p>
            <a:pPr algn="just"/>
            <a:r>
              <a:rPr lang="en-US" dirty="0" smtClean="0"/>
              <a:t>A </a:t>
            </a:r>
            <a:r>
              <a:rPr lang="en-US" dirty="0"/>
              <a:t>number of musical instruments used in European music were influenced by Arabic musical instruments, including the </a:t>
            </a:r>
            <a:r>
              <a:rPr lang="en-US" dirty="0" err="1"/>
              <a:t>rebec</a:t>
            </a:r>
            <a:r>
              <a:rPr lang="en-US" dirty="0"/>
              <a:t> (ancestor of violin) from the </a:t>
            </a:r>
            <a:r>
              <a:rPr lang="en-US" i="1" dirty="0" err="1"/>
              <a:t>rebab</a:t>
            </a:r>
            <a:r>
              <a:rPr lang="en-US" dirty="0"/>
              <a:t>, the guitar from </a:t>
            </a:r>
            <a:r>
              <a:rPr lang="en-US" i="1" dirty="0" err="1"/>
              <a:t>qitara</a:t>
            </a:r>
            <a:r>
              <a:rPr lang="en-US" dirty="0"/>
              <a:t>, the </a:t>
            </a:r>
            <a:r>
              <a:rPr lang="en-US" dirty="0" err="1"/>
              <a:t>naker</a:t>
            </a:r>
            <a:r>
              <a:rPr lang="en-US" dirty="0"/>
              <a:t> from </a:t>
            </a:r>
            <a:r>
              <a:rPr lang="en-US" i="1" dirty="0" err="1"/>
              <a:t>naqareh</a:t>
            </a:r>
            <a:r>
              <a:rPr lang="en-US" dirty="0"/>
              <a:t> and the </a:t>
            </a:r>
            <a:r>
              <a:rPr lang="en-US" dirty="0" err="1"/>
              <a:t>shawm</a:t>
            </a:r>
            <a:r>
              <a:rPr lang="en-US" dirty="0"/>
              <a:t> and </a:t>
            </a:r>
            <a:r>
              <a:rPr lang="en-US" dirty="0" err="1"/>
              <a:t>dulzaina</a:t>
            </a:r>
            <a:r>
              <a:rPr lang="en-US" dirty="0"/>
              <a:t> from the reed instruments </a:t>
            </a:r>
            <a:r>
              <a:rPr lang="en-US" i="1" dirty="0" err="1"/>
              <a:t>zamr</a:t>
            </a:r>
            <a:r>
              <a:rPr lang="en-US" i="1" dirty="0"/>
              <a:t> </a:t>
            </a:r>
            <a:r>
              <a:rPr lang="en-US" dirty="0"/>
              <a:t>and </a:t>
            </a:r>
            <a:r>
              <a:rPr lang="en-US" i="1" dirty="0"/>
              <a:t>al-</a:t>
            </a:r>
            <a:r>
              <a:rPr lang="en-US" i="1" dirty="0" err="1"/>
              <a:t>zurna</a:t>
            </a:r>
            <a:r>
              <a:rPr lang="en-US" dirty="0"/>
              <a:t>.</a:t>
            </a:r>
          </a:p>
          <a:p>
            <a:endParaRPr lang="en-US" dirty="0"/>
          </a:p>
        </p:txBody>
      </p:sp>
    </p:spTree>
    <p:extLst>
      <p:ext uri="{BB962C8B-B14F-4D97-AF65-F5344CB8AC3E}">
        <p14:creationId xmlns:p14="http://schemas.microsoft.com/office/powerpoint/2010/main" val="2798505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268"/>
            <a:ext cx="8229600" cy="879300"/>
          </a:xfrm>
        </p:spPr>
        <p:txBody>
          <a:bodyPr>
            <a:normAutofit fontScale="90000"/>
          </a:bodyPr>
          <a:lstStyle/>
          <a:p>
            <a:r>
              <a:rPr lang="en-US" b="1" dirty="0" smtClean="0"/>
              <a:t/>
            </a:r>
            <a:br>
              <a:rPr lang="en-US" b="1" dirty="0" smtClean="0"/>
            </a:br>
            <a:r>
              <a:rPr lang="en-US" b="1" dirty="0" smtClean="0">
                <a:solidFill>
                  <a:srgbClr val="0000FF"/>
                </a:solidFill>
              </a:rPr>
              <a:t>Vocabulary</a:t>
            </a:r>
            <a:r>
              <a:rPr lang="en-US" dirty="0" smtClean="0">
                <a:solidFill>
                  <a:srgbClr val="0000FF"/>
                </a:solidFill>
              </a:rPr>
              <a:t/>
            </a:r>
            <a:br>
              <a:rPr lang="en-US" dirty="0" smtClean="0">
                <a:solidFill>
                  <a:srgbClr val="0000FF"/>
                </a:solidFill>
              </a:rPr>
            </a:br>
            <a:endParaRPr lang="en-US" dirty="0">
              <a:solidFill>
                <a:srgbClr val="0000FF"/>
              </a:solidFill>
            </a:endParaRPr>
          </a:p>
        </p:txBody>
      </p:sp>
      <p:sp>
        <p:nvSpPr>
          <p:cNvPr id="3" name="Content Placeholder 2"/>
          <p:cNvSpPr>
            <a:spLocks noGrp="1"/>
          </p:cNvSpPr>
          <p:nvPr>
            <p:ph idx="1"/>
          </p:nvPr>
        </p:nvSpPr>
        <p:spPr>
          <a:xfrm>
            <a:off x="457199" y="1009568"/>
            <a:ext cx="8422209" cy="5319223"/>
          </a:xfrm>
        </p:spPr>
        <p:txBody>
          <a:bodyPr>
            <a:normAutofit lnSpcReduction="10000"/>
          </a:bodyPr>
          <a:lstStyle/>
          <a:p>
            <a:pPr algn="just"/>
            <a:r>
              <a:rPr lang="tr-TR" dirty="0" err="1" smtClean="0"/>
              <a:t>The</a:t>
            </a:r>
            <a:r>
              <a:rPr lang="tr-TR" dirty="0" smtClean="0"/>
              <a:t> </a:t>
            </a:r>
            <a:r>
              <a:rPr lang="tr-TR" dirty="0" err="1"/>
              <a:t>adoption</a:t>
            </a:r>
            <a:r>
              <a:rPr lang="tr-TR" dirty="0"/>
              <a:t> of </a:t>
            </a:r>
            <a:r>
              <a:rPr lang="tr-TR" dirty="0" err="1"/>
              <a:t>the</a:t>
            </a:r>
            <a:r>
              <a:rPr lang="tr-TR" dirty="0"/>
              <a:t> </a:t>
            </a:r>
            <a:r>
              <a:rPr lang="tr-TR" dirty="0" err="1"/>
              <a:t>techniques</a:t>
            </a:r>
            <a:r>
              <a:rPr lang="tr-TR" dirty="0"/>
              <a:t> </a:t>
            </a:r>
            <a:r>
              <a:rPr lang="tr-TR" dirty="0" err="1"/>
              <a:t>and</a:t>
            </a:r>
            <a:r>
              <a:rPr lang="tr-TR" dirty="0"/>
              <a:t> </a:t>
            </a:r>
            <a:r>
              <a:rPr lang="tr-TR" dirty="0" err="1"/>
              <a:t>materials</a:t>
            </a:r>
            <a:r>
              <a:rPr lang="tr-TR" dirty="0"/>
              <a:t> </a:t>
            </a:r>
            <a:r>
              <a:rPr lang="tr-TR" dirty="0" err="1"/>
              <a:t>from</a:t>
            </a:r>
            <a:r>
              <a:rPr lang="tr-TR" dirty="0"/>
              <a:t> </a:t>
            </a:r>
            <a:r>
              <a:rPr lang="tr-TR" dirty="0" err="1"/>
              <a:t>the</a:t>
            </a:r>
            <a:r>
              <a:rPr lang="tr-TR" dirty="0"/>
              <a:t> </a:t>
            </a:r>
            <a:r>
              <a:rPr lang="tr-TR" dirty="0" err="1"/>
              <a:t>Islamic</a:t>
            </a:r>
            <a:r>
              <a:rPr lang="tr-TR" dirty="0"/>
              <a:t> </a:t>
            </a:r>
            <a:r>
              <a:rPr lang="tr-TR" dirty="0" err="1"/>
              <a:t>world</a:t>
            </a:r>
            <a:r>
              <a:rPr lang="tr-TR" dirty="0"/>
              <a:t> is </a:t>
            </a:r>
            <a:r>
              <a:rPr lang="tr-TR" dirty="0" err="1"/>
              <a:t>reflected</a:t>
            </a:r>
            <a:r>
              <a:rPr lang="tr-TR" dirty="0"/>
              <a:t> in </a:t>
            </a:r>
            <a:r>
              <a:rPr lang="tr-TR" dirty="0" err="1"/>
              <a:t>the</a:t>
            </a:r>
            <a:r>
              <a:rPr lang="tr-TR" dirty="0"/>
              <a:t> </a:t>
            </a:r>
            <a:r>
              <a:rPr lang="tr-TR" dirty="0" err="1"/>
              <a:t>origin</a:t>
            </a:r>
            <a:r>
              <a:rPr lang="tr-TR" dirty="0"/>
              <a:t> of </a:t>
            </a:r>
            <a:r>
              <a:rPr lang="tr-TR" dirty="0" err="1"/>
              <a:t>many</a:t>
            </a:r>
            <a:r>
              <a:rPr lang="tr-TR" dirty="0"/>
              <a:t> of </a:t>
            </a:r>
            <a:r>
              <a:rPr lang="tr-TR" dirty="0" err="1"/>
              <a:t>the</a:t>
            </a:r>
            <a:r>
              <a:rPr lang="tr-TR" dirty="0"/>
              <a:t> </a:t>
            </a:r>
            <a:r>
              <a:rPr lang="tr-TR" dirty="0" err="1"/>
              <a:t>Arabic</a:t>
            </a:r>
            <a:r>
              <a:rPr lang="tr-TR" dirty="0"/>
              <a:t> </a:t>
            </a:r>
            <a:r>
              <a:rPr lang="tr-TR" dirty="0" err="1"/>
              <a:t>words</a:t>
            </a:r>
            <a:r>
              <a:rPr lang="tr-TR" dirty="0"/>
              <a:t> </a:t>
            </a:r>
            <a:r>
              <a:rPr lang="tr-TR" dirty="0" err="1"/>
              <a:t>now</a:t>
            </a:r>
            <a:r>
              <a:rPr lang="tr-TR" dirty="0"/>
              <a:t> in </a:t>
            </a:r>
            <a:r>
              <a:rPr lang="tr-TR" dirty="0" err="1"/>
              <a:t>use</a:t>
            </a:r>
            <a:r>
              <a:rPr lang="tr-TR" dirty="0"/>
              <a:t> in </a:t>
            </a:r>
            <a:r>
              <a:rPr lang="tr-TR" dirty="0" err="1"/>
              <a:t>the</a:t>
            </a:r>
            <a:r>
              <a:rPr lang="tr-TR" dirty="0"/>
              <a:t> Western </a:t>
            </a:r>
            <a:r>
              <a:rPr lang="tr-TR" dirty="0" err="1"/>
              <a:t>world</a:t>
            </a:r>
            <a:r>
              <a:rPr lang="tr-TR" dirty="0"/>
              <a:t>. </a:t>
            </a:r>
            <a:endParaRPr lang="tr-TR" dirty="0" smtClean="0"/>
          </a:p>
          <a:p>
            <a:pPr algn="just"/>
            <a:r>
              <a:rPr lang="tr-TR" dirty="0" smtClean="0"/>
              <a:t>Modern </a:t>
            </a:r>
            <a:r>
              <a:rPr lang="tr-TR" dirty="0" err="1"/>
              <a:t>European</a:t>
            </a:r>
            <a:r>
              <a:rPr lang="tr-TR" dirty="0"/>
              <a:t> </a:t>
            </a:r>
            <a:r>
              <a:rPr lang="tr-TR" dirty="0" err="1"/>
              <a:t>languages</a:t>
            </a:r>
            <a:r>
              <a:rPr lang="tr-TR" dirty="0"/>
              <a:t>, </a:t>
            </a:r>
            <a:r>
              <a:rPr lang="tr-TR" dirty="0" err="1"/>
              <a:t>such</a:t>
            </a:r>
            <a:r>
              <a:rPr lang="tr-TR" dirty="0"/>
              <a:t> as Spanish, </a:t>
            </a:r>
            <a:r>
              <a:rPr lang="tr-TR" dirty="0" err="1"/>
              <a:t>Portuguese</a:t>
            </a:r>
            <a:r>
              <a:rPr lang="tr-TR" dirty="0"/>
              <a:t>, French, </a:t>
            </a:r>
            <a:r>
              <a:rPr lang="tr-TR" dirty="0" err="1"/>
              <a:t>Italian</a:t>
            </a:r>
            <a:r>
              <a:rPr lang="tr-TR" dirty="0"/>
              <a:t> </a:t>
            </a:r>
            <a:r>
              <a:rPr lang="tr-TR" dirty="0" err="1"/>
              <a:t>and</a:t>
            </a:r>
            <a:r>
              <a:rPr lang="tr-TR" dirty="0"/>
              <a:t> English </a:t>
            </a:r>
            <a:r>
              <a:rPr lang="tr-TR" dirty="0" err="1"/>
              <a:t>owe</a:t>
            </a:r>
            <a:r>
              <a:rPr lang="tr-TR" dirty="0"/>
              <a:t> a </a:t>
            </a:r>
            <a:r>
              <a:rPr lang="tr-TR" dirty="0" err="1"/>
              <a:t>great</a:t>
            </a:r>
            <a:r>
              <a:rPr lang="tr-TR" dirty="0"/>
              <a:t> </a:t>
            </a:r>
            <a:r>
              <a:rPr lang="tr-TR" dirty="0" err="1"/>
              <a:t>debt</a:t>
            </a:r>
            <a:r>
              <a:rPr lang="tr-TR" dirty="0"/>
              <a:t> </a:t>
            </a:r>
            <a:r>
              <a:rPr lang="tr-TR" dirty="0" err="1"/>
              <a:t>to</a:t>
            </a:r>
            <a:r>
              <a:rPr lang="tr-TR" dirty="0"/>
              <a:t> </a:t>
            </a:r>
            <a:r>
              <a:rPr lang="tr-TR" dirty="0" err="1"/>
              <a:t>Arabic</a:t>
            </a:r>
            <a:r>
              <a:rPr lang="tr-TR" dirty="0"/>
              <a:t>. </a:t>
            </a:r>
            <a:endParaRPr lang="tr-TR" dirty="0" smtClean="0"/>
          </a:p>
          <a:p>
            <a:pPr algn="just"/>
            <a:r>
              <a:rPr lang="tr-TR" dirty="0" err="1" smtClean="0"/>
              <a:t>The</a:t>
            </a:r>
            <a:r>
              <a:rPr lang="tr-TR" dirty="0" smtClean="0"/>
              <a:t> </a:t>
            </a:r>
            <a:r>
              <a:rPr lang="tr-TR" dirty="0"/>
              <a:t>English </a:t>
            </a:r>
            <a:r>
              <a:rPr lang="tr-TR" dirty="0" err="1"/>
              <a:t>language</a:t>
            </a:r>
            <a:r>
              <a:rPr lang="tr-TR" dirty="0"/>
              <a:t> </a:t>
            </a:r>
            <a:r>
              <a:rPr lang="tr-TR" dirty="0" err="1"/>
              <a:t>itself</a:t>
            </a:r>
            <a:r>
              <a:rPr lang="tr-TR" dirty="0"/>
              <a:t> </a:t>
            </a:r>
            <a:r>
              <a:rPr lang="tr-TR" dirty="0" err="1"/>
              <a:t>contains</a:t>
            </a:r>
            <a:r>
              <a:rPr lang="tr-TR" dirty="0"/>
              <a:t> </a:t>
            </a:r>
            <a:r>
              <a:rPr lang="tr-TR" dirty="0" err="1"/>
              <a:t>many</a:t>
            </a:r>
            <a:r>
              <a:rPr lang="tr-TR" dirty="0"/>
              <a:t> </a:t>
            </a:r>
            <a:r>
              <a:rPr lang="tr-TR" dirty="0" err="1"/>
              <a:t>words</a:t>
            </a:r>
            <a:r>
              <a:rPr lang="tr-TR" dirty="0"/>
              <a:t> </a:t>
            </a:r>
            <a:r>
              <a:rPr lang="tr-TR" dirty="0" err="1"/>
              <a:t>borrowed</a:t>
            </a:r>
            <a:r>
              <a:rPr lang="tr-TR" dirty="0"/>
              <a:t> </a:t>
            </a:r>
            <a:r>
              <a:rPr lang="tr-TR" dirty="0" err="1"/>
              <a:t>from</a:t>
            </a:r>
            <a:r>
              <a:rPr lang="tr-TR" dirty="0"/>
              <a:t> </a:t>
            </a:r>
            <a:r>
              <a:rPr lang="tr-TR" dirty="0" err="1"/>
              <a:t>Arabic</a:t>
            </a:r>
            <a:r>
              <a:rPr lang="tr-TR" dirty="0"/>
              <a:t>: </a:t>
            </a:r>
            <a:r>
              <a:rPr lang="tr-TR" dirty="0" err="1"/>
              <a:t>algebra</a:t>
            </a:r>
            <a:r>
              <a:rPr lang="tr-TR" dirty="0"/>
              <a:t>, </a:t>
            </a:r>
            <a:r>
              <a:rPr lang="tr-TR" dirty="0" err="1"/>
              <a:t>alchemy</a:t>
            </a:r>
            <a:r>
              <a:rPr lang="tr-TR" dirty="0"/>
              <a:t>, </a:t>
            </a:r>
            <a:r>
              <a:rPr lang="tr-TR" dirty="0" err="1"/>
              <a:t>admiral</a:t>
            </a:r>
            <a:r>
              <a:rPr lang="tr-TR" dirty="0"/>
              <a:t>, </a:t>
            </a:r>
            <a:r>
              <a:rPr lang="tr-TR" dirty="0" err="1"/>
              <a:t>genius</a:t>
            </a:r>
            <a:r>
              <a:rPr lang="tr-TR" dirty="0"/>
              <a:t>, </a:t>
            </a:r>
            <a:r>
              <a:rPr lang="tr-TR" dirty="0" err="1"/>
              <a:t>ghoul</a:t>
            </a:r>
            <a:r>
              <a:rPr lang="tr-TR" dirty="0"/>
              <a:t>, </a:t>
            </a:r>
            <a:r>
              <a:rPr lang="tr-TR" dirty="0" err="1"/>
              <a:t>mare</a:t>
            </a:r>
            <a:r>
              <a:rPr lang="tr-TR" dirty="0"/>
              <a:t> </a:t>
            </a:r>
            <a:r>
              <a:rPr lang="tr-TR" dirty="0" err="1"/>
              <a:t>sherbet</a:t>
            </a:r>
            <a:r>
              <a:rPr lang="tr-TR" dirty="0"/>
              <a:t>, soda </a:t>
            </a:r>
            <a:r>
              <a:rPr lang="tr-TR" dirty="0" err="1"/>
              <a:t>and</a:t>
            </a:r>
            <a:r>
              <a:rPr lang="tr-TR" dirty="0"/>
              <a:t> </a:t>
            </a:r>
            <a:r>
              <a:rPr lang="tr-TR" dirty="0" err="1"/>
              <a:t>many</a:t>
            </a:r>
            <a:r>
              <a:rPr lang="tr-TR" dirty="0"/>
              <a:t> </a:t>
            </a:r>
            <a:r>
              <a:rPr lang="tr-TR" dirty="0" err="1"/>
              <a:t>others</a:t>
            </a:r>
            <a:r>
              <a:rPr lang="tr-TR" dirty="0"/>
              <a:t>. </a:t>
            </a:r>
            <a:endParaRPr lang="en-US" dirty="0"/>
          </a:p>
          <a:p>
            <a:endParaRPr lang="en-US" dirty="0"/>
          </a:p>
        </p:txBody>
      </p:sp>
    </p:spTree>
    <p:extLst>
      <p:ext uri="{BB962C8B-B14F-4D97-AF65-F5344CB8AC3E}">
        <p14:creationId xmlns:p14="http://schemas.microsoft.com/office/powerpoint/2010/main" val="741082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TotalTime>
  <Words>714</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 Transmission routes </vt:lpstr>
      <vt:lpstr>The Crusaders</vt:lpstr>
      <vt:lpstr> Islamic technology </vt:lpstr>
      <vt:lpstr>Islamic art</vt:lpstr>
      <vt:lpstr>Islamic carpets</vt:lpstr>
      <vt:lpstr> Literature </vt:lpstr>
      <vt:lpstr>Music </vt:lpstr>
      <vt:lpstr> Vocabulary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Islamic contributions to the World  </dc:title>
  <dc:creator>Seyfettin Ersahin</dc:creator>
  <cp:lastModifiedBy>canan</cp:lastModifiedBy>
  <cp:revision>15</cp:revision>
  <dcterms:created xsi:type="dcterms:W3CDTF">2015-05-25T18:19:08Z</dcterms:created>
  <dcterms:modified xsi:type="dcterms:W3CDTF">2018-02-12T18:53:27Z</dcterms:modified>
</cp:coreProperties>
</file>