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1" r:id="rId6"/>
    <p:sldId id="262" r:id="rId7"/>
    <p:sldId id="263" r:id="rId8"/>
    <p:sldId id="265" r:id="rId9"/>
    <p:sldId id="264" r:id="rId10"/>
    <p:sldId id="260" r:id="rId11"/>
    <p:sldId id="267" r:id="rId12"/>
    <p:sldId id="268" r:id="rId13"/>
    <p:sldId id="269" r:id="rId14"/>
    <p:sldId id="270" r:id="rId15"/>
    <p:sldId id="271" r:id="rId16"/>
    <p:sldId id="273" r:id="rId17"/>
    <p:sldId id="272" r:id="rId18"/>
    <p:sldId id="274" r:id="rId19"/>
    <p:sldId id="275" r:id="rId20"/>
    <p:sldId id="276" r:id="rId21"/>
    <p:sldId id="277" r:id="rId22"/>
    <p:sldId id="278" r:id="rId23"/>
    <p:sldId id="281" r:id="rId24"/>
    <p:sldId id="282" r:id="rId25"/>
    <p:sldId id="280" r:id="rId26"/>
    <p:sldId id="283" r:id="rId27"/>
    <p:sldId id="285"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331" r:id="rId42"/>
    <p:sldId id="332" r:id="rId43"/>
    <p:sldId id="299" r:id="rId44"/>
    <p:sldId id="300" r:id="rId45"/>
    <p:sldId id="301" r:id="rId46"/>
    <p:sldId id="302" r:id="rId47"/>
    <p:sldId id="303" r:id="rId48"/>
    <p:sldId id="304" r:id="rId49"/>
    <p:sldId id="305" r:id="rId50"/>
    <p:sldId id="306" r:id="rId51"/>
    <p:sldId id="307" r:id="rId52"/>
    <p:sldId id="308" r:id="rId53"/>
    <p:sldId id="309" r:id="rId54"/>
    <p:sldId id="312" r:id="rId55"/>
    <p:sldId id="310" r:id="rId56"/>
    <p:sldId id="311" r:id="rId57"/>
    <p:sldId id="313" r:id="rId58"/>
    <p:sldId id="314" r:id="rId59"/>
    <p:sldId id="315" r:id="rId60"/>
    <p:sldId id="316" r:id="rId61"/>
    <p:sldId id="317" r:id="rId62"/>
    <p:sldId id="318" r:id="rId63"/>
    <p:sldId id="319" r:id="rId64"/>
    <p:sldId id="320" r:id="rId65"/>
    <p:sldId id="321" r:id="rId66"/>
    <p:sldId id="325" r:id="rId67"/>
    <p:sldId id="322" r:id="rId68"/>
    <p:sldId id="323" r:id="rId69"/>
    <p:sldId id="324" r:id="rId70"/>
    <p:sldId id="326" r:id="rId71"/>
    <p:sldId id="327" r:id="rId72"/>
    <p:sldId id="328" r:id="rId7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3C2FFA5D-87B4-456A-9821-1D502468CF0F}" styleName="Tema Uygulanmış Stil 1 - Vurgu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ema Uygulanmış Stil 1 - Vurgu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905" autoAdjust="0"/>
    <p:restoredTop sz="88689" autoAdjust="0"/>
  </p:normalViewPr>
  <p:slideViewPr>
    <p:cSldViewPr>
      <p:cViewPr varScale="1">
        <p:scale>
          <a:sx n="82" d="100"/>
          <a:sy n="82" d="100"/>
        </p:scale>
        <p:origin x="1728" y="78"/>
      </p:cViewPr>
      <p:guideLst>
        <p:guide orient="horz" pos="2160"/>
        <p:guide pos="2880"/>
      </p:guideLst>
    </p:cSldViewPr>
  </p:slideViewPr>
  <p:notesTextViewPr>
    <p:cViewPr>
      <p:scale>
        <a:sx n="1" d="1"/>
        <a:sy n="1" d="1"/>
      </p:scale>
      <p:origin x="0" y="0"/>
    </p:cViewPr>
  </p:notesTextViewPr>
  <p:sorterViewPr>
    <p:cViewPr>
      <p:scale>
        <a:sx n="100" d="100"/>
        <a:sy n="100" d="100"/>
      </p:scale>
      <p:origin x="0" y="13772"/>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16" Type="http://schemas.openxmlformats.org/officeDocument/2006/relationships/slide" Target="slides/slide1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2">
        <a:schemeClr val="bg1"/>
      </p:bgRef>
    </p:bg>
    <p:spTree>
      <p:nvGrpSpPr>
        <p:cNvPr id="1" name=""/>
        <p:cNvGrpSpPr/>
        <p:nvPr/>
      </p:nvGrpSpPr>
      <p:grpSpPr>
        <a:xfrm>
          <a:off x="0" y="0"/>
          <a:ext cx="0" cy="0"/>
          <a:chOff x="0" y="0"/>
          <a:chExt cx="0" cy="0"/>
        </a:xfrm>
      </p:grpSpPr>
      <p:sp>
        <p:nvSpPr>
          <p:cNvPr id="8" name="Dikdörtgen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Düz Bağlayıcı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Başlık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tr-TR" smtClean="0"/>
              <a:t>Asıl başlık stili için tıklatın</a:t>
            </a:r>
            <a:endParaRPr kumimoji="0" lang="en-US"/>
          </a:p>
        </p:txBody>
      </p:sp>
      <p:sp>
        <p:nvSpPr>
          <p:cNvPr id="25" name="Alt Başlık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tr-TR" smtClean="0"/>
              <a:t>Asıl alt başlık stilini düzenlemek için tıklatın</a:t>
            </a:r>
            <a:endParaRPr kumimoji="0" lang="en-US"/>
          </a:p>
        </p:txBody>
      </p:sp>
      <p:sp>
        <p:nvSpPr>
          <p:cNvPr id="31" name="Veri Yer Tutucusu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6E6C872D-D588-42DC-829F-845F19067EA2}" type="datetimeFigureOut">
              <a:rPr lang="tr-TR" smtClean="0"/>
              <a:t>13.03.2019</a:t>
            </a:fld>
            <a:endParaRPr lang="tr-TR"/>
          </a:p>
        </p:txBody>
      </p:sp>
      <p:sp>
        <p:nvSpPr>
          <p:cNvPr id="18" name="Altbilgi Yer Tutucusu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tr-TR"/>
          </a:p>
        </p:txBody>
      </p:sp>
      <p:sp>
        <p:nvSpPr>
          <p:cNvPr id="29" name="Slayt Numarası Yer Tutucusu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FA7E292C-E42F-4F4F-ABB6-98E2B723EEE2}"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6E6C872D-D588-42DC-829F-845F19067EA2}" type="datetimeFigureOut">
              <a:rPr lang="tr-TR" smtClean="0"/>
              <a:t>13.03.2019</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A7E292C-E42F-4F4F-ABB6-98E2B723EEE2}"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553200" y="274955"/>
            <a:ext cx="1524000" cy="5851525"/>
          </a:xfrm>
        </p:spPr>
        <p:txBody>
          <a:bodyPr vert="eaVert" anchor="t"/>
          <a:lstStyle>
            <a:extLst/>
          </a:lstStyle>
          <a:p>
            <a:r>
              <a:rPr kumimoji="0" lang="tr-TR" smtClean="0"/>
              <a:t>Asıl başlık stili için tıklatın</a:t>
            </a:r>
            <a:endParaRPr kumimoji="0" lang="en-US"/>
          </a:p>
        </p:txBody>
      </p:sp>
      <p:sp>
        <p:nvSpPr>
          <p:cNvPr id="3" name="Dikey Metin Yer Tutucusu 2"/>
          <p:cNvSpPr>
            <a:spLocks noGrp="1"/>
          </p:cNvSpPr>
          <p:nvPr>
            <p:ph type="body" orient="vert" idx="1"/>
          </p:nvPr>
        </p:nvSpPr>
        <p:spPr>
          <a:xfrm>
            <a:off x="457200" y="274642"/>
            <a:ext cx="6019800" cy="5851525"/>
          </a:xfrm>
        </p:spPr>
        <p:txBody>
          <a:bodyPr vert="eaVert"/>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a:xfrm>
            <a:off x="4242816" y="6557946"/>
            <a:ext cx="2002464" cy="226902"/>
          </a:xfrm>
        </p:spPr>
        <p:txBody>
          <a:bodyPr/>
          <a:lstStyle>
            <a:extLst/>
          </a:lstStyle>
          <a:p>
            <a:fld id="{6E6C872D-D588-42DC-829F-845F19067EA2}" type="datetimeFigureOut">
              <a:rPr lang="tr-TR" smtClean="0"/>
              <a:t>13.03.2019</a:t>
            </a:fld>
            <a:endParaRPr lang="tr-TR"/>
          </a:p>
        </p:txBody>
      </p:sp>
      <p:sp>
        <p:nvSpPr>
          <p:cNvPr id="5" name="Altbilgi Yer Tutucusu 4"/>
          <p:cNvSpPr>
            <a:spLocks noGrp="1"/>
          </p:cNvSpPr>
          <p:nvPr>
            <p:ph type="ftr" sz="quarter" idx="11"/>
          </p:nvPr>
        </p:nvSpPr>
        <p:spPr>
          <a:xfrm>
            <a:off x="457200" y="6556248"/>
            <a:ext cx="3657600" cy="228600"/>
          </a:xfrm>
        </p:spPr>
        <p:txBody>
          <a:bodyPr/>
          <a:lstStyle>
            <a:extLst/>
          </a:lstStyle>
          <a:p>
            <a:endParaRPr lang="tr-TR"/>
          </a:p>
        </p:txBody>
      </p:sp>
      <p:sp>
        <p:nvSpPr>
          <p:cNvPr id="6" name="Slayt Numarası Yer Tutucusu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FA7E292C-E42F-4F4F-ABB6-98E2B723EEE2}"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extLst/>
          </a:lstStyle>
          <a:p>
            <a:r>
              <a:rPr kumimoji="0" lang="tr-TR" smtClean="0"/>
              <a:t>Asıl başlık stili için tıklatın</a:t>
            </a:r>
            <a:endParaRPr kumimoji="0" lang="en-US"/>
          </a:p>
        </p:txBody>
      </p:sp>
      <p:sp>
        <p:nvSpPr>
          <p:cNvPr id="3" name="İçerik Yer Tutucusu 2"/>
          <p:cNvSpPr>
            <a:spLocks noGrp="1"/>
          </p:cNvSpPr>
          <p:nvPr>
            <p:ph idx="1"/>
          </p:nvPr>
        </p:nvSpPr>
        <p:spPr/>
        <p:txBody>
          <a:bodyPr/>
          <a:lstStyle>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Veri Yer Tutucusu 3"/>
          <p:cNvSpPr>
            <a:spLocks noGrp="1"/>
          </p:cNvSpPr>
          <p:nvPr>
            <p:ph type="dt" sz="half" idx="10"/>
          </p:nvPr>
        </p:nvSpPr>
        <p:spPr/>
        <p:txBody>
          <a:bodyPr/>
          <a:lstStyle>
            <a:extLst/>
          </a:lstStyle>
          <a:p>
            <a:fld id="{6E6C872D-D588-42DC-829F-845F19067EA2}" type="datetimeFigureOut">
              <a:rPr lang="tr-TR" smtClean="0"/>
              <a:t>13.03.2019</a:t>
            </a:fld>
            <a:endParaRPr lang="tr-TR"/>
          </a:p>
        </p:txBody>
      </p:sp>
      <p:sp>
        <p:nvSpPr>
          <p:cNvPr id="5" name="Altbilgi Yer Tutucusu 4"/>
          <p:cNvSpPr>
            <a:spLocks noGrp="1"/>
          </p:cNvSpPr>
          <p:nvPr>
            <p:ph type="ftr" sz="quarter" idx="11"/>
          </p:nvPr>
        </p:nvSpPr>
        <p:spPr/>
        <p:txBody>
          <a:bodyPr/>
          <a:lstStyle>
            <a:extLst/>
          </a:lstStyle>
          <a:p>
            <a:endParaRPr lang="tr-TR"/>
          </a:p>
        </p:txBody>
      </p:sp>
      <p:sp>
        <p:nvSpPr>
          <p:cNvPr id="6" name="Slayt Numarası Yer Tutucusu 5"/>
          <p:cNvSpPr>
            <a:spLocks noGrp="1"/>
          </p:cNvSpPr>
          <p:nvPr>
            <p:ph type="sldNum" sz="quarter" idx="12"/>
          </p:nvPr>
        </p:nvSpPr>
        <p:spPr/>
        <p:txBody>
          <a:bodyPr/>
          <a:lstStyle>
            <a:extLst/>
          </a:lstStyle>
          <a:p>
            <a:fld id="{FA7E292C-E42F-4F4F-ABB6-98E2B723EEE2}"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1">
        <a:schemeClr val="bg1"/>
      </p:bgRef>
    </p:bg>
    <p:spTree>
      <p:nvGrpSpPr>
        <p:cNvPr id="1" name=""/>
        <p:cNvGrpSpPr/>
        <p:nvPr/>
      </p:nvGrpSpPr>
      <p:grpSpPr>
        <a:xfrm>
          <a:off x="0" y="0"/>
          <a:ext cx="0" cy="0"/>
          <a:chOff x="0" y="0"/>
          <a:chExt cx="0" cy="0"/>
        </a:xfrm>
      </p:grpSpPr>
      <p:sp>
        <p:nvSpPr>
          <p:cNvPr id="2" name="Başlık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tr-TR" smtClean="0"/>
              <a:t>Asıl metin stillerini düzenlemek için tıklatın</a:t>
            </a:r>
          </a:p>
        </p:txBody>
      </p:sp>
      <p:sp>
        <p:nvSpPr>
          <p:cNvPr id="4" name="Veri Yer Tutucusu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6E6C872D-D588-42DC-829F-845F19067EA2}" type="datetimeFigureOut">
              <a:rPr lang="tr-TR" smtClean="0"/>
              <a:t>13.03.2019</a:t>
            </a:fld>
            <a:endParaRPr lang="tr-TR"/>
          </a:p>
        </p:txBody>
      </p:sp>
      <p:sp>
        <p:nvSpPr>
          <p:cNvPr id="5" name="Altbilgi Yer Tutucusu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tr-TR"/>
          </a:p>
        </p:txBody>
      </p:sp>
      <p:sp>
        <p:nvSpPr>
          <p:cNvPr id="6" name="Slayt Numarası Yer Tutucusu 5"/>
          <p:cNvSpPr>
            <a:spLocks noGrp="1"/>
          </p:cNvSpPr>
          <p:nvPr>
            <p:ph type="sldNum" sz="quarter" idx="12"/>
          </p:nvPr>
        </p:nvSpPr>
        <p:spPr>
          <a:xfrm>
            <a:off x="6733952" y="6555112"/>
            <a:ext cx="588336" cy="228600"/>
          </a:xfrm>
        </p:spPr>
        <p:txBody>
          <a:bodyPr/>
          <a:lstStyle>
            <a:extLst/>
          </a:lstStyle>
          <a:p>
            <a:fld id="{FA7E292C-E42F-4F4F-ABB6-98E2B723EEE2}"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İçerik Yer Tutucus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İçerik Yer Tutucus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6E6C872D-D588-42DC-829F-845F19067EA2}" type="datetimeFigureOut">
              <a:rPr lang="tr-TR" smtClean="0"/>
              <a:t>13.03.2019</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FA7E292C-E42F-4F4F-ABB6-98E2B723EEE2}"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20040"/>
            <a:ext cx="7242048" cy="1143000"/>
          </a:xfrm>
        </p:spPr>
        <p:txBody>
          <a:bodyPr anchor="b"/>
          <a:lstStyle>
            <a:lvl1pPr>
              <a:defRPr/>
            </a:lvl1pPr>
            <a:extLst/>
          </a:lstStyle>
          <a:p>
            <a:r>
              <a:rPr kumimoji="0" lang="tr-TR" smtClean="0"/>
              <a:t>Asıl başlık stili için tıklatın</a:t>
            </a:r>
            <a:endParaRPr kumimoji="0" lang="en-US"/>
          </a:p>
        </p:txBody>
      </p:sp>
      <p:sp>
        <p:nvSpPr>
          <p:cNvPr id="3" name="Metin Yer Tutucusu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4" name="Metin Yer Tutucusu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tr-TR" smtClean="0"/>
              <a:t>Asıl metin stillerini düzenlemek için tıklatın</a:t>
            </a:r>
          </a:p>
        </p:txBody>
      </p:sp>
      <p:sp>
        <p:nvSpPr>
          <p:cNvPr id="5" name="İçerik Yer Tutucus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İçerik Yer Tutucus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Veri Yer Tutucusu 6"/>
          <p:cNvSpPr>
            <a:spLocks noGrp="1"/>
          </p:cNvSpPr>
          <p:nvPr>
            <p:ph type="dt" sz="half" idx="10"/>
          </p:nvPr>
        </p:nvSpPr>
        <p:spPr/>
        <p:txBody>
          <a:bodyPr/>
          <a:lstStyle>
            <a:extLst/>
          </a:lstStyle>
          <a:p>
            <a:fld id="{6E6C872D-D588-42DC-829F-845F19067EA2}" type="datetimeFigureOut">
              <a:rPr lang="tr-TR" smtClean="0"/>
              <a:t>13.03.2019</a:t>
            </a:fld>
            <a:endParaRPr lang="tr-TR"/>
          </a:p>
        </p:txBody>
      </p:sp>
      <p:sp>
        <p:nvSpPr>
          <p:cNvPr id="8" name="Altbilgi Yer Tutucusu 7"/>
          <p:cNvSpPr>
            <a:spLocks noGrp="1"/>
          </p:cNvSpPr>
          <p:nvPr>
            <p:ph type="ftr" sz="quarter" idx="11"/>
          </p:nvPr>
        </p:nvSpPr>
        <p:spPr/>
        <p:txBody>
          <a:bodyPr/>
          <a:lstStyle>
            <a:extLst/>
          </a:lstStyle>
          <a:p>
            <a:endParaRPr lang="tr-TR"/>
          </a:p>
        </p:txBody>
      </p:sp>
      <p:sp>
        <p:nvSpPr>
          <p:cNvPr id="9" name="Slayt Numarası Yer Tutucusu 8"/>
          <p:cNvSpPr>
            <a:spLocks noGrp="1"/>
          </p:cNvSpPr>
          <p:nvPr>
            <p:ph type="sldNum" sz="quarter" idx="12"/>
          </p:nvPr>
        </p:nvSpPr>
        <p:spPr/>
        <p:txBody>
          <a:bodyPr/>
          <a:lstStyle>
            <a:extLst/>
          </a:lstStyle>
          <a:p>
            <a:fld id="{FA7E292C-E42F-4F4F-ABB6-98E2B723EEE2}"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320040"/>
            <a:ext cx="7242048" cy="1143000"/>
          </a:xfrm>
        </p:spPr>
        <p:txBody>
          <a:bodyPr/>
          <a:lstStyle>
            <a:extLst/>
          </a:lstStyle>
          <a:p>
            <a:r>
              <a:rPr kumimoji="0" lang="tr-TR" smtClean="0"/>
              <a:t>Asıl başlık stili için tıklatın</a:t>
            </a:r>
            <a:endParaRPr kumimoji="0" lang="en-US"/>
          </a:p>
        </p:txBody>
      </p:sp>
      <p:sp>
        <p:nvSpPr>
          <p:cNvPr id="3" name="Veri Yer Tutucusu 2"/>
          <p:cNvSpPr>
            <a:spLocks noGrp="1"/>
          </p:cNvSpPr>
          <p:nvPr>
            <p:ph type="dt" sz="half" idx="10"/>
          </p:nvPr>
        </p:nvSpPr>
        <p:spPr/>
        <p:txBody>
          <a:bodyPr/>
          <a:lstStyle>
            <a:extLst/>
          </a:lstStyle>
          <a:p>
            <a:fld id="{6E6C872D-D588-42DC-829F-845F19067EA2}" type="datetimeFigureOut">
              <a:rPr lang="tr-TR" smtClean="0"/>
              <a:t>13.03.2019</a:t>
            </a:fld>
            <a:endParaRPr lang="tr-TR"/>
          </a:p>
        </p:txBody>
      </p:sp>
      <p:sp>
        <p:nvSpPr>
          <p:cNvPr id="4" name="Altbilgi Yer Tutucusu 3"/>
          <p:cNvSpPr>
            <a:spLocks noGrp="1"/>
          </p:cNvSpPr>
          <p:nvPr>
            <p:ph type="ftr" sz="quarter" idx="11"/>
          </p:nvPr>
        </p:nvSpPr>
        <p:spPr/>
        <p:txBody>
          <a:bodyPr/>
          <a:lstStyle>
            <a:extLst/>
          </a:lstStyle>
          <a:p>
            <a:endParaRPr lang="tr-TR"/>
          </a:p>
        </p:txBody>
      </p:sp>
      <p:sp>
        <p:nvSpPr>
          <p:cNvPr id="5" name="Slayt Numarası Yer Tutucusu 4"/>
          <p:cNvSpPr>
            <a:spLocks noGrp="1"/>
          </p:cNvSpPr>
          <p:nvPr>
            <p:ph type="sldNum" sz="quarter" idx="12"/>
          </p:nvPr>
        </p:nvSpPr>
        <p:spPr/>
        <p:txBody>
          <a:bodyPr/>
          <a:lstStyle>
            <a:extLst/>
          </a:lstStyle>
          <a:p>
            <a:fld id="{FA7E292C-E42F-4F4F-ABB6-98E2B723EEE2}"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lvl1pPr>
              <a:defRPr>
                <a:solidFill>
                  <a:schemeClr val="tx2"/>
                </a:solidFill>
              </a:defRPr>
            </a:lvl1pPr>
            <a:extLst/>
          </a:lstStyle>
          <a:p>
            <a:fld id="{6E6C872D-D588-42DC-829F-845F19067EA2}" type="datetimeFigureOut">
              <a:rPr lang="tr-TR" smtClean="0"/>
              <a:t>13.03.2019</a:t>
            </a:fld>
            <a:endParaRPr lang="tr-TR"/>
          </a:p>
        </p:txBody>
      </p:sp>
      <p:sp>
        <p:nvSpPr>
          <p:cNvPr id="3" name="Altbilgi Yer Tutucusu 2"/>
          <p:cNvSpPr>
            <a:spLocks noGrp="1"/>
          </p:cNvSpPr>
          <p:nvPr>
            <p:ph type="ftr" sz="quarter" idx="11"/>
          </p:nvPr>
        </p:nvSpPr>
        <p:spPr/>
        <p:txBody>
          <a:bodyPr/>
          <a:lstStyle>
            <a:lvl1pPr>
              <a:defRPr>
                <a:solidFill>
                  <a:schemeClr val="tx2"/>
                </a:solidFill>
              </a:defRPr>
            </a:lvl1pPr>
            <a:extLst/>
          </a:lstStyle>
          <a:p>
            <a:endParaRPr lang="tr-TR"/>
          </a:p>
        </p:txBody>
      </p:sp>
      <p:sp>
        <p:nvSpPr>
          <p:cNvPr id="4" name="Slayt Numarası Yer Tutucusu 3"/>
          <p:cNvSpPr>
            <a:spLocks noGrp="1"/>
          </p:cNvSpPr>
          <p:nvPr>
            <p:ph type="sldNum" sz="quarter" idx="12"/>
          </p:nvPr>
        </p:nvSpPr>
        <p:spPr/>
        <p:txBody>
          <a:bodyPr/>
          <a:lstStyle>
            <a:extLst/>
          </a:lstStyle>
          <a:p>
            <a:fld id="{FA7E292C-E42F-4F4F-ABB6-98E2B723EEE2}"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tr-TR" smtClean="0"/>
              <a:t>Asıl başlık stili için tıklatın</a:t>
            </a:r>
            <a:endParaRPr kumimoji="0" lang="en-US"/>
          </a:p>
        </p:txBody>
      </p:sp>
      <p:sp>
        <p:nvSpPr>
          <p:cNvPr id="3" name="Metin Yer Tutucusu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tr-TR" smtClean="0"/>
              <a:t>Asıl metin stillerini düzenlemek için tıklatın</a:t>
            </a:r>
          </a:p>
        </p:txBody>
      </p:sp>
      <p:sp>
        <p:nvSpPr>
          <p:cNvPr id="4" name="İçerik Yer Tutucus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Veri Yer Tutucusu 4"/>
          <p:cNvSpPr>
            <a:spLocks noGrp="1"/>
          </p:cNvSpPr>
          <p:nvPr>
            <p:ph type="dt" sz="half" idx="10"/>
          </p:nvPr>
        </p:nvSpPr>
        <p:spPr/>
        <p:txBody>
          <a:bodyPr/>
          <a:lstStyle>
            <a:extLst/>
          </a:lstStyle>
          <a:p>
            <a:fld id="{6E6C872D-D588-42DC-829F-845F19067EA2}" type="datetimeFigureOut">
              <a:rPr lang="tr-TR" smtClean="0"/>
              <a:t>13.03.2019</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FA7E292C-E42F-4F4F-ABB6-98E2B723EEE2}" type="slidenum">
              <a:rPr lang="tr-TR" smtClean="0"/>
              <a:t>‹#›</a:t>
            </a:fld>
            <a:endParaRPr lang="tr-TR"/>
          </a:p>
        </p:txBody>
      </p:sp>
    </p:spTree>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bg>
      <p:bgRef idx="1002">
        <a:schemeClr val="bg2"/>
      </p:bgRef>
    </p:bg>
    <p:spTree>
      <p:nvGrpSpPr>
        <p:cNvPr id="1" name=""/>
        <p:cNvGrpSpPr/>
        <p:nvPr/>
      </p:nvGrpSpPr>
      <p:grpSpPr>
        <a:xfrm>
          <a:off x="0" y="0"/>
          <a:ext cx="0" cy="0"/>
          <a:chOff x="0" y="0"/>
          <a:chExt cx="0" cy="0"/>
        </a:xfrm>
      </p:grpSpPr>
      <p:sp>
        <p:nvSpPr>
          <p:cNvPr id="8" name="Dikdörtgen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Dikdörtgen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Başlık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tr-TR" smtClean="0"/>
              <a:t>Asıl başlık stili için tıklatın</a:t>
            </a:r>
            <a:endParaRPr kumimoji="0" lang="en-US" dirty="0"/>
          </a:p>
        </p:txBody>
      </p:sp>
      <p:sp>
        <p:nvSpPr>
          <p:cNvPr id="4" name="Metin Yer Tutucusu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tr-TR" smtClean="0"/>
              <a:t>Asıl metin stillerini düzenlemek için tıklatın</a:t>
            </a:r>
          </a:p>
        </p:txBody>
      </p:sp>
      <p:sp>
        <p:nvSpPr>
          <p:cNvPr id="5" name="Veri Yer Tutucusu 4"/>
          <p:cNvSpPr>
            <a:spLocks noGrp="1"/>
          </p:cNvSpPr>
          <p:nvPr>
            <p:ph type="dt" sz="half" idx="10"/>
          </p:nvPr>
        </p:nvSpPr>
        <p:spPr/>
        <p:txBody>
          <a:bodyPr/>
          <a:lstStyle>
            <a:extLst/>
          </a:lstStyle>
          <a:p>
            <a:fld id="{6E6C872D-D588-42DC-829F-845F19067EA2}" type="datetimeFigureOut">
              <a:rPr lang="tr-TR" smtClean="0"/>
              <a:t>13.03.2019</a:t>
            </a:fld>
            <a:endParaRPr lang="tr-TR"/>
          </a:p>
        </p:txBody>
      </p:sp>
      <p:sp>
        <p:nvSpPr>
          <p:cNvPr id="6" name="Altbilgi Yer Tutucusu 5"/>
          <p:cNvSpPr>
            <a:spLocks noGrp="1"/>
          </p:cNvSpPr>
          <p:nvPr>
            <p:ph type="ftr" sz="quarter" idx="11"/>
          </p:nvPr>
        </p:nvSpPr>
        <p:spPr/>
        <p:txBody>
          <a:bodyPr/>
          <a:lstStyle>
            <a:extLst/>
          </a:lstStyle>
          <a:p>
            <a:endParaRPr lang="tr-TR"/>
          </a:p>
        </p:txBody>
      </p:sp>
      <p:sp>
        <p:nvSpPr>
          <p:cNvPr id="7" name="Slayt Numarası Yer Tutucusu 6"/>
          <p:cNvSpPr>
            <a:spLocks noGrp="1"/>
          </p:cNvSpPr>
          <p:nvPr>
            <p:ph type="sldNum" sz="quarter" idx="12"/>
          </p:nvPr>
        </p:nvSpPr>
        <p:spPr/>
        <p:txBody>
          <a:bodyPr/>
          <a:lstStyle>
            <a:extLst/>
          </a:lstStyle>
          <a:p>
            <a:fld id="{FA7E292C-E42F-4F4F-ABB6-98E2B723EEE2}" type="slidenum">
              <a:rPr lang="tr-TR" smtClean="0"/>
              <a:t>‹#›</a:t>
            </a:fld>
            <a:endParaRPr lang="tr-TR"/>
          </a:p>
        </p:txBody>
      </p:sp>
      <p:sp>
        <p:nvSpPr>
          <p:cNvPr id="10" name="Resim Yer Tutucusu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tr-TR" smtClean="0"/>
              <a:t>Resim eklemek için simgeyi tıklatın</a:t>
            </a:r>
            <a:endParaRPr kumimoji="0"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Dikdörtgen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Başlık Yer Tutucusu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tr-TR" smtClean="0"/>
              <a:t>Asıl başlık stili için tıklatın</a:t>
            </a:r>
            <a:endParaRPr kumimoji="0" lang="en-US"/>
          </a:p>
        </p:txBody>
      </p:sp>
      <p:sp>
        <p:nvSpPr>
          <p:cNvPr id="31" name="Metin Yer Tutucusu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7" name="Veri Yer Tutucusu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6E6C872D-D588-42DC-829F-845F19067EA2}" type="datetimeFigureOut">
              <a:rPr lang="tr-TR" smtClean="0"/>
              <a:t>13.03.2019</a:t>
            </a:fld>
            <a:endParaRPr lang="tr-TR"/>
          </a:p>
        </p:txBody>
      </p:sp>
      <p:sp>
        <p:nvSpPr>
          <p:cNvPr id="4" name="Altbilgi Yer Tutucusu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tr-TR"/>
          </a:p>
        </p:txBody>
      </p:sp>
      <p:sp>
        <p:nvSpPr>
          <p:cNvPr id="16" name="Slayt Numarası Yer Tutucusu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FA7E292C-E42F-4F4F-ABB6-98E2B723EEE2}"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2987824" y="1556792"/>
            <a:ext cx="5616624" cy="3384376"/>
          </a:xfrm>
        </p:spPr>
        <p:txBody>
          <a:bodyPr>
            <a:noAutofit/>
          </a:bodyPr>
          <a:lstStyle/>
          <a:p>
            <a:r>
              <a:rPr lang="tr-TR" sz="4400" b="1" dirty="0" smtClean="0">
                <a:solidFill>
                  <a:schemeClr val="bg1">
                    <a:lumMod val="95000"/>
                  </a:schemeClr>
                </a:solidFill>
                <a:latin typeface="Comic Sans MS" pitchFamily="66" charset="0"/>
              </a:rPr>
              <a:t>SÜT </a:t>
            </a:r>
            <a:r>
              <a:rPr lang="tr-TR" sz="4400" b="1" dirty="0" err="1" smtClean="0">
                <a:solidFill>
                  <a:schemeClr val="bg1">
                    <a:lumMod val="95000"/>
                  </a:schemeClr>
                </a:solidFill>
                <a:latin typeface="Comic Sans MS" pitchFamily="66" charset="0"/>
              </a:rPr>
              <a:t>ENDÜSTRİSiNDE</a:t>
            </a:r>
            <a:r>
              <a:rPr lang="tr-TR" sz="4400" b="1" dirty="0" smtClean="0">
                <a:solidFill>
                  <a:schemeClr val="bg1">
                    <a:lumMod val="95000"/>
                  </a:schemeClr>
                </a:solidFill>
                <a:latin typeface="Comic Sans MS" pitchFamily="66" charset="0"/>
              </a:rPr>
              <a:t> TEMİZLİK VE </a:t>
            </a:r>
            <a:r>
              <a:rPr lang="tr-TR" sz="4400" b="1" dirty="0" smtClean="0">
                <a:solidFill>
                  <a:schemeClr val="bg1">
                    <a:lumMod val="95000"/>
                  </a:schemeClr>
                </a:solidFill>
                <a:latin typeface="Comic Sans MS" pitchFamily="66" charset="0"/>
              </a:rPr>
              <a:t>DEZENFEKSİYON</a:t>
            </a:r>
            <a:br>
              <a:rPr lang="tr-TR" sz="4400" b="1" dirty="0" smtClean="0">
                <a:solidFill>
                  <a:schemeClr val="bg1">
                    <a:lumMod val="95000"/>
                  </a:schemeClr>
                </a:solidFill>
                <a:latin typeface="Comic Sans MS" pitchFamily="66" charset="0"/>
              </a:rPr>
            </a:br>
            <a:r>
              <a:rPr lang="tr-TR" sz="4400" dirty="0" smtClean="0">
                <a:solidFill>
                  <a:schemeClr val="bg1">
                    <a:lumMod val="95000"/>
                  </a:schemeClr>
                </a:solidFill>
                <a:latin typeface="Comic Sans MS" pitchFamily="66" charset="0"/>
              </a:rPr>
              <a:t>KOŞULLARI</a:t>
            </a:r>
            <a:endParaRPr lang="tr-TR" sz="4400" b="1" dirty="0">
              <a:solidFill>
                <a:schemeClr val="bg1">
                  <a:lumMod val="95000"/>
                </a:schemeClr>
              </a:solidFill>
              <a:latin typeface="Comic Sans MS" pitchFamily="66" charset="0"/>
            </a:endParaRPr>
          </a:p>
        </p:txBody>
      </p:sp>
    </p:spTree>
    <p:extLst>
      <p:ext uri="{BB962C8B-B14F-4D97-AF65-F5344CB8AC3E}">
        <p14:creationId xmlns:p14="http://schemas.microsoft.com/office/powerpoint/2010/main" val="355474976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Gıda güvenliği açısından son derece önemli olan hatta onun garantörü kabul edilen HACCP tekniği tam anlamıyla uygulandığında işletmelerde sağlıklı ve kaliteli ürün elde etmek mümkün olmaktadır. Böylelikle üründe fiziksel , kimyasal ve en önemlisi de mikrobiyolojik bozulmanın düzeyi en aza indirmiş olur. Ancak yapılan çalışmalar </a:t>
            </a:r>
            <a:r>
              <a:rPr lang="tr-TR" dirty="0" err="1" smtClean="0"/>
              <a:t>birçsüt</a:t>
            </a:r>
            <a:r>
              <a:rPr lang="tr-TR" dirty="0" smtClean="0"/>
              <a:t> işletmesinde </a:t>
            </a:r>
            <a:r>
              <a:rPr lang="tr-TR" dirty="0" err="1" smtClean="0"/>
              <a:t>HACCP’i</a:t>
            </a:r>
            <a:r>
              <a:rPr lang="tr-TR" dirty="0" smtClean="0"/>
              <a:t> gerçekleştirmede özellikle işletme sahiplerinin çok da istekli olmadıklarını ortaya koymuştur.</a:t>
            </a:r>
            <a:endParaRPr lang="tr-TR" dirty="0"/>
          </a:p>
        </p:txBody>
      </p:sp>
    </p:spTree>
    <p:extLst>
      <p:ext uri="{BB962C8B-B14F-4D97-AF65-F5344CB8AC3E}">
        <p14:creationId xmlns:p14="http://schemas.microsoft.com/office/powerpoint/2010/main" val="352285289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HACPP sistemi tehlikelerin belirlenmesi , hataların saptanması ve kontrol altına alınması amacına yönelik olarak gerçekleştirilmiş bir yaklaşım olarak tanımlanmıştır. Süt ürünleri açısından tehlike arz eden etmen oldukça fazladır. Bununla birlikte hastalık oluşturan , </a:t>
            </a:r>
            <a:r>
              <a:rPr lang="tr-TR" dirty="0" err="1" smtClean="0"/>
              <a:t>enterotoksin</a:t>
            </a:r>
            <a:r>
              <a:rPr lang="tr-TR" dirty="0" smtClean="0"/>
              <a:t> üreten veya ürün özelliklerini tüketilemez hale getiren etmenler ki bunlar hem sağlık hem de gıda güvenliği açısından maddi önemi olan etmenlerdir.</a:t>
            </a:r>
            <a:endParaRPr lang="tr-TR" dirty="0"/>
          </a:p>
        </p:txBody>
      </p:sp>
    </p:spTree>
    <p:extLst>
      <p:ext uri="{BB962C8B-B14F-4D97-AF65-F5344CB8AC3E}">
        <p14:creationId xmlns:p14="http://schemas.microsoft.com/office/powerpoint/2010/main" val="667871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Gereği gibi işlenmeyen ürünlerle birçok hastalık etmeninin bulaşmasına fırsat verilmektedir. Bu tür etmenler yetersiz hijyen koşullarında yapılan ürünlerin tüketimi sonucunda bulaşmakta ve hem sağlık hem de ekonomik açıdan önemli kayıplara sebep olmaktadır. Özellikle gıdalardan kaynaklanan hastalıkların maliyetinin çok yüksek olduğu yapılan inceleme ve anket çalışmalarıyla ortaya konulmuştur. </a:t>
            </a:r>
            <a:endParaRPr lang="tr-TR" dirty="0"/>
          </a:p>
        </p:txBody>
      </p:sp>
    </p:spTree>
    <p:extLst>
      <p:ext uri="{BB962C8B-B14F-4D97-AF65-F5344CB8AC3E}">
        <p14:creationId xmlns:p14="http://schemas.microsoft.com/office/powerpoint/2010/main" val="90701928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solidFill>
                  <a:srgbClr val="FF0000"/>
                </a:solidFill>
              </a:rPr>
              <a:t>Mikroorganizmaların Kontrol Altına Alınması ve Öldürülmesi</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Süt ve ürünleri </a:t>
            </a:r>
            <a:r>
              <a:rPr lang="tr-TR" dirty="0"/>
              <a:t>ö</a:t>
            </a:r>
            <a:r>
              <a:rPr lang="tr-TR" dirty="0" smtClean="0"/>
              <a:t>zellikleri gereği bozulmaya yatkındırlar. Bunda bileşimlerindeki besin maddelerinin çeşitliliği ve mikroorganizmaların gelişip çoğalmaları için uygun </a:t>
            </a:r>
            <a:r>
              <a:rPr lang="tr-TR" dirty="0" err="1" smtClean="0"/>
              <a:t>pH</a:t>
            </a:r>
            <a:r>
              <a:rPr lang="tr-TR" dirty="0" smtClean="0"/>
              <a:t> değerinde olmaları ile çoğunun suca zengin oluşlarından ileri gelmektedir.</a:t>
            </a:r>
            <a:endParaRPr lang="tr-TR" dirty="0"/>
          </a:p>
        </p:txBody>
      </p:sp>
    </p:spTree>
    <p:extLst>
      <p:ext uri="{BB962C8B-B14F-4D97-AF65-F5344CB8AC3E}">
        <p14:creationId xmlns:p14="http://schemas.microsoft.com/office/powerpoint/2010/main" val="282120701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r>
              <a:rPr lang="tr-TR" dirty="0" smtClean="0"/>
              <a:t>Çiğ süt ve süt ürünlerine bulaşmaları bir çok yolla olur. Ortam koşullarının uygunluğuna bağlı olarak hızla çoğalır ve sütte bozulmalara ve gıda kaynaklı önemli hastalıkların yayılmasına neden olabilirler. Sütle ayrıca hayvan ve insana has bulaşıcı hastalık etmenleri bulaşır. Bunların sonunda süt kıymetli besin olmaktan çıkar , hastalık yayan bir araç durumuna gelir. Bu olayın önlenmesi işletmelerde, süt üretim merkezlerinde ve uygulanan teknolojilerde temizlik ve dezenfeksiyon kurallarının gereği şekilde yerine getirilmesi ile sağlanır.</a:t>
            </a:r>
            <a:endParaRPr lang="tr-TR" dirty="0"/>
          </a:p>
        </p:txBody>
      </p:sp>
    </p:spTree>
    <p:extLst>
      <p:ext uri="{BB962C8B-B14F-4D97-AF65-F5344CB8AC3E}">
        <p14:creationId xmlns:p14="http://schemas.microsoft.com/office/powerpoint/2010/main" val="67270380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Sütün bulunduğu , işlendiği ve tüketildiği her yer bakteri , maya ve küf gibi mikroorganizmaların gelişmesine elverişli alanlardır. Buralarda çok değişik özellikte ve türde olan mikroorganizma bulunur. Çoğalma ve etkinliklerini sergilemek için uygun ortam olan sütte çok kısa sürede sayıları hızla artar ve aktifliklerine göre sütün bileşimini farklı düzeylerde değiştirirler.</a:t>
            </a:r>
            <a:endParaRPr lang="tr-TR" dirty="0"/>
          </a:p>
        </p:txBody>
      </p:sp>
    </p:spTree>
    <p:extLst>
      <p:ext uri="{BB962C8B-B14F-4D97-AF65-F5344CB8AC3E}">
        <p14:creationId xmlns:p14="http://schemas.microsoft.com/office/powerpoint/2010/main" val="408335705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Sütün sağlıklı kullanımının sağlanması için bunların özellikleri ve çoğalma koşullarının çok iyi bilinmesinde yarar vardır. Özellikle sütün saklanmasında sorun oluşturanlar soğuğu seven ve soğukta yaşayanlardır. Hastalık oluşturan ve gıda zehirlenmelerinin etmenleri çevre koşullarında yaşayan </a:t>
            </a:r>
            <a:r>
              <a:rPr lang="tr-TR" dirty="0" err="1" smtClean="0"/>
              <a:t>mezofil</a:t>
            </a:r>
            <a:r>
              <a:rPr lang="tr-TR" dirty="0" smtClean="0"/>
              <a:t> karakterdeki bakterilerdir. </a:t>
            </a:r>
            <a:r>
              <a:rPr lang="tr-TR" dirty="0"/>
              <a:t>B</a:t>
            </a:r>
            <a:r>
              <a:rPr lang="tr-TR" dirty="0" smtClean="0"/>
              <a:t>ozulma yapanlar hemen her koşulda , sıcaklıkta gelişme ve çoğalma gösterirler.</a:t>
            </a:r>
            <a:endParaRPr lang="tr-TR" dirty="0"/>
          </a:p>
        </p:txBody>
      </p:sp>
    </p:spTree>
    <p:extLst>
      <p:ext uri="{BB962C8B-B14F-4D97-AF65-F5344CB8AC3E}">
        <p14:creationId xmlns:p14="http://schemas.microsoft.com/office/powerpoint/2010/main" val="17508407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solidFill>
                  <a:srgbClr val="FF0000"/>
                </a:solidFill>
              </a:rPr>
              <a:t>Süt Endüstrisinde Temizlik ve Dezenfeksiyonun Anlamı</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Süt , yapısı ve bileşimi itibariyle mikroorganizmaların gelişmesine uygun bir doğal ortamdır. İçerdiği su miktarı , besin maddelerinin çeşitliliği ve sudaki dağılımı , </a:t>
            </a:r>
            <a:r>
              <a:rPr lang="tr-TR" dirty="0" err="1" smtClean="0"/>
              <a:t>pH</a:t>
            </a:r>
            <a:r>
              <a:rPr lang="tr-TR" dirty="0" smtClean="0"/>
              <a:t> değeri , okside – redüksiyon potansiyeli ile </a:t>
            </a:r>
            <a:r>
              <a:rPr lang="tr-TR" dirty="0" err="1" smtClean="0"/>
              <a:t>ozmotik</a:t>
            </a:r>
            <a:r>
              <a:rPr lang="tr-TR" dirty="0" smtClean="0"/>
              <a:t> basıncı bakımından farklı özelliklerden  birçok mikroorganizma için ideal bir besi yeridir.</a:t>
            </a:r>
            <a:endParaRPr lang="tr-TR" dirty="0"/>
          </a:p>
        </p:txBody>
      </p:sp>
    </p:spTree>
    <p:extLst>
      <p:ext uri="{BB962C8B-B14F-4D97-AF65-F5344CB8AC3E}">
        <p14:creationId xmlns:p14="http://schemas.microsoft.com/office/powerpoint/2010/main" val="424752435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Ürünlere dönüşümü sırasında teknolojinin gereği olarak çiğ süt belli sıcaklık ve sürelerde ısıl işleme tabi tutulur. Uygulanan sıcaklık derecesinin yüksekliğine göre mikroorganizmalar ya tamamen öldürülür ya da bir kısmı canlılığını sürdürebilir. Zaman içinde , kalan bu canlılar çoğalır ve etkinliğine göre üründe kalite kayıplarına sebep olur.</a:t>
            </a:r>
          </a:p>
        </p:txBody>
      </p:sp>
    </p:spTree>
    <p:extLst>
      <p:ext uri="{BB962C8B-B14F-4D97-AF65-F5344CB8AC3E}">
        <p14:creationId xmlns:p14="http://schemas.microsoft.com/office/powerpoint/2010/main" val="132869607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İşletmelerde üretimin bitmesini takiben gün boyu kullanılan alet , ekipmanların , işletme içi zeminin , tankların , kazanların , teknelerin ve diğer araç gereçlerin günlük olarak temizlenmesi , bir sonraki işlem için veya ertesi güne kullanılır duruma getirilmesi gerekir. </a:t>
            </a:r>
            <a:r>
              <a:rPr lang="tr-TR" dirty="0"/>
              <a:t>B</a:t>
            </a:r>
            <a:r>
              <a:rPr lang="tr-TR" dirty="0" smtClean="0"/>
              <a:t>unun için ilk olarak yapılacak işlem </a:t>
            </a:r>
            <a:r>
              <a:rPr lang="tr-TR" b="1" dirty="0" smtClean="0"/>
              <a:t>temizlik</a:t>
            </a:r>
            <a:r>
              <a:rPr lang="tr-TR" dirty="0" smtClean="0"/>
              <a:t> tir.</a:t>
            </a:r>
            <a:endParaRPr lang="tr-TR" dirty="0"/>
          </a:p>
        </p:txBody>
      </p:sp>
    </p:spTree>
    <p:extLst>
      <p:ext uri="{BB962C8B-B14F-4D97-AF65-F5344CB8AC3E}">
        <p14:creationId xmlns:p14="http://schemas.microsoft.com/office/powerpoint/2010/main" val="419394631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Süt Endüstrisinde uygulanan çeşitli teknikler üstün kalitede ürün elde etmek , toplum sağlığını korumak , ekonomik çıkarlarını dikkate almak ve işletmede hammadde ve ürün kayıplarını en aza indirmek amacına yönelik olarak uygulanmaktadır.  </a:t>
            </a:r>
            <a:endParaRPr lang="tr-TR" dirty="0"/>
          </a:p>
        </p:txBody>
      </p:sp>
    </p:spTree>
    <p:extLst>
      <p:ext uri="{BB962C8B-B14F-4D97-AF65-F5344CB8AC3E}">
        <p14:creationId xmlns:p14="http://schemas.microsoft.com/office/powerpoint/2010/main" val="414655500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İşletmede Temizlik </a:t>
            </a:r>
            <a:endParaRPr lang="tr-TR"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r>
              <a:rPr lang="tr-TR" b="1" dirty="0" smtClean="0">
                <a:solidFill>
                  <a:srgbClr val="FF0000"/>
                </a:solidFill>
              </a:rPr>
              <a:t>Temizlik ve Temizlik Araçları </a:t>
            </a:r>
          </a:p>
          <a:p>
            <a:pPr marL="0" indent="0">
              <a:buNone/>
            </a:pPr>
            <a:r>
              <a:rPr lang="tr-TR" dirty="0"/>
              <a:t> </a:t>
            </a:r>
            <a:r>
              <a:rPr lang="tr-TR" dirty="0" smtClean="0"/>
              <a:t> Süt işletmelerinde süt ve ürün artıklarının alet ve ekipmanlara yapışmasıyla oluşan kirlerin önemli bir kısmını </a:t>
            </a:r>
            <a:r>
              <a:rPr lang="tr-TR" dirty="0" err="1" smtClean="0"/>
              <a:t>biyofilm</a:t>
            </a:r>
            <a:r>
              <a:rPr lang="tr-TR" dirty="0" smtClean="0"/>
              <a:t> denilen oluşumlar meydana getirmektedir.  Bunların önemi özellikle bozulmaya ve hastalıklara neden olan mikroorganizmalar tarafından oluşturulmasıdır. </a:t>
            </a:r>
            <a:r>
              <a:rPr lang="tr-TR" dirty="0" err="1" smtClean="0"/>
              <a:t>Biyofilmler</a:t>
            </a:r>
            <a:r>
              <a:rPr lang="tr-TR" dirty="0" smtClean="0"/>
              <a:t> , kısaca ürettikleri jel veya yapışkan yapıdaki polimer bileşikler içerisinde yaşamlarını sürdüren mikroorganizma topluluklarıdır. Kimyasal olarak molekül ağırlığı yüksek ve </a:t>
            </a:r>
            <a:r>
              <a:rPr lang="tr-TR" dirty="0" err="1" smtClean="0"/>
              <a:t>eksopolisakkarit</a:t>
            </a:r>
            <a:r>
              <a:rPr lang="tr-TR" dirty="0" smtClean="0"/>
              <a:t> yapısındaki bu </a:t>
            </a:r>
            <a:r>
              <a:rPr lang="tr-TR" dirty="0" err="1" smtClean="0"/>
              <a:t>matriks</a:t>
            </a:r>
            <a:r>
              <a:rPr lang="tr-TR" dirty="0" smtClean="0"/>
              <a:t> içerisinde mikroorganizmalar yerleşmişlerdir.</a:t>
            </a:r>
            <a:endParaRPr lang="tr-TR" dirty="0"/>
          </a:p>
        </p:txBody>
      </p:sp>
    </p:spTree>
    <p:extLst>
      <p:ext uri="{BB962C8B-B14F-4D97-AF65-F5344CB8AC3E}">
        <p14:creationId xmlns:p14="http://schemas.microsoft.com/office/powerpoint/2010/main" val="250981745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Alet , ekipmanların yüzeyine , boruların iç kısımlarına yapışan özellikle bakterilerin kümelendiği </a:t>
            </a:r>
            <a:r>
              <a:rPr lang="tr-TR" dirty="0" err="1" smtClean="0"/>
              <a:t>matriks</a:t>
            </a:r>
            <a:r>
              <a:rPr lang="tr-TR" dirty="0" smtClean="0"/>
              <a:t>, diğer adıyla </a:t>
            </a:r>
            <a:r>
              <a:rPr lang="tr-TR" dirty="0" err="1" smtClean="0"/>
              <a:t>biyofilmler</a:t>
            </a:r>
            <a:r>
              <a:rPr lang="tr-TR" dirty="0" smtClean="0"/>
              <a:t> gıda endüstrisi ve toplum sağlığı açısından son derece önemli sonuçlar doğurmaktadır.</a:t>
            </a:r>
            <a:endParaRPr lang="tr-TR" dirty="0"/>
          </a:p>
        </p:txBody>
      </p:sp>
    </p:spTree>
    <p:extLst>
      <p:ext uri="{BB962C8B-B14F-4D97-AF65-F5344CB8AC3E}">
        <p14:creationId xmlns:p14="http://schemas.microsoft.com/office/powerpoint/2010/main" val="200440184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Süt işletmelerinde ısı iletiminin ve akışının gecikmesi, sıvının geçişinde sürtünme direncinin artması sonucu akışın azalması ile </a:t>
            </a:r>
            <a:r>
              <a:rPr lang="tr-TR" dirty="0" err="1" smtClean="0"/>
              <a:t>biyofilm</a:t>
            </a:r>
            <a:r>
              <a:rPr lang="tr-TR" dirty="0" smtClean="0"/>
              <a:t> süte geçmekte ve </a:t>
            </a:r>
            <a:r>
              <a:rPr lang="tr-TR" dirty="0" err="1" smtClean="0"/>
              <a:t>biyofilmdeki</a:t>
            </a:r>
            <a:r>
              <a:rPr lang="tr-TR" dirty="0" smtClean="0"/>
              <a:t> mikroorganizma ile </a:t>
            </a:r>
            <a:r>
              <a:rPr lang="tr-TR" dirty="0" err="1" smtClean="0"/>
              <a:t>kontamine</a:t>
            </a:r>
            <a:r>
              <a:rPr lang="tr-TR" dirty="0" smtClean="0"/>
              <a:t> olmaktadır. </a:t>
            </a:r>
            <a:r>
              <a:rPr lang="tr-TR" dirty="0" err="1" smtClean="0"/>
              <a:t>Biyofilmler</a:t>
            </a:r>
            <a:r>
              <a:rPr lang="tr-TR" dirty="0" smtClean="0"/>
              <a:t> içindeki mikroorganizmalar, çevre koşullarından ; sıcaklık, nem , </a:t>
            </a:r>
            <a:r>
              <a:rPr lang="tr-TR" dirty="0" err="1" smtClean="0"/>
              <a:t>pH</a:t>
            </a:r>
            <a:r>
              <a:rPr lang="tr-TR" dirty="0" smtClean="0"/>
              <a:t> değişimi ve özellikle UV ışınlardan korumaktadır.</a:t>
            </a:r>
          </a:p>
        </p:txBody>
      </p:sp>
    </p:spTree>
    <p:extLst>
      <p:ext uri="{BB962C8B-B14F-4D97-AF65-F5344CB8AC3E}">
        <p14:creationId xmlns:p14="http://schemas.microsoft.com/office/powerpoint/2010/main" val="259425747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err="1" smtClean="0"/>
              <a:t>Biyofilmlerin</a:t>
            </a:r>
            <a:r>
              <a:rPr lang="tr-TR" dirty="0" smtClean="0"/>
              <a:t> ana maddesi suyun  dışında %75-85 oranında EPS oluşturmaktadır. Bunun dışında </a:t>
            </a:r>
            <a:r>
              <a:rPr lang="tr-TR" dirty="0" err="1" smtClean="0"/>
              <a:t>glikoprotein</a:t>
            </a:r>
            <a:r>
              <a:rPr lang="tr-TR" dirty="0" smtClean="0"/>
              <a:t> , farklı protein bileşikleri ile </a:t>
            </a:r>
            <a:r>
              <a:rPr lang="tr-TR" dirty="0" err="1" smtClean="0"/>
              <a:t>lipidler</a:t>
            </a:r>
            <a:r>
              <a:rPr lang="tr-TR" dirty="0" smtClean="0"/>
              <a:t>, nükleik asit ve </a:t>
            </a:r>
            <a:r>
              <a:rPr lang="tr-TR" dirty="0" err="1" smtClean="0"/>
              <a:t>fosfolipidler</a:t>
            </a:r>
            <a:r>
              <a:rPr lang="tr-TR" dirty="0" smtClean="0"/>
              <a:t> oluşturmaktadır.</a:t>
            </a:r>
          </a:p>
        </p:txBody>
      </p:sp>
    </p:spTree>
    <p:extLst>
      <p:ext uri="{BB962C8B-B14F-4D97-AF65-F5344CB8AC3E}">
        <p14:creationId xmlns:p14="http://schemas.microsoft.com/office/powerpoint/2010/main" val="76609791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Özellikle proteinler süt endüstrisinde </a:t>
            </a:r>
            <a:r>
              <a:rPr lang="tr-TR" dirty="0" err="1" smtClean="0"/>
              <a:t>biyofilm</a:t>
            </a:r>
            <a:r>
              <a:rPr lang="tr-TR" dirty="0" smtClean="0"/>
              <a:t> oluşumunda </a:t>
            </a:r>
            <a:r>
              <a:rPr lang="tr-TR" dirty="0"/>
              <a:t>önemli bir materyaldir. </a:t>
            </a:r>
            <a:r>
              <a:rPr lang="tr-TR" b="1" i="1" dirty="0" smtClean="0"/>
              <a:t>a</a:t>
            </a:r>
            <a:r>
              <a:rPr lang="tr-TR" b="1" dirty="0" smtClean="0"/>
              <a:t>-kazein , </a:t>
            </a:r>
            <a:r>
              <a:rPr lang="tr-TR" b="1" i="1" dirty="0" smtClean="0"/>
              <a:t>b-</a:t>
            </a:r>
            <a:r>
              <a:rPr lang="tr-TR" b="1" dirty="0" smtClean="0"/>
              <a:t>kazein, </a:t>
            </a:r>
            <a:r>
              <a:rPr lang="tr-TR" b="1" i="1" dirty="0" smtClean="0"/>
              <a:t>k</a:t>
            </a:r>
            <a:r>
              <a:rPr lang="tr-TR" b="1" dirty="0" smtClean="0"/>
              <a:t>-kazein ile </a:t>
            </a:r>
            <a:r>
              <a:rPr lang="tr-TR" b="1" i="1" dirty="0" smtClean="0"/>
              <a:t>a-</a:t>
            </a:r>
            <a:r>
              <a:rPr lang="tr-TR" b="1" dirty="0" err="1" smtClean="0"/>
              <a:t>laktalbumin</a:t>
            </a:r>
            <a:r>
              <a:rPr lang="tr-TR" b="1" dirty="0" smtClean="0"/>
              <a:t> </a:t>
            </a:r>
            <a:r>
              <a:rPr lang="tr-TR" i="1" dirty="0" err="1" smtClean="0"/>
              <a:t>Staphlococcus</a:t>
            </a:r>
            <a:r>
              <a:rPr lang="tr-TR" i="1" dirty="0" smtClean="0"/>
              <a:t> </a:t>
            </a:r>
            <a:r>
              <a:rPr lang="tr-TR" i="1" dirty="0" err="1" smtClean="0"/>
              <a:t>aureus</a:t>
            </a:r>
            <a:r>
              <a:rPr lang="tr-TR" i="1" dirty="0" smtClean="0"/>
              <a:t> ve </a:t>
            </a:r>
            <a:r>
              <a:rPr lang="tr-TR" i="1" dirty="0" err="1" smtClean="0"/>
              <a:t>Listeria</a:t>
            </a:r>
            <a:r>
              <a:rPr lang="tr-TR" i="1" dirty="0" smtClean="0"/>
              <a:t> </a:t>
            </a:r>
            <a:r>
              <a:rPr lang="tr-TR" i="1" dirty="0" err="1" smtClean="0"/>
              <a:t>monocytogenes</a:t>
            </a:r>
            <a:r>
              <a:rPr lang="tr-TR" i="1" dirty="0" smtClean="0"/>
              <a:t> </a:t>
            </a:r>
            <a:r>
              <a:rPr lang="tr-TR" dirty="0" smtClean="0"/>
              <a:t>gibi tehlikeli bakterilerin paslanmaz çelik yüzeyine tutunmaları kısmen önlenmektedirler.</a:t>
            </a:r>
            <a:endParaRPr lang="tr-TR" b="1" dirty="0" smtClean="0"/>
          </a:p>
          <a:p>
            <a:endParaRPr lang="tr-TR" dirty="0"/>
          </a:p>
        </p:txBody>
      </p:sp>
    </p:spTree>
    <p:extLst>
      <p:ext uri="{BB962C8B-B14F-4D97-AF65-F5344CB8AC3E}">
        <p14:creationId xmlns:p14="http://schemas.microsoft.com/office/powerpoint/2010/main" val="35135671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Süt </a:t>
            </a:r>
            <a:r>
              <a:rPr lang="tr-TR" dirty="0" err="1" smtClean="0"/>
              <a:t>işletmerinde</a:t>
            </a:r>
            <a:r>
              <a:rPr lang="tr-TR" dirty="0" smtClean="0"/>
              <a:t> , gerek çiğ sütte, gerekse ürünlerin üretildiği alet ekipman ve gerekse işletmenin farklı kısımlarına adapte olan ve sık olarak bulanabilen </a:t>
            </a:r>
            <a:r>
              <a:rPr lang="tr-TR" b="1" dirty="0" err="1" smtClean="0"/>
              <a:t>Pseudomonas</a:t>
            </a:r>
            <a:r>
              <a:rPr lang="tr-TR" b="1" dirty="0" smtClean="0"/>
              <a:t>, </a:t>
            </a:r>
            <a:r>
              <a:rPr lang="tr-TR" b="1" dirty="0" err="1" smtClean="0"/>
              <a:t>Enterobacter</a:t>
            </a:r>
            <a:r>
              <a:rPr lang="tr-TR" b="1" dirty="0" smtClean="0"/>
              <a:t>, </a:t>
            </a:r>
            <a:r>
              <a:rPr lang="tr-TR" b="1" dirty="0" err="1" smtClean="0"/>
              <a:t>Alcaligenes</a:t>
            </a:r>
            <a:r>
              <a:rPr lang="tr-TR" b="1" dirty="0" smtClean="0"/>
              <a:t>, </a:t>
            </a:r>
            <a:r>
              <a:rPr lang="tr-TR" b="1" dirty="0" err="1" smtClean="0"/>
              <a:t>Aeromonas</a:t>
            </a:r>
            <a:r>
              <a:rPr lang="tr-TR" dirty="0" smtClean="0"/>
              <a:t>, </a:t>
            </a:r>
            <a:r>
              <a:rPr lang="tr-TR" b="1" dirty="0" err="1" smtClean="0"/>
              <a:t>Staphylococcus</a:t>
            </a:r>
            <a:r>
              <a:rPr lang="tr-TR" b="1" dirty="0" smtClean="0"/>
              <a:t>, </a:t>
            </a:r>
            <a:r>
              <a:rPr lang="tr-TR" b="1" dirty="0" err="1" smtClean="0"/>
              <a:t>Flavobacterium</a:t>
            </a:r>
            <a:r>
              <a:rPr lang="tr-TR" b="1" dirty="0" smtClean="0"/>
              <a:t>, </a:t>
            </a:r>
            <a:r>
              <a:rPr lang="tr-TR" b="1" dirty="0" err="1" smtClean="0"/>
              <a:t>Basillus</a:t>
            </a:r>
            <a:r>
              <a:rPr lang="tr-TR" b="1" dirty="0" smtClean="0"/>
              <a:t>, </a:t>
            </a:r>
            <a:r>
              <a:rPr lang="tr-TR" b="1" dirty="0" err="1" smtClean="0"/>
              <a:t>Salmonella</a:t>
            </a:r>
            <a:r>
              <a:rPr lang="tr-TR" b="1" dirty="0" smtClean="0"/>
              <a:t>, </a:t>
            </a:r>
            <a:r>
              <a:rPr lang="tr-TR" b="1" dirty="0" err="1" smtClean="0"/>
              <a:t>Enterococcus</a:t>
            </a:r>
            <a:r>
              <a:rPr lang="tr-TR" b="1" dirty="0"/>
              <a:t> </a:t>
            </a:r>
            <a:r>
              <a:rPr lang="tr-TR" dirty="0"/>
              <a:t> </a:t>
            </a:r>
            <a:r>
              <a:rPr lang="tr-TR" dirty="0" smtClean="0"/>
              <a:t>türlerinin bir kısmı </a:t>
            </a:r>
            <a:r>
              <a:rPr lang="tr-TR" dirty="0" err="1" smtClean="0"/>
              <a:t>biyofilm</a:t>
            </a:r>
            <a:r>
              <a:rPr lang="tr-TR" dirty="0" smtClean="0"/>
              <a:t> oluşturma yeteneğindedir. Bu bakterilerin birçoğunun yüzey proteinleri sayesinde bulundukları ortamlara tutunarak </a:t>
            </a:r>
            <a:r>
              <a:rPr lang="tr-TR" dirty="0" err="1" smtClean="0"/>
              <a:t>eksopolisakkarit</a:t>
            </a:r>
            <a:r>
              <a:rPr lang="tr-TR" dirty="0" smtClean="0"/>
              <a:t> ürettikleri, sonra bu oluşum içinde çoğalarak kümelendikleri bildirilmiştir.</a:t>
            </a:r>
            <a:endParaRPr lang="tr-TR" b="1" dirty="0"/>
          </a:p>
        </p:txBody>
      </p:sp>
    </p:spTree>
    <p:extLst>
      <p:ext uri="{BB962C8B-B14F-4D97-AF65-F5344CB8AC3E}">
        <p14:creationId xmlns:p14="http://schemas.microsoft.com/office/powerpoint/2010/main" val="127004893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Etkin bir temizlik için:</a:t>
            </a:r>
          </a:p>
          <a:p>
            <a:pPr>
              <a:buFont typeface="Wingdings" pitchFamily="2" charset="2"/>
              <a:buChar char="ü"/>
            </a:pPr>
            <a:r>
              <a:rPr lang="tr-TR" dirty="0" smtClean="0"/>
              <a:t> Uygun özelliklerde ve tazyikte , yeterli sıcaklıkta suya ,</a:t>
            </a:r>
          </a:p>
          <a:p>
            <a:pPr>
              <a:buFont typeface="Wingdings" pitchFamily="2" charset="2"/>
              <a:buChar char="ü"/>
            </a:pPr>
            <a:r>
              <a:rPr lang="tr-TR" dirty="0"/>
              <a:t> </a:t>
            </a:r>
            <a:r>
              <a:rPr lang="tr-TR" dirty="0" smtClean="0"/>
              <a:t>Değişen yüzey alanlarda </a:t>
            </a:r>
            <a:r>
              <a:rPr lang="tr-TR" dirty="0"/>
              <a:t>e</a:t>
            </a:r>
            <a:r>
              <a:rPr lang="tr-TR" dirty="0" smtClean="0"/>
              <a:t>tkili olacak deterjana , </a:t>
            </a:r>
          </a:p>
          <a:p>
            <a:pPr>
              <a:buFont typeface="Wingdings" pitchFamily="2" charset="2"/>
              <a:buChar char="ü"/>
            </a:pPr>
            <a:r>
              <a:rPr lang="tr-TR" dirty="0"/>
              <a:t> </a:t>
            </a:r>
            <a:r>
              <a:rPr lang="tr-TR" dirty="0" smtClean="0"/>
              <a:t>Protein , yağ, kireç tabakası ve </a:t>
            </a:r>
            <a:r>
              <a:rPr lang="tr-TR" dirty="0" err="1" smtClean="0"/>
              <a:t>biyofilm</a:t>
            </a:r>
            <a:r>
              <a:rPr lang="tr-TR" dirty="0" smtClean="0"/>
              <a:t> gibi çeşitli kirleri uzaklaştıracak </a:t>
            </a:r>
            <a:r>
              <a:rPr lang="tr-TR" dirty="0" err="1" smtClean="0"/>
              <a:t>fırça,sünger</a:t>
            </a:r>
            <a:r>
              <a:rPr lang="tr-TR" dirty="0" smtClean="0"/>
              <a:t> , bez gibi </a:t>
            </a:r>
            <a:r>
              <a:rPr lang="tr-TR" dirty="0" err="1" smtClean="0"/>
              <a:t>temzilik</a:t>
            </a:r>
            <a:r>
              <a:rPr lang="tr-TR" dirty="0" smtClean="0"/>
              <a:t> araçlarına gereksinim vardır.</a:t>
            </a:r>
            <a:endParaRPr lang="tr-TR" dirty="0"/>
          </a:p>
        </p:txBody>
      </p:sp>
    </p:spTree>
    <p:extLst>
      <p:ext uri="{BB962C8B-B14F-4D97-AF65-F5344CB8AC3E}">
        <p14:creationId xmlns:p14="http://schemas.microsoft.com/office/powerpoint/2010/main" val="249392197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İçerik Yer Tutucusu 4"/>
          <p:cNvGraphicFramePr>
            <a:graphicFrameLocks noGrp="1"/>
          </p:cNvGraphicFramePr>
          <p:nvPr>
            <p:ph idx="1"/>
            <p:extLst>
              <p:ext uri="{D42A27DB-BD31-4B8C-83A1-F6EECF244321}">
                <p14:modId xmlns:p14="http://schemas.microsoft.com/office/powerpoint/2010/main" val="2624929693"/>
              </p:ext>
            </p:extLst>
          </p:nvPr>
        </p:nvGraphicFramePr>
        <p:xfrm>
          <a:off x="539553" y="1988840"/>
          <a:ext cx="7632847" cy="3393440"/>
        </p:xfrm>
        <a:graphic>
          <a:graphicData uri="http://schemas.openxmlformats.org/drawingml/2006/table">
            <a:tbl>
              <a:tblPr firstRow="1" bandRow="1">
                <a:tableStyleId>{5C22544A-7EE6-4342-B048-85BDC9FD1C3A}</a:tableStyleId>
              </a:tblPr>
              <a:tblGrid>
                <a:gridCol w="1296143"/>
                <a:gridCol w="936104"/>
                <a:gridCol w="1193276"/>
                <a:gridCol w="1141841"/>
                <a:gridCol w="905243"/>
                <a:gridCol w="1080120"/>
                <a:gridCol w="1080120"/>
              </a:tblGrid>
              <a:tr h="370840">
                <a:tc>
                  <a:txBody>
                    <a:bodyPr/>
                    <a:lstStyle/>
                    <a:p>
                      <a:r>
                        <a:rPr lang="tr-TR" sz="1100" dirty="0" smtClean="0"/>
                        <a:t>İşlevleri </a:t>
                      </a:r>
                      <a:endParaRPr lang="tr-TR" sz="1100" dirty="0"/>
                    </a:p>
                  </a:txBody>
                  <a:tcPr/>
                </a:tc>
                <a:tc>
                  <a:txBody>
                    <a:bodyPr/>
                    <a:lstStyle/>
                    <a:p>
                      <a:r>
                        <a:rPr lang="tr-TR" sz="1100" dirty="0" smtClean="0"/>
                        <a:t>Kuvvetli Alkaliler</a:t>
                      </a:r>
                      <a:endParaRPr lang="tr-TR" sz="1100" dirty="0"/>
                    </a:p>
                  </a:txBody>
                  <a:tcPr/>
                </a:tc>
                <a:tc>
                  <a:txBody>
                    <a:bodyPr/>
                    <a:lstStyle/>
                    <a:p>
                      <a:r>
                        <a:rPr lang="tr-TR" sz="1100" dirty="0" smtClean="0"/>
                        <a:t>Orta Alkaliler </a:t>
                      </a:r>
                      <a:endParaRPr lang="tr-TR" sz="1100" dirty="0"/>
                    </a:p>
                  </a:txBody>
                  <a:tcPr/>
                </a:tc>
                <a:tc>
                  <a:txBody>
                    <a:bodyPr/>
                    <a:lstStyle/>
                    <a:p>
                      <a:r>
                        <a:rPr lang="tr-TR" sz="1100" dirty="0" err="1" smtClean="0"/>
                        <a:t>Polifosfatlar</a:t>
                      </a:r>
                      <a:endParaRPr lang="tr-TR" sz="1100" dirty="0"/>
                    </a:p>
                  </a:txBody>
                  <a:tcPr/>
                </a:tc>
                <a:tc>
                  <a:txBody>
                    <a:bodyPr/>
                    <a:lstStyle/>
                    <a:p>
                      <a:r>
                        <a:rPr lang="tr-TR" sz="1100" dirty="0" smtClean="0"/>
                        <a:t>Orta Asitler</a:t>
                      </a:r>
                      <a:endParaRPr lang="tr-TR" sz="1100" dirty="0"/>
                    </a:p>
                  </a:txBody>
                  <a:tcPr/>
                </a:tc>
                <a:tc>
                  <a:txBody>
                    <a:bodyPr/>
                    <a:lstStyle/>
                    <a:p>
                      <a:r>
                        <a:rPr lang="tr-TR" sz="1100" dirty="0" smtClean="0"/>
                        <a:t>Kuvvetli Asitler</a:t>
                      </a:r>
                      <a:endParaRPr lang="tr-TR" sz="1100" dirty="0"/>
                    </a:p>
                  </a:txBody>
                  <a:tcPr/>
                </a:tc>
                <a:tc>
                  <a:txBody>
                    <a:bodyPr/>
                    <a:lstStyle/>
                    <a:p>
                      <a:r>
                        <a:rPr lang="tr-TR" sz="1100" dirty="0" smtClean="0"/>
                        <a:t>Yüzey Aktif</a:t>
                      </a:r>
                      <a:r>
                        <a:rPr lang="tr-TR" sz="1100" baseline="0" dirty="0" smtClean="0"/>
                        <a:t> Maddeler</a:t>
                      </a:r>
                      <a:endParaRPr lang="tr-TR" sz="1100" dirty="0"/>
                    </a:p>
                  </a:txBody>
                  <a:tcPr/>
                </a:tc>
              </a:tr>
              <a:tr h="370840">
                <a:tc>
                  <a:txBody>
                    <a:bodyPr/>
                    <a:lstStyle/>
                    <a:p>
                      <a:r>
                        <a:rPr lang="tr-TR" sz="1100" b="1" dirty="0" err="1" smtClean="0"/>
                        <a:t>Selatlaştırma</a:t>
                      </a:r>
                      <a:r>
                        <a:rPr lang="tr-TR" sz="1100" b="1" baseline="0" dirty="0" smtClean="0"/>
                        <a:t> </a:t>
                      </a:r>
                      <a:endParaRPr lang="tr-TR" sz="1100" b="1" dirty="0"/>
                    </a:p>
                  </a:txBody>
                  <a:tcPr/>
                </a:tc>
                <a:tc>
                  <a:txBody>
                    <a:bodyPr/>
                    <a:lstStyle/>
                    <a:p>
                      <a:r>
                        <a:rPr lang="tr-TR" sz="1100" dirty="0" smtClean="0"/>
                        <a:t>0</a:t>
                      </a:r>
                      <a:endParaRPr lang="tr-TR" sz="1100" dirty="0"/>
                    </a:p>
                  </a:txBody>
                  <a:tcPr/>
                </a:tc>
                <a:tc>
                  <a:txBody>
                    <a:bodyPr/>
                    <a:lstStyle/>
                    <a:p>
                      <a:r>
                        <a:rPr lang="tr-TR" sz="1100" dirty="0" smtClean="0"/>
                        <a:t>1</a:t>
                      </a:r>
                      <a:endParaRPr lang="tr-TR" sz="1100" dirty="0"/>
                    </a:p>
                  </a:txBody>
                  <a:tcPr/>
                </a:tc>
                <a:tc>
                  <a:txBody>
                    <a:bodyPr/>
                    <a:lstStyle/>
                    <a:p>
                      <a:r>
                        <a:rPr lang="tr-TR" sz="1100" dirty="0" smtClean="0"/>
                        <a:t>4</a:t>
                      </a:r>
                      <a:endParaRPr lang="tr-TR" sz="1100" dirty="0"/>
                    </a:p>
                  </a:txBody>
                  <a:tcPr/>
                </a:tc>
                <a:tc>
                  <a:txBody>
                    <a:bodyPr/>
                    <a:lstStyle/>
                    <a:p>
                      <a:r>
                        <a:rPr lang="tr-TR" sz="1100" dirty="0" smtClean="0"/>
                        <a:t>0</a:t>
                      </a:r>
                      <a:endParaRPr lang="tr-TR" sz="1100" dirty="0"/>
                    </a:p>
                  </a:txBody>
                  <a:tcPr/>
                </a:tc>
                <a:tc>
                  <a:txBody>
                    <a:bodyPr/>
                    <a:lstStyle/>
                    <a:p>
                      <a:r>
                        <a:rPr lang="tr-TR" sz="1100" dirty="0" smtClean="0"/>
                        <a:t>0</a:t>
                      </a:r>
                      <a:endParaRPr lang="tr-TR" sz="1100" dirty="0"/>
                    </a:p>
                  </a:txBody>
                  <a:tcPr/>
                </a:tc>
                <a:tc>
                  <a:txBody>
                    <a:bodyPr/>
                    <a:lstStyle/>
                    <a:p>
                      <a:r>
                        <a:rPr lang="tr-TR" sz="1100" dirty="0" smtClean="0"/>
                        <a:t>0</a:t>
                      </a:r>
                      <a:endParaRPr lang="tr-TR" sz="1100" dirty="0"/>
                    </a:p>
                  </a:txBody>
                  <a:tcPr/>
                </a:tc>
              </a:tr>
              <a:tr h="370840">
                <a:tc>
                  <a:txBody>
                    <a:bodyPr/>
                    <a:lstStyle/>
                    <a:p>
                      <a:r>
                        <a:rPr lang="tr-TR" sz="1100" b="1" dirty="0" smtClean="0"/>
                        <a:t>Sabunlaştırma </a:t>
                      </a:r>
                      <a:endParaRPr lang="tr-TR" sz="1100" b="1" dirty="0"/>
                    </a:p>
                  </a:txBody>
                  <a:tcPr/>
                </a:tc>
                <a:tc>
                  <a:txBody>
                    <a:bodyPr/>
                    <a:lstStyle/>
                    <a:p>
                      <a:r>
                        <a:rPr lang="tr-TR" sz="1100" dirty="0" smtClean="0"/>
                        <a:t>4</a:t>
                      </a:r>
                      <a:endParaRPr lang="tr-TR" sz="1100" dirty="0"/>
                    </a:p>
                  </a:txBody>
                  <a:tcPr/>
                </a:tc>
                <a:tc>
                  <a:txBody>
                    <a:bodyPr/>
                    <a:lstStyle/>
                    <a:p>
                      <a:r>
                        <a:rPr lang="tr-TR" sz="1100" dirty="0" smtClean="0"/>
                        <a:t>3</a:t>
                      </a:r>
                      <a:endParaRPr lang="tr-TR" sz="1100" dirty="0"/>
                    </a:p>
                  </a:txBody>
                  <a:tcPr/>
                </a:tc>
                <a:tc>
                  <a:txBody>
                    <a:bodyPr/>
                    <a:lstStyle/>
                    <a:p>
                      <a:r>
                        <a:rPr lang="tr-TR" sz="1100" dirty="0" smtClean="0"/>
                        <a:t>0</a:t>
                      </a:r>
                      <a:endParaRPr lang="tr-TR" sz="1100" dirty="0"/>
                    </a:p>
                  </a:txBody>
                  <a:tcPr/>
                </a:tc>
                <a:tc>
                  <a:txBody>
                    <a:bodyPr/>
                    <a:lstStyle/>
                    <a:p>
                      <a:r>
                        <a:rPr lang="tr-TR" sz="1100" dirty="0" smtClean="0"/>
                        <a:t>0</a:t>
                      </a:r>
                      <a:endParaRPr lang="tr-TR" sz="1100" dirty="0"/>
                    </a:p>
                  </a:txBody>
                  <a:tcPr/>
                </a:tc>
                <a:tc>
                  <a:txBody>
                    <a:bodyPr/>
                    <a:lstStyle/>
                    <a:p>
                      <a:r>
                        <a:rPr lang="tr-TR" sz="1100" dirty="0" smtClean="0"/>
                        <a:t>0</a:t>
                      </a:r>
                      <a:endParaRPr lang="tr-TR" sz="1100" dirty="0"/>
                    </a:p>
                  </a:txBody>
                  <a:tcPr/>
                </a:tc>
                <a:tc>
                  <a:txBody>
                    <a:bodyPr/>
                    <a:lstStyle/>
                    <a:p>
                      <a:r>
                        <a:rPr lang="tr-TR" sz="1100" dirty="0" smtClean="0"/>
                        <a:t>1</a:t>
                      </a:r>
                      <a:endParaRPr lang="tr-TR" sz="1100" dirty="0"/>
                    </a:p>
                  </a:txBody>
                  <a:tcPr/>
                </a:tc>
              </a:tr>
              <a:tr h="370840">
                <a:tc>
                  <a:txBody>
                    <a:bodyPr/>
                    <a:lstStyle/>
                    <a:p>
                      <a:r>
                        <a:rPr lang="tr-TR" sz="1100" b="1" dirty="0" smtClean="0"/>
                        <a:t>Islatma </a:t>
                      </a:r>
                      <a:endParaRPr lang="tr-TR" sz="1100" b="1" dirty="0"/>
                    </a:p>
                  </a:txBody>
                  <a:tcPr/>
                </a:tc>
                <a:tc>
                  <a:txBody>
                    <a:bodyPr/>
                    <a:lstStyle/>
                    <a:p>
                      <a:r>
                        <a:rPr lang="tr-TR" sz="1100" dirty="0" smtClean="0"/>
                        <a:t>1</a:t>
                      </a:r>
                      <a:endParaRPr lang="tr-TR" sz="1100" dirty="0"/>
                    </a:p>
                  </a:txBody>
                  <a:tcPr/>
                </a:tc>
                <a:tc>
                  <a:txBody>
                    <a:bodyPr/>
                    <a:lstStyle/>
                    <a:p>
                      <a:r>
                        <a:rPr lang="tr-TR" sz="1100" dirty="0" smtClean="0"/>
                        <a:t>2</a:t>
                      </a:r>
                      <a:endParaRPr lang="tr-TR" sz="1100" dirty="0"/>
                    </a:p>
                  </a:txBody>
                  <a:tcPr/>
                </a:tc>
                <a:tc>
                  <a:txBody>
                    <a:bodyPr/>
                    <a:lstStyle/>
                    <a:p>
                      <a:r>
                        <a:rPr lang="tr-TR" sz="1100" dirty="0" smtClean="0"/>
                        <a:t>1</a:t>
                      </a:r>
                      <a:endParaRPr lang="tr-TR" sz="1100" dirty="0"/>
                    </a:p>
                  </a:txBody>
                  <a:tcPr/>
                </a:tc>
                <a:tc>
                  <a:txBody>
                    <a:bodyPr/>
                    <a:lstStyle/>
                    <a:p>
                      <a:r>
                        <a:rPr lang="tr-TR" sz="1100" dirty="0" smtClean="0"/>
                        <a:t>1</a:t>
                      </a:r>
                      <a:endParaRPr lang="tr-TR" sz="1100" dirty="0"/>
                    </a:p>
                  </a:txBody>
                  <a:tcPr/>
                </a:tc>
                <a:tc>
                  <a:txBody>
                    <a:bodyPr/>
                    <a:lstStyle/>
                    <a:p>
                      <a:r>
                        <a:rPr lang="tr-TR" sz="1100" dirty="0" smtClean="0"/>
                        <a:t>0</a:t>
                      </a:r>
                      <a:endParaRPr lang="tr-TR" sz="1100" dirty="0"/>
                    </a:p>
                  </a:txBody>
                  <a:tcPr/>
                </a:tc>
                <a:tc>
                  <a:txBody>
                    <a:bodyPr/>
                    <a:lstStyle/>
                    <a:p>
                      <a:r>
                        <a:rPr lang="tr-TR" sz="1100" dirty="0" smtClean="0"/>
                        <a:t>4</a:t>
                      </a:r>
                      <a:endParaRPr lang="tr-TR" sz="1100" dirty="0"/>
                    </a:p>
                  </a:txBody>
                  <a:tcPr/>
                </a:tc>
              </a:tr>
              <a:tr h="370840">
                <a:tc>
                  <a:txBody>
                    <a:bodyPr/>
                    <a:lstStyle/>
                    <a:p>
                      <a:r>
                        <a:rPr lang="tr-TR" sz="1100" b="1" dirty="0" err="1" smtClean="0"/>
                        <a:t>Peptidleştirme</a:t>
                      </a:r>
                      <a:r>
                        <a:rPr lang="tr-TR" sz="1100" b="1" dirty="0" smtClean="0"/>
                        <a:t> </a:t>
                      </a:r>
                      <a:endParaRPr lang="tr-TR" sz="1100" b="1" dirty="0"/>
                    </a:p>
                  </a:txBody>
                  <a:tcPr/>
                </a:tc>
                <a:tc>
                  <a:txBody>
                    <a:bodyPr/>
                    <a:lstStyle/>
                    <a:p>
                      <a:r>
                        <a:rPr lang="tr-TR" sz="1100" dirty="0" smtClean="0"/>
                        <a:t>4</a:t>
                      </a:r>
                      <a:endParaRPr lang="tr-TR" sz="1100" dirty="0"/>
                    </a:p>
                  </a:txBody>
                  <a:tcPr/>
                </a:tc>
                <a:tc>
                  <a:txBody>
                    <a:bodyPr/>
                    <a:lstStyle/>
                    <a:p>
                      <a:r>
                        <a:rPr lang="tr-TR" sz="1100" dirty="0" smtClean="0"/>
                        <a:t>3</a:t>
                      </a:r>
                      <a:endParaRPr lang="tr-TR" sz="1100" dirty="0"/>
                    </a:p>
                  </a:txBody>
                  <a:tcPr/>
                </a:tc>
                <a:tc>
                  <a:txBody>
                    <a:bodyPr/>
                    <a:lstStyle/>
                    <a:p>
                      <a:r>
                        <a:rPr lang="tr-TR" sz="1100" dirty="0" smtClean="0"/>
                        <a:t>1</a:t>
                      </a:r>
                      <a:endParaRPr lang="tr-TR" sz="1100" dirty="0"/>
                    </a:p>
                  </a:txBody>
                  <a:tcPr/>
                </a:tc>
                <a:tc>
                  <a:txBody>
                    <a:bodyPr/>
                    <a:lstStyle/>
                    <a:p>
                      <a:r>
                        <a:rPr lang="tr-TR" sz="1100" dirty="0" smtClean="0"/>
                        <a:t>2</a:t>
                      </a:r>
                      <a:endParaRPr lang="tr-TR" sz="1100" dirty="0"/>
                    </a:p>
                  </a:txBody>
                  <a:tcPr/>
                </a:tc>
                <a:tc>
                  <a:txBody>
                    <a:bodyPr/>
                    <a:lstStyle/>
                    <a:p>
                      <a:r>
                        <a:rPr lang="tr-TR" sz="1100" dirty="0" smtClean="0"/>
                        <a:t>3</a:t>
                      </a:r>
                      <a:endParaRPr lang="tr-TR" sz="1100" dirty="0"/>
                    </a:p>
                  </a:txBody>
                  <a:tcPr/>
                </a:tc>
                <a:tc>
                  <a:txBody>
                    <a:bodyPr/>
                    <a:lstStyle/>
                    <a:p>
                      <a:r>
                        <a:rPr lang="tr-TR" sz="1100" dirty="0" smtClean="0"/>
                        <a:t>0</a:t>
                      </a:r>
                      <a:endParaRPr lang="tr-TR" sz="1100" dirty="0"/>
                    </a:p>
                  </a:txBody>
                  <a:tcPr/>
                </a:tc>
              </a:tr>
              <a:tr h="370840">
                <a:tc>
                  <a:txBody>
                    <a:bodyPr/>
                    <a:lstStyle/>
                    <a:p>
                      <a:r>
                        <a:rPr lang="tr-TR" sz="1100" b="1" dirty="0" err="1" smtClean="0"/>
                        <a:t>Emülsifiye</a:t>
                      </a:r>
                      <a:r>
                        <a:rPr lang="tr-TR" sz="1100" b="1" dirty="0" smtClean="0"/>
                        <a:t> etme</a:t>
                      </a:r>
                      <a:endParaRPr lang="tr-TR" sz="1100" b="1" dirty="0"/>
                    </a:p>
                  </a:txBody>
                  <a:tcPr/>
                </a:tc>
                <a:tc>
                  <a:txBody>
                    <a:bodyPr/>
                    <a:lstStyle/>
                    <a:p>
                      <a:r>
                        <a:rPr lang="tr-TR" sz="1100" dirty="0" smtClean="0"/>
                        <a:t>1</a:t>
                      </a:r>
                      <a:endParaRPr lang="tr-TR" sz="1100" dirty="0"/>
                    </a:p>
                  </a:txBody>
                  <a:tcPr/>
                </a:tc>
                <a:tc>
                  <a:txBody>
                    <a:bodyPr/>
                    <a:lstStyle/>
                    <a:p>
                      <a:r>
                        <a:rPr lang="tr-TR" sz="1100" dirty="0" smtClean="0"/>
                        <a:t>2</a:t>
                      </a:r>
                      <a:endParaRPr lang="tr-TR" sz="1100" dirty="0"/>
                    </a:p>
                  </a:txBody>
                  <a:tcPr/>
                </a:tc>
                <a:tc>
                  <a:txBody>
                    <a:bodyPr/>
                    <a:lstStyle/>
                    <a:p>
                      <a:r>
                        <a:rPr lang="tr-TR" sz="1100" dirty="0" smtClean="0"/>
                        <a:t>2</a:t>
                      </a:r>
                      <a:endParaRPr lang="tr-TR" sz="1100" dirty="0"/>
                    </a:p>
                  </a:txBody>
                  <a:tcPr/>
                </a:tc>
                <a:tc>
                  <a:txBody>
                    <a:bodyPr/>
                    <a:lstStyle/>
                    <a:p>
                      <a:r>
                        <a:rPr lang="tr-TR" sz="1100" dirty="0" smtClean="0"/>
                        <a:t>0</a:t>
                      </a:r>
                      <a:endParaRPr lang="tr-TR" sz="1100" dirty="0"/>
                    </a:p>
                  </a:txBody>
                  <a:tcPr/>
                </a:tc>
                <a:tc>
                  <a:txBody>
                    <a:bodyPr/>
                    <a:lstStyle/>
                    <a:p>
                      <a:r>
                        <a:rPr lang="tr-TR" sz="1100" dirty="0" smtClean="0"/>
                        <a:t>0</a:t>
                      </a:r>
                      <a:endParaRPr lang="tr-TR" sz="1100" dirty="0"/>
                    </a:p>
                  </a:txBody>
                  <a:tcPr/>
                </a:tc>
                <a:tc>
                  <a:txBody>
                    <a:bodyPr/>
                    <a:lstStyle/>
                    <a:p>
                      <a:r>
                        <a:rPr lang="tr-TR" sz="1100" dirty="0" smtClean="0"/>
                        <a:t>4</a:t>
                      </a:r>
                      <a:endParaRPr lang="tr-TR" sz="1100" dirty="0"/>
                    </a:p>
                  </a:txBody>
                  <a:tcPr/>
                </a:tc>
              </a:tr>
              <a:tr h="370840">
                <a:tc>
                  <a:txBody>
                    <a:bodyPr/>
                    <a:lstStyle/>
                    <a:p>
                      <a:r>
                        <a:rPr lang="tr-TR" sz="1100" b="1" dirty="0" smtClean="0"/>
                        <a:t>Dağılım sağlama</a:t>
                      </a:r>
                      <a:endParaRPr lang="tr-TR" sz="1100" b="1" dirty="0"/>
                    </a:p>
                  </a:txBody>
                  <a:tcPr/>
                </a:tc>
                <a:tc>
                  <a:txBody>
                    <a:bodyPr/>
                    <a:lstStyle/>
                    <a:p>
                      <a:r>
                        <a:rPr lang="tr-TR" sz="1100" dirty="0" smtClean="0"/>
                        <a:t>2</a:t>
                      </a:r>
                      <a:endParaRPr lang="tr-TR" sz="1100" dirty="0"/>
                    </a:p>
                  </a:txBody>
                  <a:tcPr/>
                </a:tc>
                <a:tc>
                  <a:txBody>
                    <a:bodyPr/>
                    <a:lstStyle/>
                    <a:p>
                      <a:r>
                        <a:rPr lang="tr-TR" sz="1100" dirty="0" smtClean="0"/>
                        <a:t>3</a:t>
                      </a:r>
                      <a:endParaRPr lang="tr-TR" sz="1100" dirty="0"/>
                    </a:p>
                  </a:txBody>
                  <a:tcPr/>
                </a:tc>
                <a:tc>
                  <a:txBody>
                    <a:bodyPr/>
                    <a:lstStyle/>
                    <a:p>
                      <a:r>
                        <a:rPr lang="tr-TR" sz="1100" dirty="0" smtClean="0"/>
                        <a:t>1</a:t>
                      </a:r>
                      <a:endParaRPr lang="tr-TR" sz="1100" dirty="0"/>
                    </a:p>
                  </a:txBody>
                  <a:tcPr/>
                </a:tc>
                <a:tc>
                  <a:txBody>
                    <a:bodyPr/>
                    <a:lstStyle/>
                    <a:p>
                      <a:r>
                        <a:rPr lang="tr-TR" sz="1100" dirty="0" smtClean="0"/>
                        <a:t>1</a:t>
                      </a:r>
                      <a:endParaRPr lang="tr-TR" sz="1100" dirty="0"/>
                    </a:p>
                  </a:txBody>
                  <a:tcPr/>
                </a:tc>
                <a:tc>
                  <a:txBody>
                    <a:bodyPr/>
                    <a:lstStyle/>
                    <a:p>
                      <a:r>
                        <a:rPr lang="tr-TR" sz="1100" dirty="0" smtClean="0"/>
                        <a:t>0</a:t>
                      </a:r>
                      <a:endParaRPr lang="tr-TR" sz="1100" dirty="0"/>
                    </a:p>
                  </a:txBody>
                  <a:tcPr/>
                </a:tc>
                <a:tc>
                  <a:txBody>
                    <a:bodyPr/>
                    <a:lstStyle/>
                    <a:p>
                      <a:r>
                        <a:rPr lang="tr-TR" sz="1100" dirty="0" smtClean="0"/>
                        <a:t>3</a:t>
                      </a:r>
                      <a:endParaRPr lang="tr-TR" sz="1100" dirty="0"/>
                    </a:p>
                  </a:txBody>
                  <a:tcPr/>
                </a:tc>
              </a:tr>
              <a:tr h="370840">
                <a:tc>
                  <a:txBody>
                    <a:bodyPr/>
                    <a:lstStyle/>
                    <a:p>
                      <a:r>
                        <a:rPr lang="tr-TR" sz="1100" b="1" dirty="0" smtClean="0"/>
                        <a:t>Çözünürlük</a:t>
                      </a:r>
                      <a:endParaRPr lang="tr-TR" sz="1100" b="1" dirty="0"/>
                    </a:p>
                  </a:txBody>
                  <a:tcPr/>
                </a:tc>
                <a:tc>
                  <a:txBody>
                    <a:bodyPr/>
                    <a:lstStyle/>
                    <a:p>
                      <a:r>
                        <a:rPr lang="tr-TR" sz="1100" dirty="0" smtClean="0"/>
                        <a:t>4</a:t>
                      </a:r>
                      <a:endParaRPr lang="tr-TR" sz="1100" dirty="0"/>
                    </a:p>
                  </a:txBody>
                  <a:tcPr/>
                </a:tc>
                <a:tc>
                  <a:txBody>
                    <a:bodyPr/>
                    <a:lstStyle/>
                    <a:p>
                      <a:r>
                        <a:rPr lang="tr-TR" sz="1100" dirty="0" smtClean="0"/>
                        <a:t>3</a:t>
                      </a:r>
                      <a:endParaRPr lang="tr-TR" sz="1100" dirty="0"/>
                    </a:p>
                  </a:txBody>
                  <a:tcPr/>
                </a:tc>
                <a:tc>
                  <a:txBody>
                    <a:bodyPr/>
                    <a:lstStyle/>
                    <a:p>
                      <a:r>
                        <a:rPr lang="tr-TR" sz="1100" dirty="0" smtClean="0"/>
                        <a:t>2</a:t>
                      </a:r>
                      <a:endParaRPr lang="tr-TR" sz="1100" dirty="0"/>
                    </a:p>
                  </a:txBody>
                  <a:tcPr/>
                </a:tc>
                <a:tc>
                  <a:txBody>
                    <a:bodyPr/>
                    <a:lstStyle/>
                    <a:p>
                      <a:r>
                        <a:rPr lang="tr-TR" sz="1100" dirty="0" smtClean="0"/>
                        <a:t>3</a:t>
                      </a:r>
                      <a:endParaRPr lang="tr-TR" sz="1100" dirty="0"/>
                    </a:p>
                  </a:txBody>
                  <a:tcPr/>
                </a:tc>
                <a:tc>
                  <a:txBody>
                    <a:bodyPr/>
                    <a:lstStyle/>
                    <a:p>
                      <a:r>
                        <a:rPr lang="tr-TR" sz="1100" dirty="0" smtClean="0"/>
                        <a:t>4</a:t>
                      </a:r>
                      <a:endParaRPr lang="tr-TR" sz="1100" dirty="0"/>
                    </a:p>
                  </a:txBody>
                  <a:tcPr/>
                </a:tc>
                <a:tc>
                  <a:txBody>
                    <a:bodyPr/>
                    <a:lstStyle/>
                    <a:p>
                      <a:r>
                        <a:rPr lang="tr-TR" sz="1100" dirty="0" smtClean="0"/>
                        <a:t>1</a:t>
                      </a:r>
                      <a:endParaRPr lang="tr-TR" sz="1100" dirty="0"/>
                    </a:p>
                  </a:txBody>
                  <a:tcPr/>
                </a:tc>
              </a:tr>
              <a:tr h="370840">
                <a:tc>
                  <a:txBody>
                    <a:bodyPr/>
                    <a:lstStyle/>
                    <a:p>
                      <a:r>
                        <a:rPr lang="tr-TR" sz="1100" b="1" dirty="0" smtClean="0"/>
                        <a:t>Korozyon </a:t>
                      </a:r>
                      <a:endParaRPr lang="tr-TR" sz="1100" b="1" dirty="0"/>
                    </a:p>
                  </a:txBody>
                  <a:tcPr/>
                </a:tc>
                <a:tc>
                  <a:txBody>
                    <a:bodyPr/>
                    <a:lstStyle/>
                    <a:p>
                      <a:r>
                        <a:rPr lang="tr-TR" sz="1100" dirty="0" smtClean="0"/>
                        <a:t>4</a:t>
                      </a:r>
                      <a:endParaRPr lang="tr-TR" sz="1100" dirty="0"/>
                    </a:p>
                  </a:txBody>
                  <a:tcPr/>
                </a:tc>
                <a:tc>
                  <a:txBody>
                    <a:bodyPr/>
                    <a:lstStyle/>
                    <a:p>
                      <a:r>
                        <a:rPr lang="tr-TR" sz="1100" dirty="0" smtClean="0"/>
                        <a:t>2-3</a:t>
                      </a:r>
                      <a:endParaRPr lang="tr-TR" sz="1100" dirty="0"/>
                    </a:p>
                  </a:txBody>
                  <a:tcPr/>
                </a:tc>
                <a:tc>
                  <a:txBody>
                    <a:bodyPr/>
                    <a:lstStyle/>
                    <a:p>
                      <a:r>
                        <a:rPr lang="tr-TR" sz="1100" dirty="0" smtClean="0"/>
                        <a:t>0</a:t>
                      </a:r>
                      <a:endParaRPr lang="tr-TR" sz="1100" dirty="0"/>
                    </a:p>
                  </a:txBody>
                  <a:tcPr/>
                </a:tc>
                <a:tc>
                  <a:txBody>
                    <a:bodyPr/>
                    <a:lstStyle/>
                    <a:p>
                      <a:r>
                        <a:rPr lang="tr-TR" sz="1100" dirty="0" smtClean="0"/>
                        <a:t>2</a:t>
                      </a:r>
                      <a:endParaRPr lang="tr-TR" sz="1100" dirty="0"/>
                    </a:p>
                  </a:txBody>
                  <a:tcPr/>
                </a:tc>
                <a:tc>
                  <a:txBody>
                    <a:bodyPr/>
                    <a:lstStyle/>
                    <a:p>
                      <a:r>
                        <a:rPr lang="tr-TR" sz="1100" dirty="0" smtClean="0"/>
                        <a:t>4</a:t>
                      </a:r>
                      <a:endParaRPr lang="tr-TR" sz="1100" dirty="0"/>
                    </a:p>
                  </a:txBody>
                  <a:tcPr/>
                </a:tc>
                <a:tc>
                  <a:txBody>
                    <a:bodyPr/>
                    <a:lstStyle/>
                    <a:p>
                      <a:r>
                        <a:rPr lang="tr-TR" sz="1100" dirty="0" smtClean="0"/>
                        <a:t>0</a:t>
                      </a:r>
                      <a:endParaRPr lang="tr-TR" sz="1100" dirty="0"/>
                    </a:p>
                  </a:txBody>
                  <a:tcPr/>
                </a:tc>
              </a:tr>
            </a:tbl>
          </a:graphicData>
        </a:graphic>
      </p:graphicFrame>
      <p:graphicFrame>
        <p:nvGraphicFramePr>
          <p:cNvPr id="6" name="Tablo 5"/>
          <p:cNvGraphicFramePr>
            <a:graphicFrameLocks noGrp="1"/>
          </p:cNvGraphicFramePr>
          <p:nvPr>
            <p:extLst>
              <p:ext uri="{D42A27DB-BD31-4B8C-83A1-F6EECF244321}">
                <p14:modId xmlns:p14="http://schemas.microsoft.com/office/powerpoint/2010/main" val="4008817271"/>
              </p:ext>
            </p:extLst>
          </p:nvPr>
        </p:nvGraphicFramePr>
        <p:xfrm>
          <a:off x="1763688" y="1628800"/>
          <a:ext cx="6408712" cy="370840"/>
        </p:xfrm>
        <a:graphic>
          <a:graphicData uri="http://schemas.openxmlformats.org/drawingml/2006/table">
            <a:tbl>
              <a:tblPr firstRow="1" bandRow="1">
                <a:tableStyleId>{5C22544A-7EE6-4342-B048-85BDC9FD1C3A}</a:tableStyleId>
              </a:tblPr>
              <a:tblGrid>
                <a:gridCol w="6408712"/>
              </a:tblGrid>
              <a:tr h="370840">
                <a:tc>
                  <a:txBody>
                    <a:bodyPr/>
                    <a:lstStyle/>
                    <a:p>
                      <a:r>
                        <a:rPr lang="tr-TR" sz="1200" dirty="0" smtClean="0"/>
                        <a:t>             Deterjanların Sınıflarına Göre</a:t>
                      </a:r>
                      <a:r>
                        <a:rPr lang="tr-TR" sz="1200" baseline="0" dirty="0" smtClean="0"/>
                        <a:t> Etkinlik Derecelemesi</a:t>
                      </a:r>
                      <a:endParaRPr lang="tr-TR" sz="1200" dirty="0"/>
                    </a:p>
                  </a:txBody>
                  <a:tcPr/>
                </a:tc>
              </a:tr>
            </a:tbl>
          </a:graphicData>
        </a:graphic>
      </p:graphicFrame>
    </p:spTree>
    <p:extLst>
      <p:ext uri="{BB962C8B-B14F-4D97-AF65-F5344CB8AC3E}">
        <p14:creationId xmlns:p14="http://schemas.microsoft.com/office/powerpoint/2010/main" val="215576685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Gıda işletmeleri ve ekipmanlarının temizliği için gerekli olan bileşiklerin veya spesifik amaçlara hizmet eden kimyasal maddelerin kompleks karışımına </a:t>
            </a:r>
            <a:r>
              <a:rPr lang="tr-TR" b="1" dirty="0" smtClean="0"/>
              <a:t>Deterjan</a:t>
            </a:r>
            <a:r>
              <a:rPr lang="tr-TR" dirty="0" smtClean="0"/>
              <a:t> adı verilir. Süt endüstrisinde kullanılacak deterjanlarda olması gereken özelliklerin bazıları şöyle sıralanabilir:</a:t>
            </a:r>
            <a:endParaRPr lang="tr-TR" dirty="0"/>
          </a:p>
        </p:txBody>
      </p:sp>
    </p:spTree>
    <p:extLst>
      <p:ext uri="{BB962C8B-B14F-4D97-AF65-F5344CB8AC3E}">
        <p14:creationId xmlns:p14="http://schemas.microsoft.com/office/powerpoint/2010/main" val="285031059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Ekonomik olmalı</a:t>
            </a:r>
          </a:p>
          <a:p>
            <a:r>
              <a:rPr lang="tr-TR" dirty="0" err="1" smtClean="0"/>
              <a:t>Toksik</a:t>
            </a:r>
            <a:r>
              <a:rPr lang="tr-TR" dirty="0" smtClean="0"/>
              <a:t> etki göstermemeli</a:t>
            </a:r>
          </a:p>
          <a:p>
            <a:r>
              <a:rPr lang="tr-TR" dirty="0" smtClean="0"/>
              <a:t>Korozyona sebep olmamalı</a:t>
            </a:r>
          </a:p>
          <a:p>
            <a:r>
              <a:rPr lang="tr-TR" dirty="0" smtClean="0"/>
              <a:t>Kolayca çözünmeli </a:t>
            </a:r>
          </a:p>
          <a:p>
            <a:r>
              <a:rPr lang="tr-TR" dirty="0" smtClean="0"/>
              <a:t>Depolama sırasında aktivitesini yitirmemeli</a:t>
            </a:r>
          </a:p>
          <a:p>
            <a:r>
              <a:rPr lang="tr-TR" dirty="0" smtClean="0"/>
              <a:t>Topaklaşmamalı</a:t>
            </a:r>
          </a:p>
          <a:p>
            <a:r>
              <a:rPr lang="tr-TR" dirty="0" smtClean="0"/>
              <a:t>Ölçümü kolay olmalıdır</a:t>
            </a:r>
            <a:endParaRPr lang="tr-TR" dirty="0"/>
          </a:p>
        </p:txBody>
      </p:sp>
    </p:spTree>
    <p:extLst>
      <p:ext uri="{BB962C8B-B14F-4D97-AF65-F5344CB8AC3E}">
        <p14:creationId xmlns:p14="http://schemas.microsoft.com/office/powerpoint/2010/main" val="148463497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r>
              <a:rPr lang="tr-TR" dirty="0" smtClean="0"/>
              <a:t>Sağlıklı beslenme ve yaşamanın en önemli hedefi , üretimden tüketime kadar uzayan zincir boyunca oluşabilecek risk faktörlerinin tespiti , önlenmesi , yapılan ürünlerinin kalitesinin istekler doğrultusunda iyileştirilmesidir. Bu arada özellikle tüketici kesimin bilincinin geliştirilmesi , bazı yönlerden bilgilendirilmesi ve uyarılması da bu kapsama girer. Kısaca </a:t>
            </a:r>
            <a:r>
              <a:rPr lang="tr-TR" b="1" dirty="0" smtClean="0"/>
              <a:t>Güvenli Gıda </a:t>
            </a:r>
            <a:r>
              <a:rPr lang="tr-TR" dirty="0" smtClean="0"/>
              <a:t>üretimini gerçekleştirmek ve bunu tüketiciye raf ömrü süresince aynı özelliklerde ulaştırabilmek , tüm gıda sektöründe olduğu gibi süt sektörü için de en önemli zorunluluk olmalıdır. </a:t>
            </a:r>
            <a:endParaRPr lang="tr-TR" b="1" dirty="0" smtClean="0"/>
          </a:p>
        </p:txBody>
      </p:sp>
    </p:spTree>
    <p:extLst>
      <p:ext uri="{BB962C8B-B14F-4D97-AF65-F5344CB8AC3E}">
        <p14:creationId xmlns:p14="http://schemas.microsoft.com/office/powerpoint/2010/main" val="81455652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endParaRPr lang="tr-TR" dirty="0" smtClean="0"/>
          </a:p>
          <a:p>
            <a:endParaRPr lang="tr-TR" dirty="0"/>
          </a:p>
          <a:p>
            <a:endParaRPr lang="tr-TR" dirty="0" smtClean="0"/>
          </a:p>
          <a:p>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2979853260"/>
              </p:ext>
            </p:extLst>
          </p:nvPr>
        </p:nvGraphicFramePr>
        <p:xfrm>
          <a:off x="683568" y="404665"/>
          <a:ext cx="7200800" cy="6021535"/>
        </p:xfrm>
        <a:graphic>
          <a:graphicData uri="http://schemas.openxmlformats.org/drawingml/2006/table">
            <a:tbl>
              <a:tblPr firstRow="1" bandRow="1">
                <a:tableStyleId>{5C22544A-7EE6-4342-B048-85BDC9FD1C3A}</a:tableStyleId>
              </a:tblPr>
              <a:tblGrid>
                <a:gridCol w="2400267"/>
                <a:gridCol w="1686674"/>
                <a:gridCol w="3113859"/>
              </a:tblGrid>
              <a:tr h="766377">
                <a:tc>
                  <a:txBody>
                    <a:bodyPr/>
                    <a:lstStyle/>
                    <a:p>
                      <a:r>
                        <a:rPr lang="tr-TR" dirty="0" smtClean="0"/>
                        <a:t>Deterjan Çeşitleri</a:t>
                      </a:r>
                      <a:endParaRPr lang="tr-TR" dirty="0"/>
                    </a:p>
                  </a:txBody>
                  <a:tcPr/>
                </a:tc>
                <a:tc>
                  <a:txBody>
                    <a:bodyPr/>
                    <a:lstStyle/>
                    <a:p>
                      <a:r>
                        <a:rPr lang="tr-TR" dirty="0" err="1" smtClean="0"/>
                        <a:t>pH</a:t>
                      </a:r>
                      <a:r>
                        <a:rPr lang="tr-TR" dirty="0" smtClean="0"/>
                        <a:t> aralıkları</a:t>
                      </a:r>
                      <a:endParaRPr lang="tr-TR" dirty="0"/>
                    </a:p>
                  </a:txBody>
                  <a:tcPr/>
                </a:tc>
                <a:tc>
                  <a:txBody>
                    <a:bodyPr/>
                    <a:lstStyle/>
                    <a:p>
                      <a:r>
                        <a:rPr lang="tr-TR" dirty="0" smtClean="0"/>
                        <a:t>Etkili oldukları kir türleri</a:t>
                      </a:r>
                      <a:endParaRPr lang="tr-TR" dirty="0"/>
                    </a:p>
                  </a:txBody>
                  <a:tcPr/>
                </a:tc>
              </a:tr>
              <a:tr h="1094825">
                <a:tc>
                  <a:txBody>
                    <a:bodyPr/>
                    <a:lstStyle/>
                    <a:p>
                      <a:r>
                        <a:rPr lang="tr-TR" dirty="0" smtClean="0"/>
                        <a:t>Mineral</a:t>
                      </a:r>
                      <a:r>
                        <a:rPr lang="tr-TR" baseline="0" dirty="0" smtClean="0"/>
                        <a:t>-asit temizleyiciler</a:t>
                      </a:r>
                      <a:endParaRPr lang="tr-TR" dirty="0"/>
                    </a:p>
                  </a:txBody>
                  <a:tcPr/>
                </a:tc>
                <a:tc>
                  <a:txBody>
                    <a:bodyPr/>
                    <a:lstStyle/>
                    <a:p>
                      <a:r>
                        <a:rPr lang="tr-TR" dirty="0" smtClean="0"/>
                        <a:t>0-2</a:t>
                      </a:r>
                      <a:endParaRPr lang="tr-TR" dirty="0"/>
                    </a:p>
                  </a:txBody>
                  <a:tcPr/>
                </a:tc>
                <a:tc>
                  <a:txBody>
                    <a:bodyPr/>
                    <a:lstStyle/>
                    <a:p>
                      <a:r>
                        <a:rPr lang="tr-TR" dirty="0" smtClean="0"/>
                        <a:t>Yoğun</a:t>
                      </a:r>
                      <a:r>
                        <a:rPr lang="tr-TR" baseline="0" dirty="0" smtClean="0"/>
                        <a:t> </a:t>
                      </a:r>
                      <a:r>
                        <a:rPr lang="tr-TR" baseline="0" dirty="0" err="1" smtClean="0"/>
                        <a:t>kir,taş,tortu,metal</a:t>
                      </a:r>
                      <a:r>
                        <a:rPr lang="tr-TR" baseline="0" dirty="0" smtClean="0"/>
                        <a:t> kir</a:t>
                      </a:r>
                    </a:p>
                  </a:txBody>
                  <a:tcPr/>
                </a:tc>
              </a:tr>
              <a:tr h="1094825">
                <a:tc>
                  <a:txBody>
                    <a:bodyPr/>
                    <a:lstStyle/>
                    <a:p>
                      <a:r>
                        <a:rPr lang="tr-TR" dirty="0" smtClean="0"/>
                        <a:t>Hafif</a:t>
                      </a:r>
                      <a:r>
                        <a:rPr lang="tr-TR" baseline="0" dirty="0" smtClean="0"/>
                        <a:t> asit temizleyiciler</a:t>
                      </a:r>
                      <a:endParaRPr lang="tr-TR" dirty="0"/>
                    </a:p>
                  </a:txBody>
                  <a:tcPr/>
                </a:tc>
                <a:tc>
                  <a:txBody>
                    <a:bodyPr/>
                    <a:lstStyle/>
                    <a:p>
                      <a:r>
                        <a:rPr lang="tr-TR" dirty="0" smtClean="0"/>
                        <a:t>2-5, 5</a:t>
                      </a:r>
                      <a:endParaRPr lang="tr-TR" dirty="0"/>
                    </a:p>
                  </a:txBody>
                  <a:tcPr/>
                </a:tc>
                <a:tc>
                  <a:txBody>
                    <a:bodyPr/>
                    <a:lstStyle/>
                    <a:p>
                      <a:r>
                        <a:rPr lang="tr-TR" baseline="0" dirty="0" smtClean="0"/>
                        <a:t>İnorganik </a:t>
                      </a:r>
                      <a:r>
                        <a:rPr lang="tr-TR" baseline="0" dirty="0" err="1" smtClean="0"/>
                        <a:t>tuz,eriyebilir</a:t>
                      </a:r>
                      <a:r>
                        <a:rPr lang="tr-TR" baseline="0" dirty="0" smtClean="0"/>
                        <a:t> metalli kir</a:t>
                      </a:r>
                    </a:p>
                  </a:txBody>
                  <a:tcPr/>
                </a:tc>
              </a:tr>
              <a:tr h="766377">
                <a:tc>
                  <a:txBody>
                    <a:bodyPr/>
                    <a:lstStyle/>
                    <a:p>
                      <a:r>
                        <a:rPr lang="tr-TR" dirty="0" err="1" smtClean="0"/>
                        <a:t>Nötral</a:t>
                      </a:r>
                      <a:r>
                        <a:rPr lang="tr-TR" dirty="0" smtClean="0"/>
                        <a:t> temizleyiciler</a:t>
                      </a:r>
                      <a:endParaRPr lang="tr-TR" dirty="0"/>
                    </a:p>
                  </a:txBody>
                  <a:tcPr/>
                </a:tc>
                <a:tc>
                  <a:txBody>
                    <a:bodyPr/>
                    <a:lstStyle/>
                    <a:p>
                      <a:r>
                        <a:rPr lang="tr-TR" dirty="0" smtClean="0"/>
                        <a:t>5,5-8,5</a:t>
                      </a:r>
                      <a:endParaRPr lang="tr-TR" dirty="0"/>
                    </a:p>
                  </a:txBody>
                  <a:tcPr/>
                </a:tc>
                <a:tc>
                  <a:txBody>
                    <a:bodyPr/>
                    <a:lstStyle/>
                    <a:p>
                      <a:r>
                        <a:rPr lang="tr-TR" baseline="0" dirty="0" smtClean="0"/>
                        <a:t>Hafif yağlı ve küçük parçalı kirler</a:t>
                      </a:r>
                    </a:p>
                  </a:txBody>
                  <a:tcPr/>
                </a:tc>
              </a:tr>
              <a:tr h="766377">
                <a:tc>
                  <a:txBody>
                    <a:bodyPr/>
                    <a:lstStyle/>
                    <a:p>
                      <a:r>
                        <a:rPr lang="tr-TR" dirty="0" smtClean="0"/>
                        <a:t>Hafif alkali</a:t>
                      </a:r>
                      <a:r>
                        <a:rPr lang="tr-TR" baseline="0" dirty="0" smtClean="0"/>
                        <a:t> temizleyiciler</a:t>
                      </a:r>
                      <a:endParaRPr lang="tr-TR" dirty="0"/>
                    </a:p>
                  </a:txBody>
                  <a:tcPr/>
                </a:tc>
                <a:tc>
                  <a:txBody>
                    <a:bodyPr/>
                    <a:lstStyle/>
                    <a:p>
                      <a:r>
                        <a:rPr lang="tr-TR" dirty="0" smtClean="0"/>
                        <a:t>8, 5-11</a:t>
                      </a:r>
                      <a:endParaRPr lang="tr-TR" dirty="0"/>
                    </a:p>
                  </a:txBody>
                  <a:tcPr/>
                </a:tc>
                <a:tc>
                  <a:txBody>
                    <a:bodyPr/>
                    <a:lstStyle/>
                    <a:p>
                      <a:r>
                        <a:rPr lang="tr-TR" baseline="0" dirty="0" smtClean="0"/>
                        <a:t>Yağlı , </a:t>
                      </a:r>
                      <a:r>
                        <a:rPr lang="tr-TR" baseline="0" dirty="0" err="1" smtClean="0"/>
                        <a:t>biyofilm</a:t>
                      </a:r>
                      <a:r>
                        <a:rPr lang="tr-TR" baseline="0" dirty="0" smtClean="0"/>
                        <a:t> tabakalı kir</a:t>
                      </a:r>
                    </a:p>
                  </a:txBody>
                  <a:tcPr/>
                </a:tc>
              </a:tr>
              <a:tr h="766377">
                <a:tc>
                  <a:txBody>
                    <a:bodyPr/>
                    <a:lstStyle/>
                    <a:p>
                      <a:r>
                        <a:rPr lang="tr-TR" dirty="0" smtClean="0"/>
                        <a:t>Alkali</a:t>
                      </a:r>
                      <a:r>
                        <a:rPr lang="tr-TR" baseline="0" dirty="0" smtClean="0"/>
                        <a:t> temizleyiciler</a:t>
                      </a:r>
                      <a:endParaRPr lang="tr-TR" dirty="0"/>
                    </a:p>
                  </a:txBody>
                  <a:tcPr/>
                </a:tc>
                <a:tc>
                  <a:txBody>
                    <a:bodyPr/>
                    <a:lstStyle/>
                    <a:p>
                      <a:r>
                        <a:rPr lang="tr-TR" dirty="0" smtClean="0"/>
                        <a:t>11-12, 5</a:t>
                      </a:r>
                      <a:endParaRPr lang="tr-TR" dirty="0"/>
                    </a:p>
                  </a:txBody>
                  <a:tcPr/>
                </a:tc>
                <a:tc>
                  <a:txBody>
                    <a:bodyPr/>
                    <a:lstStyle/>
                    <a:p>
                      <a:r>
                        <a:rPr lang="tr-TR" baseline="0" dirty="0" smtClean="0"/>
                        <a:t>Katı-sıvı </a:t>
                      </a:r>
                      <a:r>
                        <a:rPr lang="tr-TR" baseline="0" dirty="0" err="1" smtClean="0"/>
                        <a:t>yağlı,proteinli</a:t>
                      </a:r>
                      <a:r>
                        <a:rPr lang="tr-TR" baseline="0" dirty="0" smtClean="0"/>
                        <a:t> kir</a:t>
                      </a:r>
                    </a:p>
                  </a:txBody>
                  <a:tcPr/>
                </a:tc>
              </a:tr>
              <a:tr h="766377">
                <a:tc>
                  <a:txBody>
                    <a:bodyPr/>
                    <a:lstStyle/>
                    <a:p>
                      <a:r>
                        <a:rPr lang="tr-TR" dirty="0" err="1" smtClean="0"/>
                        <a:t>Korozif</a:t>
                      </a:r>
                      <a:r>
                        <a:rPr lang="tr-TR" dirty="0" smtClean="0"/>
                        <a:t> </a:t>
                      </a:r>
                      <a:r>
                        <a:rPr lang="tr-TR" dirty="0" err="1" smtClean="0"/>
                        <a:t>akali</a:t>
                      </a:r>
                      <a:r>
                        <a:rPr lang="tr-TR" dirty="0" smtClean="0"/>
                        <a:t> temizleyiciler</a:t>
                      </a:r>
                      <a:endParaRPr lang="tr-TR" dirty="0"/>
                    </a:p>
                  </a:txBody>
                  <a:tcPr/>
                </a:tc>
                <a:tc>
                  <a:txBody>
                    <a:bodyPr/>
                    <a:lstStyle/>
                    <a:p>
                      <a:r>
                        <a:rPr lang="tr-TR" dirty="0" smtClean="0"/>
                        <a:t>12,</a:t>
                      </a:r>
                      <a:r>
                        <a:rPr lang="tr-TR" baseline="0" dirty="0" smtClean="0"/>
                        <a:t> 5-14</a:t>
                      </a:r>
                      <a:endParaRPr lang="tr-TR" dirty="0"/>
                    </a:p>
                  </a:txBody>
                  <a:tcPr/>
                </a:tc>
                <a:tc>
                  <a:txBody>
                    <a:bodyPr/>
                    <a:lstStyle/>
                    <a:p>
                      <a:r>
                        <a:rPr lang="tr-TR" baseline="0" dirty="0" smtClean="0"/>
                        <a:t>Ağır yağlar ve zor çıkan kir</a:t>
                      </a:r>
                    </a:p>
                  </a:txBody>
                  <a:tcPr/>
                </a:tc>
              </a:tr>
            </a:tbl>
          </a:graphicData>
        </a:graphic>
      </p:graphicFrame>
    </p:spTree>
    <p:extLst>
      <p:ext uri="{BB962C8B-B14F-4D97-AF65-F5344CB8AC3E}">
        <p14:creationId xmlns:p14="http://schemas.microsoft.com/office/powerpoint/2010/main" val="186920592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solidFill>
                  <a:srgbClr val="FF0000"/>
                </a:solidFill>
              </a:rPr>
              <a:t>Temizlik Yöntemlerinin Seçimi</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Endüstriyel açıdan temizlik işleminin doğru uygulanması sonraki işlem olan dezenfeksiyonun başarısı ve etkinliği üzerinde önemli rol oynar. Bu nedenle temizlik sırasında bazı bazı noktaların üzerinde durulur. </a:t>
            </a:r>
            <a:endParaRPr lang="tr-TR" dirty="0"/>
          </a:p>
        </p:txBody>
      </p:sp>
    </p:spTree>
    <p:extLst>
      <p:ext uri="{BB962C8B-B14F-4D97-AF65-F5344CB8AC3E}">
        <p14:creationId xmlns:p14="http://schemas.microsoft.com/office/powerpoint/2010/main" val="13281586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Bunlar :</a:t>
            </a:r>
          </a:p>
          <a:p>
            <a:r>
              <a:rPr lang="tr-TR" dirty="0" smtClean="0"/>
              <a:t>Kirlerin kaynağının tanımlanması</a:t>
            </a:r>
          </a:p>
          <a:p>
            <a:r>
              <a:rPr lang="tr-TR" dirty="0" smtClean="0"/>
              <a:t>Temizlikte güdülen kriterlerin belirlenmesi</a:t>
            </a:r>
          </a:p>
          <a:p>
            <a:r>
              <a:rPr lang="tr-TR" dirty="0" smtClean="0"/>
              <a:t>Temizleme </a:t>
            </a:r>
            <a:r>
              <a:rPr lang="tr-TR" dirty="0" err="1" smtClean="0"/>
              <a:t>tekniğive</a:t>
            </a:r>
            <a:r>
              <a:rPr lang="tr-TR" dirty="0" smtClean="0"/>
              <a:t> deterjanın seçimi</a:t>
            </a:r>
          </a:p>
          <a:p>
            <a:r>
              <a:rPr lang="tr-TR" dirty="0" smtClean="0"/>
              <a:t>Temizlenecek </a:t>
            </a:r>
            <a:r>
              <a:rPr lang="tr-TR" dirty="0"/>
              <a:t>y</a:t>
            </a:r>
            <a:r>
              <a:rPr lang="tr-TR" dirty="0" smtClean="0"/>
              <a:t>üzeyin karakterlerinin bilinmesi</a:t>
            </a:r>
          </a:p>
          <a:p>
            <a:r>
              <a:rPr lang="tr-TR" dirty="0" smtClean="0"/>
              <a:t>Temizlik işlemi sonrası performans değerlendirilmesinin yapılması.</a:t>
            </a:r>
            <a:endParaRPr lang="tr-TR" dirty="0"/>
          </a:p>
        </p:txBody>
      </p:sp>
    </p:spTree>
    <p:extLst>
      <p:ext uri="{BB962C8B-B14F-4D97-AF65-F5344CB8AC3E}">
        <p14:creationId xmlns:p14="http://schemas.microsoft.com/office/powerpoint/2010/main" val="175847063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823777269"/>
              </p:ext>
            </p:extLst>
          </p:nvPr>
        </p:nvGraphicFramePr>
        <p:xfrm>
          <a:off x="395536" y="764704"/>
          <a:ext cx="7632848" cy="4765040"/>
        </p:xfrm>
        <a:graphic>
          <a:graphicData uri="http://schemas.openxmlformats.org/drawingml/2006/table">
            <a:tbl>
              <a:tblPr firstRow="1" bandRow="1">
                <a:tableStyleId>{5C22544A-7EE6-4342-B048-85BDC9FD1C3A}</a:tableStyleId>
              </a:tblPr>
              <a:tblGrid>
                <a:gridCol w="3472898"/>
                <a:gridCol w="4159950"/>
              </a:tblGrid>
              <a:tr h="370840">
                <a:tc>
                  <a:txBody>
                    <a:bodyPr/>
                    <a:lstStyle/>
                    <a:p>
                      <a:r>
                        <a:rPr lang="tr-TR" sz="1600" dirty="0" smtClean="0"/>
                        <a:t>Deterjan Tipleri</a:t>
                      </a:r>
                      <a:endParaRPr lang="tr-TR" sz="1600" dirty="0"/>
                    </a:p>
                  </a:txBody>
                  <a:tcPr/>
                </a:tc>
                <a:tc>
                  <a:txBody>
                    <a:bodyPr/>
                    <a:lstStyle/>
                    <a:p>
                      <a:r>
                        <a:rPr lang="tr-TR" sz="1600" dirty="0" smtClean="0"/>
                        <a:t>Uygulanabilecek Temizlik Yöntemler</a:t>
                      </a:r>
                      <a:endParaRPr lang="tr-TR" sz="1600" dirty="0"/>
                    </a:p>
                  </a:txBody>
                  <a:tcPr/>
                </a:tc>
              </a:tr>
              <a:tr h="370840">
                <a:tc>
                  <a:txBody>
                    <a:bodyPr/>
                    <a:lstStyle/>
                    <a:p>
                      <a:r>
                        <a:rPr lang="tr-TR" sz="1600" dirty="0" smtClean="0"/>
                        <a:t>Yüksek</a:t>
                      </a:r>
                      <a:r>
                        <a:rPr lang="tr-TR" sz="1600" baseline="0" dirty="0" smtClean="0"/>
                        <a:t> </a:t>
                      </a:r>
                      <a:r>
                        <a:rPr lang="tr-TR" sz="1600" baseline="0" dirty="0" err="1" smtClean="0"/>
                        <a:t>emülsifiye</a:t>
                      </a:r>
                      <a:r>
                        <a:rPr lang="tr-TR" sz="1600" baseline="0" dirty="0" smtClean="0"/>
                        <a:t> etme özellikli hafif alkali</a:t>
                      </a:r>
                      <a:endParaRPr lang="tr-TR" sz="1600" dirty="0"/>
                    </a:p>
                  </a:txBody>
                  <a:tcPr/>
                </a:tc>
                <a:tc>
                  <a:txBody>
                    <a:bodyPr/>
                    <a:lstStyle/>
                    <a:p>
                      <a:r>
                        <a:rPr lang="tr-TR" sz="1600" dirty="0" err="1" smtClean="0"/>
                        <a:t>Elle,ıslatarak,ultrosonik,CIP</a:t>
                      </a:r>
                      <a:r>
                        <a:rPr lang="tr-TR" sz="1600" baseline="0" dirty="0" smtClean="0"/>
                        <a:t> sirkülasyonla</a:t>
                      </a:r>
                    </a:p>
                    <a:p>
                      <a:r>
                        <a:rPr lang="tr-TR" sz="1600" baseline="0" dirty="0" err="1" smtClean="0"/>
                        <a:t>Elle,ıslatarak,ultrasonik,CIP</a:t>
                      </a:r>
                      <a:r>
                        <a:rPr lang="tr-TR" sz="1600" baseline="0" dirty="0" smtClean="0"/>
                        <a:t> </a:t>
                      </a:r>
                      <a:r>
                        <a:rPr lang="tr-TR" sz="1600" baseline="0" dirty="0" err="1" smtClean="0"/>
                        <a:t>sürkülasyonla</a:t>
                      </a:r>
                      <a:endParaRPr lang="tr-TR" sz="1600" dirty="0"/>
                    </a:p>
                  </a:txBody>
                  <a:tcPr/>
                </a:tc>
              </a:tr>
              <a:tr h="370840">
                <a:tc>
                  <a:txBody>
                    <a:bodyPr/>
                    <a:lstStyle/>
                    <a:p>
                      <a:r>
                        <a:rPr lang="tr-TR" sz="1600" dirty="0" smtClean="0"/>
                        <a:t>Asidik</a:t>
                      </a:r>
                      <a:r>
                        <a:rPr lang="tr-TR" sz="1600" baseline="0" dirty="0" smtClean="0"/>
                        <a:t> karakterli</a:t>
                      </a:r>
                    </a:p>
                    <a:p>
                      <a:r>
                        <a:rPr lang="tr-TR" sz="1600" baseline="0" dirty="0" smtClean="0"/>
                        <a:t>Düşük </a:t>
                      </a:r>
                      <a:r>
                        <a:rPr lang="tr-TR" sz="1600" baseline="0" dirty="0" err="1" smtClean="0"/>
                        <a:t>köpüklü,alkali</a:t>
                      </a:r>
                      <a:r>
                        <a:rPr lang="tr-TR" sz="1600" baseline="0" dirty="0" smtClean="0"/>
                        <a:t> karakterli</a:t>
                      </a:r>
                      <a:endParaRPr lang="tr-TR" sz="1600" dirty="0"/>
                    </a:p>
                  </a:txBody>
                  <a:tcPr/>
                </a:tc>
                <a:tc>
                  <a:txBody>
                    <a:bodyPr/>
                    <a:lstStyle/>
                    <a:p>
                      <a:r>
                        <a:rPr lang="tr-TR" sz="1600" dirty="0" smtClean="0"/>
                        <a:t>Makineyle </a:t>
                      </a:r>
                      <a:r>
                        <a:rPr lang="tr-TR" sz="1600" dirty="0" err="1" smtClean="0"/>
                        <a:t>yıkama,basınçlı</a:t>
                      </a:r>
                      <a:r>
                        <a:rPr lang="tr-TR" sz="1600" baseline="0" dirty="0" smtClean="0"/>
                        <a:t> </a:t>
                      </a:r>
                      <a:r>
                        <a:rPr lang="tr-TR" sz="1600" baseline="0" dirty="0" err="1" smtClean="0"/>
                        <a:t>püskürtme,CIP</a:t>
                      </a:r>
                      <a:r>
                        <a:rPr lang="tr-TR" sz="1600" baseline="0" dirty="0" smtClean="0"/>
                        <a:t> püskürtme</a:t>
                      </a:r>
                    </a:p>
                    <a:p>
                      <a:r>
                        <a:rPr lang="tr-TR" sz="1600" baseline="0" dirty="0" smtClean="0"/>
                        <a:t>Makineyle </a:t>
                      </a:r>
                      <a:r>
                        <a:rPr lang="tr-TR" sz="1600" baseline="0" dirty="0" err="1" smtClean="0"/>
                        <a:t>yıkama,basınçlı</a:t>
                      </a:r>
                      <a:r>
                        <a:rPr lang="tr-TR" sz="1600" baseline="0" dirty="0" smtClean="0"/>
                        <a:t> püskürtme , CIP püskürtme</a:t>
                      </a:r>
                      <a:endParaRPr lang="tr-TR" sz="1600" dirty="0"/>
                    </a:p>
                  </a:txBody>
                  <a:tcPr/>
                </a:tc>
              </a:tr>
              <a:tr h="370840">
                <a:tc>
                  <a:txBody>
                    <a:bodyPr/>
                    <a:lstStyle/>
                    <a:p>
                      <a:r>
                        <a:rPr lang="tr-TR" sz="1600" dirty="0" smtClean="0"/>
                        <a:t>Düşük köpüklü yüksek alkali</a:t>
                      </a:r>
                      <a:r>
                        <a:rPr lang="tr-TR" sz="1600" baseline="0" dirty="0" smtClean="0"/>
                        <a:t> karakterli</a:t>
                      </a:r>
                    </a:p>
                    <a:p>
                      <a:r>
                        <a:rPr lang="tr-TR" sz="1600" baseline="0" dirty="0" smtClean="0"/>
                        <a:t>İyonik </a:t>
                      </a:r>
                      <a:r>
                        <a:rPr lang="tr-TR" sz="1600" baseline="0" dirty="0" err="1" smtClean="0"/>
                        <a:t>olmayan,az</a:t>
                      </a:r>
                      <a:r>
                        <a:rPr lang="tr-TR" sz="1600" baseline="0" dirty="0" smtClean="0"/>
                        <a:t> köpüklü</a:t>
                      </a:r>
                      <a:endParaRPr lang="tr-TR" sz="16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dirty="0" smtClean="0"/>
                        <a:t>Makineyle yıkama </a:t>
                      </a:r>
                      <a:r>
                        <a:rPr lang="tr-TR" sz="1600" baseline="0" dirty="0" smtClean="0"/>
                        <a:t>,basınçlı püskürtme , CIP püskürtme </a:t>
                      </a:r>
                      <a:r>
                        <a:rPr lang="tr-TR" sz="1600" baseline="0" dirty="0" err="1" smtClean="0"/>
                        <a:t>elle,ıslatarak,ultrasonik,CIP</a:t>
                      </a:r>
                      <a:r>
                        <a:rPr lang="tr-TR" sz="1600" baseline="0" dirty="0" smtClean="0"/>
                        <a:t> sirkülasyonla</a:t>
                      </a:r>
                      <a:endParaRPr lang="tr-TR" sz="1600" dirty="0" smtClean="0"/>
                    </a:p>
                    <a:p>
                      <a:endParaRPr lang="tr-TR" sz="1600" dirty="0"/>
                    </a:p>
                  </a:txBody>
                  <a:tcPr/>
                </a:tc>
              </a:tr>
              <a:tr h="370840">
                <a:tc>
                  <a:txBody>
                    <a:bodyPr/>
                    <a:lstStyle/>
                    <a:p>
                      <a:r>
                        <a:rPr lang="tr-TR" sz="1600" dirty="0" smtClean="0"/>
                        <a:t>Hafif alkali karakterli tablet</a:t>
                      </a:r>
                    </a:p>
                    <a:p>
                      <a:r>
                        <a:rPr lang="tr-TR" sz="1600" dirty="0" smtClean="0"/>
                        <a:t>Nötr</a:t>
                      </a:r>
                      <a:r>
                        <a:rPr lang="tr-TR" sz="1600" baseline="0" dirty="0" smtClean="0"/>
                        <a:t> </a:t>
                      </a:r>
                      <a:r>
                        <a:rPr lang="tr-TR" sz="1600" baseline="0" dirty="0" err="1" smtClean="0"/>
                        <a:t>karakterli,düşük</a:t>
                      </a:r>
                      <a:r>
                        <a:rPr lang="tr-TR" sz="1600" baseline="0" dirty="0" smtClean="0"/>
                        <a:t> köpüklü</a:t>
                      </a:r>
                      <a:endParaRPr lang="tr-TR" sz="1600" dirty="0"/>
                    </a:p>
                  </a:txBody>
                  <a:tcPr/>
                </a:tc>
                <a:tc>
                  <a:txBody>
                    <a:bodyPr/>
                    <a:lstStyle/>
                    <a:p>
                      <a:r>
                        <a:rPr lang="tr-TR" sz="1600" dirty="0" smtClean="0"/>
                        <a:t>Şifon tipi tüp</a:t>
                      </a:r>
                      <a:r>
                        <a:rPr lang="tr-TR" sz="1600" baseline="0" dirty="0" smtClean="0"/>
                        <a:t> ve pipet yıkayıcı</a:t>
                      </a:r>
                    </a:p>
                    <a:p>
                      <a:pPr marL="0" marR="0" indent="0" algn="l" defTabSz="914400" rtl="0" eaLnBrk="1" fontAlgn="auto" latinLnBrk="0" hangingPunct="1">
                        <a:lnSpc>
                          <a:spcPct val="100000"/>
                        </a:lnSpc>
                        <a:spcBef>
                          <a:spcPts val="0"/>
                        </a:spcBef>
                        <a:spcAft>
                          <a:spcPts val="0"/>
                        </a:spcAft>
                        <a:buClrTx/>
                        <a:buSzTx/>
                        <a:buFontTx/>
                        <a:buNone/>
                        <a:tabLst/>
                        <a:defRPr/>
                      </a:pPr>
                      <a:r>
                        <a:rPr lang="tr-TR" sz="1600" dirty="0" smtClean="0"/>
                        <a:t>Makineyle yıkama </a:t>
                      </a:r>
                      <a:r>
                        <a:rPr lang="tr-TR" sz="1600" baseline="0" dirty="0" smtClean="0"/>
                        <a:t>,basınçlı püskürtme , CIP püskürtme </a:t>
                      </a:r>
                      <a:r>
                        <a:rPr lang="tr-TR" sz="1600" baseline="0" dirty="0" err="1" smtClean="0"/>
                        <a:t>elle,ıslatarak,ultrasonik,CIP</a:t>
                      </a:r>
                      <a:r>
                        <a:rPr lang="tr-TR" sz="1600" baseline="0" dirty="0" smtClean="0"/>
                        <a:t> sirkülasyonla</a:t>
                      </a:r>
                      <a:endParaRPr lang="tr-TR" sz="1600" dirty="0" smtClean="0"/>
                    </a:p>
                    <a:p>
                      <a:endParaRPr lang="tr-TR" sz="1600" dirty="0"/>
                    </a:p>
                  </a:txBody>
                  <a:tcPr/>
                </a:tc>
              </a:tr>
              <a:tr h="370840">
                <a:tc>
                  <a:txBody>
                    <a:bodyPr/>
                    <a:lstStyle/>
                    <a:p>
                      <a:r>
                        <a:rPr lang="tr-TR" sz="1600" dirty="0" err="1" smtClean="0"/>
                        <a:t>Enzimatik</a:t>
                      </a:r>
                      <a:r>
                        <a:rPr lang="tr-TR" sz="1600" dirty="0" smtClean="0"/>
                        <a:t> karakterli</a:t>
                      </a:r>
                      <a:endParaRPr lang="tr-TR" sz="1600" dirty="0"/>
                    </a:p>
                  </a:txBody>
                  <a:tcPr/>
                </a:tc>
                <a:tc>
                  <a:txBody>
                    <a:bodyPr/>
                    <a:lstStyle/>
                    <a:p>
                      <a:r>
                        <a:rPr lang="tr-TR" sz="1600" dirty="0" smtClean="0"/>
                        <a:t>Elle , </a:t>
                      </a:r>
                      <a:r>
                        <a:rPr lang="tr-TR" sz="1600" dirty="0" err="1" smtClean="0"/>
                        <a:t>ıslatarak,ultrosonik,CIP</a:t>
                      </a:r>
                      <a:r>
                        <a:rPr lang="tr-TR" sz="1600" dirty="0" smtClean="0"/>
                        <a:t> sirkülasyonla</a:t>
                      </a:r>
                      <a:endParaRPr lang="tr-TR" sz="1600" dirty="0"/>
                    </a:p>
                  </a:txBody>
                  <a:tcPr/>
                </a:tc>
              </a:tr>
            </a:tbl>
          </a:graphicData>
        </a:graphic>
      </p:graphicFrame>
    </p:spTree>
    <p:extLst>
      <p:ext uri="{BB962C8B-B14F-4D97-AF65-F5344CB8AC3E}">
        <p14:creationId xmlns:p14="http://schemas.microsoft.com/office/powerpoint/2010/main" val="289663780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Başarılı bir temizlik kısaca</a:t>
            </a:r>
          </a:p>
          <a:p>
            <a:r>
              <a:rPr lang="tr-TR" dirty="0" smtClean="0"/>
              <a:t>Ekonomik</a:t>
            </a:r>
          </a:p>
          <a:p>
            <a:r>
              <a:rPr lang="tr-TR" dirty="0" smtClean="0"/>
              <a:t>Üretim kalitesi bakımından yararlı</a:t>
            </a:r>
          </a:p>
          <a:p>
            <a:r>
              <a:rPr lang="tr-TR" dirty="0" smtClean="0"/>
              <a:t>Dezenfeksiyon işlemini kolaylaştırıcı ve </a:t>
            </a:r>
            <a:r>
              <a:rPr lang="tr-TR" dirty="0" err="1" smtClean="0"/>
              <a:t>etkinleştirici</a:t>
            </a:r>
            <a:r>
              <a:rPr lang="tr-TR" dirty="0" smtClean="0"/>
              <a:t> olmalıdır.</a:t>
            </a:r>
            <a:endParaRPr lang="tr-TR" dirty="0"/>
          </a:p>
        </p:txBody>
      </p:sp>
    </p:spTree>
    <p:extLst>
      <p:ext uri="{BB962C8B-B14F-4D97-AF65-F5344CB8AC3E}">
        <p14:creationId xmlns:p14="http://schemas.microsoft.com/office/powerpoint/2010/main" val="105697584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solidFill>
                  <a:srgbClr val="FF0000"/>
                </a:solidFill>
              </a:rPr>
              <a:t>Dezenfeksiyon İşlemi ve Uygulanması</a:t>
            </a:r>
            <a:endParaRPr lang="tr-TR" dirty="0">
              <a:solidFill>
                <a:srgbClr val="FF0000"/>
              </a:solidFill>
            </a:endParaRPr>
          </a:p>
        </p:txBody>
      </p:sp>
      <p:sp>
        <p:nvSpPr>
          <p:cNvPr id="3" name="İçerik Yer Tutucusu 2"/>
          <p:cNvSpPr>
            <a:spLocks noGrp="1"/>
          </p:cNvSpPr>
          <p:nvPr>
            <p:ph idx="1"/>
          </p:nvPr>
        </p:nvSpPr>
        <p:spPr/>
        <p:txBody>
          <a:bodyPr>
            <a:normAutofit/>
          </a:bodyPr>
          <a:lstStyle/>
          <a:p>
            <a:r>
              <a:rPr lang="tr-TR" b="1" dirty="0" smtClean="0"/>
              <a:t>Dezenfeksiyon </a:t>
            </a:r>
            <a:r>
              <a:rPr lang="tr-TR" dirty="0" smtClean="0"/>
              <a:t>, temizlik işlemi sonrası gıda ile temas eden çok farklı yüzeyler, alet-ekipmanlar, işletme içi alanlar ile bulaşmaya sebep olabilecek personelde kalan mikroorganizmaların etkinliğini azaltmak, öldürmek veya kabul edilebilir seviyeye düşürmek için uygulanan işlemlerin hepsine birden verilen isimdir. Bu iş için kullanılan kimyasal maddelere </a:t>
            </a:r>
            <a:r>
              <a:rPr lang="tr-TR" b="1" dirty="0" smtClean="0"/>
              <a:t>Dezenfektan</a:t>
            </a:r>
            <a:r>
              <a:rPr lang="tr-TR" dirty="0" smtClean="0"/>
              <a:t> denilmektedir.</a:t>
            </a:r>
            <a:endParaRPr lang="tr-TR" b="1" dirty="0"/>
          </a:p>
        </p:txBody>
      </p:sp>
    </p:spTree>
    <p:extLst>
      <p:ext uri="{BB962C8B-B14F-4D97-AF65-F5344CB8AC3E}">
        <p14:creationId xmlns:p14="http://schemas.microsoft.com/office/powerpoint/2010/main" val="9057169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Dezenfeksiyonda prensip; mikroorganizma konsantrasyonunu ürün veya işletme alanında risk oluşturmayacak bir düzeye indirmektir. Bu işlem sonunda sporlu bakterilerin sporları ile dezenfektanlara dayanıklı olan bazı mikroorganizmalar canlılığını sürdürürler. </a:t>
            </a:r>
            <a:r>
              <a:rPr lang="tr-TR" dirty="0"/>
              <a:t>Ü</a:t>
            </a:r>
            <a:r>
              <a:rPr lang="tr-TR" dirty="0" smtClean="0"/>
              <a:t>rünün raf ömrü boyunca bozulma olasılığını dikkate alarak dezenfeksiyonun uygulanması da gerekmektedir.</a:t>
            </a:r>
          </a:p>
        </p:txBody>
      </p:sp>
    </p:spTree>
    <p:extLst>
      <p:ext uri="{BB962C8B-B14F-4D97-AF65-F5344CB8AC3E}">
        <p14:creationId xmlns:p14="http://schemas.microsoft.com/office/powerpoint/2010/main" val="145486306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Dezenfektanların etkinliği , temas süresi, sıcaklık , ortam </a:t>
            </a:r>
            <a:r>
              <a:rPr lang="tr-TR" dirty="0" err="1" smtClean="0"/>
              <a:t>pH’sı</a:t>
            </a:r>
            <a:r>
              <a:rPr lang="tr-TR" dirty="0" smtClean="0"/>
              <a:t> , ekipmanın temizliği , kullanılan suyun sertliği ile organik madde miktarı gibi faktörlere bağlıdır. Optimum koşullarda dezenfektan maddeler 2-3 dakika içinde etkin olurlar. Bununla birlikte bu süreyi 10 dakika olacak şekilde uygulamak gerekir. Günlük olarak hazırlanan dezenfektan maddelerin </a:t>
            </a:r>
            <a:r>
              <a:rPr lang="tr-TR" dirty="0" err="1" smtClean="0"/>
              <a:t>pH</a:t>
            </a:r>
            <a:r>
              <a:rPr lang="tr-TR" dirty="0" smtClean="0"/>
              <a:t> </a:t>
            </a:r>
            <a:r>
              <a:rPr lang="tr-TR" dirty="0" err="1" smtClean="0"/>
              <a:t>sı</a:t>
            </a:r>
            <a:r>
              <a:rPr lang="tr-TR" dirty="0" smtClean="0"/>
              <a:t> 5-6 , sıcaklığı 21-38 </a:t>
            </a:r>
            <a:r>
              <a:rPr lang="tr-TR" dirty="0"/>
              <a:t>°C </a:t>
            </a:r>
            <a:r>
              <a:rPr lang="tr-TR" dirty="0" smtClean="0"/>
              <a:t> olması durumunda etkileri maksimumdur.</a:t>
            </a:r>
            <a:endParaRPr lang="tr-TR" dirty="0"/>
          </a:p>
        </p:txBody>
      </p:sp>
    </p:spTree>
    <p:extLst>
      <p:ext uri="{BB962C8B-B14F-4D97-AF65-F5344CB8AC3E}">
        <p14:creationId xmlns:p14="http://schemas.microsoft.com/office/powerpoint/2010/main" val="59935233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Dezenfektanların mikroorganizmalar üzerindeki etkileri başlıca 2 şekilde olur. Birincisi öldürücü etki (</a:t>
            </a:r>
            <a:r>
              <a:rPr lang="tr-TR" dirty="0" err="1" smtClean="0"/>
              <a:t>sidal</a:t>
            </a:r>
            <a:r>
              <a:rPr lang="tr-TR" dirty="0" smtClean="0"/>
              <a:t>) , örneğin </a:t>
            </a:r>
            <a:r>
              <a:rPr lang="tr-TR" dirty="0" err="1" smtClean="0"/>
              <a:t>bakterisidal</a:t>
            </a:r>
            <a:r>
              <a:rPr lang="tr-TR" dirty="0" smtClean="0"/>
              <a:t> , </a:t>
            </a:r>
            <a:r>
              <a:rPr lang="tr-TR" dirty="0" err="1" smtClean="0"/>
              <a:t>fungisidal</a:t>
            </a:r>
            <a:r>
              <a:rPr lang="tr-TR" dirty="0" smtClean="0"/>
              <a:t> gibi , ikincisi engelleyici etki (statik) örneğin </a:t>
            </a:r>
            <a:r>
              <a:rPr lang="tr-TR" dirty="0" err="1" smtClean="0"/>
              <a:t>bakteriostatik</a:t>
            </a:r>
            <a:r>
              <a:rPr lang="tr-TR" dirty="0" smtClean="0"/>
              <a:t> , </a:t>
            </a:r>
            <a:r>
              <a:rPr lang="tr-TR" dirty="0" err="1" smtClean="0"/>
              <a:t>fungustatik</a:t>
            </a:r>
            <a:r>
              <a:rPr lang="tr-TR" dirty="0" smtClean="0"/>
              <a:t> gibi.</a:t>
            </a:r>
            <a:endParaRPr lang="tr-TR" dirty="0"/>
          </a:p>
        </p:txBody>
      </p:sp>
    </p:spTree>
    <p:extLst>
      <p:ext uri="{BB962C8B-B14F-4D97-AF65-F5344CB8AC3E}">
        <p14:creationId xmlns:p14="http://schemas.microsoft.com/office/powerpoint/2010/main" val="181891909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err="1" smtClean="0"/>
              <a:t>Kulanılan</a:t>
            </a:r>
            <a:r>
              <a:rPr lang="tr-TR" dirty="0" smtClean="0"/>
              <a:t> dezenfektanlar amaca göre seçilirler. Çünkü bunların bazısı </a:t>
            </a:r>
            <a:r>
              <a:rPr lang="tr-TR" dirty="0" err="1" smtClean="0"/>
              <a:t>mikroorganizmların</a:t>
            </a:r>
            <a:r>
              <a:rPr lang="tr-TR" dirty="0" smtClean="0"/>
              <a:t> öldürülmesini hedef alırken bazıları onların sayılarının veya etkinliklerinin sınırlandırılmasını hedefler. </a:t>
            </a:r>
            <a:r>
              <a:rPr lang="tr-TR" dirty="0" err="1" smtClean="0"/>
              <a:t>Mikroorganizmların</a:t>
            </a:r>
            <a:r>
              <a:rPr lang="tr-TR" dirty="0" smtClean="0"/>
              <a:t> ortamdaki etkinliklerini sınırlandıran ve dolayısıyla sayılarının artmasını engelleyen etkiye </a:t>
            </a:r>
            <a:r>
              <a:rPr lang="tr-TR" b="1" dirty="0" err="1" smtClean="0"/>
              <a:t>bakteriostatik</a:t>
            </a:r>
            <a:r>
              <a:rPr lang="tr-TR" b="1" dirty="0" smtClean="0"/>
              <a:t> </a:t>
            </a:r>
            <a:r>
              <a:rPr lang="tr-TR" dirty="0" smtClean="0"/>
              <a:t>etki denir. Eğer kullanılan kimyasal hem etkinliği hem de sayısının azalmasını hedefliyor ise bu maddeye </a:t>
            </a:r>
            <a:r>
              <a:rPr lang="tr-TR" b="1" dirty="0" err="1" smtClean="0"/>
              <a:t>bakterisidal</a:t>
            </a:r>
            <a:r>
              <a:rPr lang="tr-TR" dirty="0" smtClean="0"/>
              <a:t> adı verilir.</a:t>
            </a:r>
            <a:endParaRPr lang="tr-TR" dirty="0"/>
          </a:p>
        </p:txBody>
      </p:sp>
    </p:spTree>
    <p:extLst>
      <p:ext uri="{BB962C8B-B14F-4D97-AF65-F5344CB8AC3E}">
        <p14:creationId xmlns:p14="http://schemas.microsoft.com/office/powerpoint/2010/main" val="249027127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r>
              <a:rPr lang="tr-TR" dirty="0" smtClean="0"/>
              <a:t>Süt , diğer gıdalardan oldukça farklı bir özelliğe sahiptir. Su oranının yüksek oluşu , kuru maddeyi oluşturan besin maddelerinin kalite ve </a:t>
            </a:r>
            <a:r>
              <a:rPr lang="tr-TR" dirty="0" err="1" smtClean="0"/>
              <a:t>kantite</a:t>
            </a:r>
            <a:r>
              <a:rPr lang="tr-TR" dirty="0" smtClean="0"/>
              <a:t> bakımından zenginliği , yaşam için gerekli olan birçok </a:t>
            </a:r>
            <a:r>
              <a:rPr lang="tr-TR" dirty="0" err="1" smtClean="0"/>
              <a:t>etkicil</a:t>
            </a:r>
            <a:r>
              <a:rPr lang="tr-TR" dirty="0" smtClean="0"/>
              <a:t> maddelerin bulunuşu onu büyük canlılar için olduğu kadar küçük canlılar açısından da ilginç kılmaktadır.  Birçok mikroorganizma sütte kolaylıkla yaşar ve çoğalırlar. Bunların bir kısmı birçok ürünün yapımında kullanırken bir kısmı sütün özelliklerini değiştirerek bozulmasına sebep olur. Bir kısmı da hem bozucu hem de hastalık oluşturma özelliğindedir.</a:t>
            </a:r>
            <a:endParaRPr lang="tr-TR" dirty="0"/>
          </a:p>
        </p:txBody>
      </p:sp>
    </p:spTree>
    <p:extLst>
      <p:ext uri="{BB962C8B-B14F-4D97-AF65-F5344CB8AC3E}">
        <p14:creationId xmlns:p14="http://schemas.microsoft.com/office/powerpoint/2010/main" val="151658657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9416"/>
            <a:ext cx="5194920" cy="3619784"/>
          </a:xfrm>
        </p:spPr>
        <p:txBody>
          <a:bodyPr/>
          <a:lstStyle/>
          <a:p>
            <a:pPr marL="0" indent="0">
              <a:buNone/>
            </a:pPr>
            <a:endParaRPr lang="tr-TR" dirty="0"/>
          </a:p>
        </p:txBody>
      </p:sp>
      <p:cxnSp>
        <p:nvCxnSpPr>
          <p:cNvPr id="5" name="Düz Ok Bağlayıcısı 4"/>
          <p:cNvCxnSpPr/>
          <p:nvPr/>
        </p:nvCxnSpPr>
        <p:spPr>
          <a:xfrm>
            <a:off x="1475656" y="4581128"/>
            <a:ext cx="2664296"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 name="Düz Ok Bağlayıcısı 6"/>
          <p:cNvCxnSpPr/>
          <p:nvPr/>
        </p:nvCxnSpPr>
        <p:spPr>
          <a:xfrm flipV="1">
            <a:off x="1475656" y="2420888"/>
            <a:ext cx="0" cy="216024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9" name="Düz Bağlayıcı 8"/>
          <p:cNvCxnSpPr/>
          <p:nvPr/>
        </p:nvCxnSpPr>
        <p:spPr>
          <a:xfrm flipV="1">
            <a:off x="1475656" y="2924944"/>
            <a:ext cx="936104" cy="1656184"/>
          </a:xfrm>
          <a:prstGeom prst="line">
            <a:avLst/>
          </a:prstGeom>
        </p:spPr>
        <p:style>
          <a:lnRef idx="2">
            <a:schemeClr val="accent1"/>
          </a:lnRef>
          <a:fillRef idx="0">
            <a:schemeClr val="accent1"/>
          </a:fillRef>
          <a:effectRef idx="1">
            <a:schemeClr val="accent1"/>
          </a:effectRef>
          <a:fontRef idx="minor">
            <a:schemeClr val="tx1"/>
          </a:fontRef>
        </p:style>
      </p:cxnSp>
      <p:cxnSp>
        <p:nvCxnSpPr>
          <p:cNvPr id="13" name="Düz Bağlayıcı 12"/>
          <p:cNvCxnSpPr/>
          <p:nvPr/>
        </p:nvCxnSpPr>
        <p:spPr>
          <a:xfrm>
            <a:off x="2411760" y="2924944"/>
            <a:ext cx="144016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Düz Bağlayıcı 14"/>
          <p:cNvCxnSpPr/>
          <p:nvPr/>
        </p:nvCxnSpPr>
        <p:spPr>
          <a:xfrm flipV="1">
            <a:off x="1475656" y="2996952"/>
            <a:ext cx="1008112" cy="1584176"/>
          </a:xfrm>
          <a:prstGeom prst="line">
            <a:avLst/>
          </a:prstGeom>
        </p:spPr>
        <p:style>
          <a:lnRef idx="3">
            <a:schemeClr val="accent2"/>
          </a:lnRef>
          <a:fillRef idx="0">
            <a:schemeClr val="accent2"/>
          </a:fillRef>
          <a:effectRef idx="2">
            <a:schemeClr val="accent2"/>
          </a:effectRef>
          <a:fontRef idx="minor">
            <a:schemeClr val="tx1"/>
          </a:fontRef>
        </p:style>
      </p:cxnSp>
      <p:cxnSp>
        <p:nvCxnSpPr>
          <p:cNvPr id="22" name="Düz Bağlayıcı 21"/>
          <p:cNvCxnSpPr/>
          <p:nvPr/>
        </p:nvCxnSpPr>
        <p:spPr>
          <a:xfrm>
            <a:off x="2483768" y="2996952"/>
            <a:ext cx="1368152" cy="0"/>
          </a:xfrm>
          <a:prstGeom prst="line">
            <a:avLst/>
          </a:prstGeom>
        </p:spPr>
        <p:style>
          <a:lnRef idx="3">
            <a:schemeClr val="accent2"/>
          </a:lnRef>
          <a:fillRef idx="0">
            <a:schemeClr val="accent2"/>
          </a:fillRef>
          <a:effectRef idx="2">
            <a:schemeClr val="accent2"/>
          </a:effectRef>
          <a:fontRef idx="minor">
            <a:schemeClr val="tx1"/>
          </a:fontRef>
        </p:style>
      </p:cxnSp>
      <p:sp>
        <p:nvSpPr>
          <p:cNvPr id="24" name="Metin kutusu 23"/>
          <p:cNvSpPr txBox="1"/>
          <p:nvPr/>
        </p:nvSpPr>
        <p:spPr>
          <a:xfrm>
            <a:off x="2987824" y="2564904"/>
            <a:ext cx="1512168" cy="276999"/>
          </a:xfrm>
          <a:prstGeom prst="rect">
            <a:avLst/>
          </a:prstGeom>
          <a:noFill/>
        </p:spPr>
        <p:txBody>
          <a:bodyPr wrap="square" rtlCol="0">
            <a:spAutoFit/>
          </a:bodyPr>
          <a:lstStyle/>
          <a:p>
            <a:r>
              <a:rPr lang="tr-TR" sz="1200" dirty="0" smtClean="0"/>
              <a:t>Toplam hücre sayısı</a:t>
            </a:r>
            <a:endParaRPr lang="tr-TR" sz="1200" dirty="0"/>
          </a:p>
        </p:txBody>
      </p:sp>
      <p:sp>
        <p:nvSpPr>
          <p:cNvPr id="25" name="Metin kutusu 24"/>
          <p:cNvSpPr txBox="1"/>
          <p:nvPr/>
        </p:nvSpPr>
        <p:spPr>
          <a:xfrm>
            <a:off x="3167844" y="3076661"/>
            <a:ext cx="1584176" cy="276999"/>
          </a:xfrm>
          <a:prstGeom prst="rect">
            <a:avLst/>
          </a:prstGeom>
          <a:noFill/>
        </p:spPr>
        <p:txBody>
          <a:bodyPr wrap="square" rtlCol="0">
            <a:spAutoFit/>
          </a:bodyPr>
          <a:lstStyle/>
          <a:p>
            <a:r>
              <a:rPr lang="tr-TR" sz="1200" dirty="0" smtClean="0"/>
              <a:t>Canlı hücre sayısı</a:t>
            </a:r>
            <a:endParaRPr lang="tr-TR" sz="1200" dirty="0"/>
          </a:p>
        </p:txBody>
      </p:sp>
      <p:sp>
        <p:nvSpPr>
          <p:cNvPr id="26" name="Metin kutusu 25"/>
          <p:cNvSpPr txBox="1"/>
          <p:nvPr/>
        </p:nvSpPr>
        <p:spPr>
          <a:xfrm>
            <a:off x="1583668" y="2564903"/>
            <a:ext cx="1224136" cy="276999"/>
          </a:xfrm>
          <a:prstGeom prst="rect">
            <a:avLst/>
          </a:prstGeom>
          <a:noFill/>
        </p:spPr>
        <p:txBody>
          <a:bodyPr wrap="square" rtlCol="0">
            <a:spAutoFit/>
          </a:bodyPr>
          <a:lstStyle/>
          <a:p>
            <a:r>
              <a:rPr lang="tr-TR" sz="1200" dirty="0" err="1"/>
              <a:t>B</a:t>
            </a:r>
            <a:r>
              <a:rPr lang="tr-TR" sz="1200" dirty="0" err="1" smtClean="0"/>
              <a:t>akteriostatik</a:t>
            </a:r>
            <a:endParaRPr lang="tr-TR" sz="1200" dirty="0"/>
          </a:p>
        </p:txBody>
      </p:sp>
      <p:sp>
        <p:nvSpPr>
          <p:cNvPr id="27" name="Metin kutusu 26"/>
          <p:cNvSpPr txBox="1"/>
          <p:nvPr/>
        </p:nvSpPr>
        <p:spPr>
          <a:xfrm>
            <a:off x="3419872" y="4643844"/>
            <a:ext cx="1080120" cy="276999"/>
          </a:xfrm>
          <a:prstGeom prst="rect">
            <a:avLst/>
          </a:prstGeom>
          <a:noFill/>
        </p:spPr>
        <p:txBody>
          <a:bodyPr wrap="square" rtlCol="0">
            <a:spAutoFit/>
          </a:bodyPr>
          <a:lstStyle/>
          <a:p>
            <a:r>
              <a:rPr lang="tr-TR" sz="1200" dirty="0" smtClean="0"/>
              <a:t>Zaman </a:t>
            </a:r>
            <a:endParaRPr lang="tr-TR" sz="1200" dirty="0"/>
          </a:p>
        </p:txBody>
      </p:sp>
      <p:sp>
        <p:nvSpPr>
          <p:cNvPr id="29" name="Metin kutusu 28"/>
          <p:cNvSpPr txBox="1"/>
          <p:nvPr/>
        </p:nvSpPr>
        <p:spPr>
          <a:xfrm rot="16200000">
            <a:off x="191998" y="3474416"/>
            <a:ext cx="1980220" cy="276999"/>
          </a:xfrm>
          <a:prstGeom prst="rect">
            <a:avLst/>
          </a:prstGeom>
          <a:noFill/>
        </p:spPr>
        <p:txBody>
          <a:bodyPr wrap="square" rtlCol="0">
            <a:spAutoFit/>
          </a:bodyPr>
          <a:lstStyle/>
          <a:p>
            <a:r>
              <a:rPr lang="tr-TR" sz="1200" dirty="0" err="1" smtClean="0"/>
              <a:t>Log</a:t>
            </a:r>
            <a:r>
              <a:rPr lang="tr-TR" sz="1200" dirty="0" smtClean="0"/>
              <a:t>. Hücre sayısı</a:t>
            </a:r>
            <a:endParaRPr lang="tr-TR" sz="1200" dirty="0"/>
          </a:p>
        </p:txBody>
      </p:sp>
    </p:spTree>
    <p:extLst>
      <p:ext uri="{BB962C8B-B14F-4D97-AF65-F5344CB8AC3E}">
        <p14:creationId xmlns:p14="http://schemas.microsoft.com/office/powerpoint/2010/main" val="144205136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9416"/>
            <a:ext cx="5842992" cy="3619784"/>
          </a:xfrm>
        </p:spPr>
        <p:txBody>
          <a:bodyPr/>
          <a:lstStyle/>
          <a:p>
            <a:pPr marL="0" indent="0">
              <a:buNone/>
            </a:pPr>
            <a:endParaRPr lang="tr-TR" sz="2800" dirty="0"/>
          </a:p>
        </p:txBody>
      </p:sp>
      <p:sp>
        <p:nvSpPr>
          <p:cNvPr id="4" name="İçerik Yer Tutucusu 2"/>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tr-TR" smtClean="0"/>
              <a:t> </a:t>
            </a:r>
            <a:endParaRPr lang="tr-TR" dirty="0"/>
          </a:p>
        </p:txBody>
      </p:sp>
      <p:cxnSp>
        <p:nvCxnSpPr>
          <p:cNvPr id="5" name="Düz Ok Bağlayıcısı 4"/>
          <p:cNvCxnSpPr/>
          <p:nvPr/>
        </p:nvCxnSpPr>
        <p:spPr>
          <a:xfrm>
            <a:off x="1475656" y="4581128"/>
            <a:ext cx="2664296"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6" name="Düz Ok Bağlayıcısı 5"/>
          <p:cNvCxnSpPr/>
          <p:nvPr/>
        </p:nvCxnSpPr>
        <p:spPr>
          <a:xfrm flipV="1">
            <a:off x="1475656" y="2420888"/>
            <a:ext cx="0" cy="216024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7" name="Düz Bağlayıcı 6"/>
          <p:cNvCxnSpPr/>
          <p:nvPr/>
        </p:nvCxnSpPr>
        <p:spPr>
          <a:xfrm flipV="1">
            <a:off x="1475656" y="2924944"/>
            <a:ext cx="936104" cy="1656184"/>
          </a:xfrm>
          <a:prstGeom prst="line">
            <a:avLst/>
          </a:prstGeom>
        </p:spPr>
        <p:style>
          <a:lnRef idx="2">
            <a:schemeClr val="accent1"/>
          </a:lnRef>
          <a:fillRef idx="0">
            <a:schemeClr val="accent1"/>
          </a:fillRef>
          <a:effectRef idx="1">
            <a:schemeClr val="accent1"/>
          </a:effectRef>
          <a:fontRef idx="minor">
            <a:schemeClr val="tx1"/>
          </a:fontRef>
        </p:style>
      </p:cxnSp>
      <p:cxnSp>
        <p:nvCxnSpPr>
          <p:cNvPr id="8" name="Düz Bağlayıcı 7"/>
          <p:cNvCxnSpPr/>
          <p:nvPr/>
        </p:nvCxnSpPr>
        <p:spPr>
          <a:xfrm>
            <a:off x="2411760" y="2924944"/>
            <a:ext cx="1440160" cy="0"/>
          </a:xfrm>
          <a:prstGeom prst="line">
            <a:avLst/>
          </a:prstGeom>
        </p:spPr>
        <p:style>
          <a:lnRef idx="2">
            <a:schemeClr val="accent1"/>
          </a:lnRef>
          <a:fillRef idx="0">
            <a:schemeClr val="accent1"/>
          </a:fillRef>
          <a:effectRef idx="1">
            <a:schemeClr val="accent1"/>
          </a:effectRef>
          <a:fontRef idx="minor">
            <a:schemeClr val="tx1"/>
          </a:fontRef>
        </p:style>
      </p:cxnSp>
      <p:cxnSp>
        <p:nvCxnSpPr>
          <p:cNvPr id="9" name="Düz Bağlayıcı 8"/>
          <p:cNvCxnSpPr/>
          <p:nvPr/>
        </p:nvCxnSpPr>
        <p:spPr>
          <a:xfrm flipV="1">
            <a:off x="1475656" y="2996952"/>
            <a:ext cx="1008112" cy="1584176"/>
          </a:xfrm>
          <a:prstGeom prst="line">
            <a:avLst/>
          </a:prstGeom>
        </p:spPr>
        <p:style>
          <a:lnRef idx="3">
            <a:schemeClr val="accent2"/>
          </a:lnRef>
          <a:fillRef idx="0">
            <a:schemeClr val="accent2"/>
          </a:fillRef>
          <a:effectRef idx="2">
            <a:schemeClr val="accent2"/>
          </a:effectRef>
          <a:fontRef idx="minor">
            <a:schemeClr val="tx1"/>
          </a:fontRef>
        </p:style>
      </p:cxnSp>
      <p:cxnSp>
        <p:nvCxnSpPr>
          <p:cNvPr id="12" name="Düz Bağlayıcı 11"/>
          <p:cNvCxnSpPr/>
          <p:nvPr/>
        </p:nvCxnSpPr>
        <p:spPr>
          <a:xfrm>
            <a:off x="2483768" y="2996952"/>
            <a:ext cx="1368152" cy="1440160"/>
          </a:xfrm>
          <a:prstGeom prst="line">
            <a:avLst/>
          </a:prstGeom>
        </p:spPr>
        <p:style>
          <a:lnRef idx="3">
            <a:schemeClr val="accent2"/>
          </a:lnRef>
          <a:fillRef idx="0">
            <a:schemeClr val="accent2"/>
          </a:fillRef>
          <a:effectRef idx="2">
            <a:schemeClr val="accent2"/>
          </a:effectRef>
          <a:fontRef idx="minor">
            <a:schemeClr val="tx1"/>
          </a:fontRef>
        </p:style>
      </p:cxnSp>
      <p:sp>
        <p:nvSpPr>
          <p:cNvPr id="13" name="Metin kutusu 12"/>
          <p:cNvSpPr txBox="1"/>
          <p:nvPr/>
        </p:nvSpPr>
        <p:spPr>
          <a:xfrm>
            <a:off x="3180420" y="4643844"/>
            <a:ext cx="1008112" cy="276999"/>
          </a:xfrm>
          <a:prstGeom prst="rect">
            <a:avLst/>
          </a:prstGeom>
          <a:noFill/>
        </p:spPr>
        <p:txBody>
          <a:bodyPr wrap="square" rtlCol="0">
            <a:spAutoFit/>
          </a:bodyPr>
          <a:lstStyle/>
          <a:p>
            <a:r>
              <a:rPr lang="tr-TR" sz="1200" dirty="0" smtClean="0"/>
              <a:t>Zaman </a:t>
            </a:r>
            <a:endParaRPr lang="tr-TR" sz="1200" dirty="0"/>
          </a:p>
        </p:txBody>
      </p:sp>
      <p:sp>
        <p:nvSpPr>
          <p:cNvPr id="15" name="Metin kutusu 14"/>
          <p:cNvSpPr txBox="1"/>
          <p:nvPr/>
        </p:nvSpPr>
        <p:spPr>
          <a:xfrm>
            <a:off x="3047340" y="2420888"/>
            <a:ext cx="1141192" cy="461665"/>
          </a:xfrm>
          <a:prstGeom prst="rect">
            <a:avLst/>
          </a:prstGeom>
          <a:noFill/>
        </p:spPr>
        <p:txBody>
          <a:bodyPr wrap="square" rtlCol="0">
            <a:spAutoFit/>
          </a:bodyPr>
          <a:lstStyle/>
          <a:p>
            <a:r>
              <a:rPr lang="tr-TR" sz="1200" dirty="0" smtClean="0"/>
              <a:t>Toplam hücre sayısı</a:t>
            </a:r>
            <a:endParaRPr lang="tr-TR" sz="1200" dirty="0"/>
          </a:p>
        </p:txBody>
      </p:sp>
      <p:sp>
        <p:nvSpPr>
          <p:cNvPr id="16" name="Metin kutusu 15"/>
          <p:cNvSpPr txBox="1"/>
          <p:nvPr/>
        </p:nvSpPr>
        <p:spPr>
          <a:xfrm>
            <a:off x="1924042" y="3933056"/>
            <a:ext cx="1440160" cy="276999"/>
          </a:xfrm>
          <a:prstGeom prst="rect">
            <a:avLst/>
          </a:prstGeom>
          <a:noFill/>
        </p:spPr>
        <p:txBody>
          <a:bodyPr wrap="square" rtlCol="0">
            <a:spAutoFit/>
          </a:bodyPr>
          <a:lstStyle/>
          <a:p>
            <a:r>
              <a:rPr lang="tr-TR" sz="1200" dirty="0" smtClean="0"/>
              <a:t>Canlı hücre sayısı</a:t>
            </a:r>
            <a:endParaRPr lang="tr-TR" sz="1200" dirty="0"/>
          </a:p>
        </p:txBody>
      </p:sp>
      <p:sp>
        <p:nvSpPr>
          <p:cNvPr id="17" name="Metin kutusu 16"/>
          <p:cNvSpPr txBox="1"/>
          <p:nvPr/>
        </p:nvSpPr>
        <p:spPr>
          <a:xfrm>
            <a:off x="1582452" y="2594241"/>
            <a:ext cx="1080120" cy="276999"/>
          </a:xfrm>
          <a:prstGeom prst="rect">
            <a:avLst/>
          </a:prstGeom>
          <a:noFill/>
        </p:spPr>
        <p:txBody>
          <a:bodyPr wrap="square" rtlCol="0">
            <a:spAutoFit/>
          </a:bodyPr>
          <a:lstStyle/>
          <a:p>
            <a:r>
              <a:rPr lang="tr-TR" sz="1200" dirty="0" err="1" smtClean="0"/>
              <a:t>bakteriosidal</a:t>
            </a:r>
            <a:endParaRPr lang="tr-TR" sz="1200" dirty="0"/>
          </a:p>
        </p:txBody>
      </p:sp>
      <p:sp>
        <p:nvSpPr>
          <p:cNvPr id="18" name="Metin kutusu 17"/>
          <p:cNvSpPr txBox="1"/>
          <p:nvPr/>
        </p:nvSpPr>
        <p:spPr>
          <a:xfrm rot="16200000">
            <a:off x="532291" y="3554438"/>
            <a:ext cx="1391970" cy="276999"/>
          </a:xfrm>
          <a:prstGeom prst="rect">
            <a:avLst/>
          </a:prstGeom>
          <a:noFill/>
        </p:spPr>
        <p:txBody>
          <a:bodyPr wrap="square" rtlCol="0">
            <a:spAutoFit/>
          </a:bodyPr>
          <a:lstStyle/>
          <a:p>
            <a:r>
              <a:rPr lang="tr-TR" sz="1200" dirty="0" err="1" smtClean="0"/>
              <a:t>Log</a:t>
            </a:r>
            <a:r>
              <a:rPr lang="tr-TR" sz="1200" dirty="0" smtClean="0"/>
              <a:t>. Hücre sayısı</a:t>
            </a:r>
            <a:endParaRPr lang="tr-TR" sz="1200" dirty="0"/>
          </a:p>
        </p:txBody>
      </p:sp>
    </p:spTree>
    <p:extLst>
      <p:ext uri="{BB962C8B-B14F-4D97-AF65-F5344CB8AC3E}">
        <p14:creationId xmlns:p14="http://schemas.microsoft.com/office/powerpoint/2010/main" val="219416849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457200" y="1609416"/>
            <a:ext cx="5338936" cy="4051832"/>
          </a:xfrm>
        </p:spPr>
        <p:txBody>
          <a:bodyPr/>
          <a:lstStyle/>
          <a:p>
            <a:pPr marL="0" indent="0">
              <a:buNone/>
            </a:pPr>
            <a:endParaRPr lang="tr-TR" dirty="0"/>
          </a:p>
        </p:txBody>
      </p:sp>
      <p:sp>
        <p:nvSpPr>
          <p:cNvPr id="11" name="İçerik Yer Tutucusu 2"/>
          <p:cNvSpPr txBox="1">
            <a:spLocks/>
          </p:cNvSpPr>
          <p:nvPr/>
        </p:nvSpPr>
        <p:spPr>
          <a:xfrm>
            <a:off x="457200" y="1600200"/>
            <a:ext cx="8229600" cy="4525963"/>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r>
              <a:rPr lang="tr-TR" smtClean="0"/>
              <a:t> </a:t>
            </a:r>
            <a:endParaRPr lang="tr-TR" dirty="0"/>
          </a:p>
        </p:txBody>
      </p:sp>
      <p:cxnSp>
        <p:nvCxnSpPr>
          <p:cNvPr id="12" name="Düz Ok Bağlayıcısı 11"/>
          <p:cNvCxnSpPr/>
          <p:nvPr/>
        </p:nvCxnSpPr>
        <p:spPr>
          <a:xfrm>
            <a:off x="1475656" y="4581128"/>
            <a:ext cx="2664296" cy="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3" name="Düz Ok Bağlayıcısı 12"/>
          <p:cNvCxnSpPr/>
          <p:nvPr/>
        </p:nvCxnSpPr>
        <p:spPr>
          <a:xfrm flipV="1">
            <a:off x="1475656" y="2420888"/>
            <a:ext cx="0" cy="216024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14" name="Düz Bağlayıcı 13"/>
          <p:cNvCxnSpPr/>
          <p:nvPr/>
        </p:nvCxnSpPr>
        <p:spPr>
          <a:xfrm flipV="1">
            <a:off x="1475656" y="2924944"/>
            <a:ext cx="936104" cy="1656184"/>
          </a:xfrm>
          <a:prstGeom prst="line">
            <a:avLst/>
          </a:prstGeom>
        </p:spPr>
        <p:style>
          <a:lnRef idx="2">
            <a:schemeClr val="accent1"/>
          </a:lnRef>
          <a:fillRef idx="0">
            <a:schemeClr val="accent1"/>
          </a:fillRef>
          <a:effectRef idx="1">
            <a:schemeClr val="accent1"/>
          </a:effectRef>
          <a:fontRef idx="minor">
            <a:schemeClr val="tx1"/>
          </a:fontRef>
        </p:style>
      </p:cxnSp>
      <p:cxnSp>
        <p:nvCxnSpPr>
          <p:cNvPr id="15" name="Düz Bağlayıcı 14"/>
          <p:cNvCxnSpPr/>
          <p:nvPr/>
        </p:nvCxnSpPr>
        <p:spPr>
          <a:xfrm>
            <a:off x="2411760" y="2924944"/>
            <a:ext cx="1440160" cy="1440160"/>
          </a:xfrm>
          <a:prstGeom prst="line">
            <a:avLst/>
          </a:prstGeom>
        </p:spPr>
        <p:style>
          <a:lnRef idx="2">
            <a:schemeClr val="accent1"/>
          </a:lnRef>
          <a:fillRef idx="0">
            <a:schemeClr val="accent1"/>
          </a:fillRef>
          <a:effectRef idx="1">
            <a:schemeClr val="accent1"/>
          </a:effectRef>
          <a:fontRef idx="minor">
            <a:schemeClr val="tx1"/>
          </a:fontRef>
        </p:style>
      </p:cxnSp>
      <p:cxnSp>
        <p:nvCxnSpPr>
          <p:cNvPr id="16" name="Düz Bağlayıcı 15"/>
          <p:cNvCxnSpPr/>
          <p:nvPr/>
        </p:nvCxnSpPr>
        <p:spPr>
          <a:xfrm flipV="1">
            <a:off x="1475656" y="3068960"/>
            <a:ext cx="936104" cy="1512168"/>
          </a:xfrm>
          <a:prstGeom prst="line">
            <a:avLst/>
          </a:prstGeom>
        </p:spPr>
        <p:style>
          <a:lnRef idx="3">
            <a:schemeClr val="accent2"/>
          </a:lnRef>
          <a:fillRef idx="0">
            <a:schemeClr val="accent2"/>
          </a:fillRef>
          <a:effectRef idx="2">
            <a:schemeClr val="accent2"/>
          </a:effectRef>
          <a:fontRef idx="minor">
            <a:schemeClr val="tx1"/>
          </a:fontRef>
        </p:style>
      </p:cxnSp>
      <p:cxnSp>
        <p:nvCxnSpPr>
          <p:cNvPr id="21" name="Düz Bağlayıcı 20"/>
          <p:cNvCxnSpPr/>
          <p:nvPr/>
        </p:nvCxnSpPr>
        <p:spPr>
          <a:xfrm>
            <a:off x="2411760" y="3068960"/>
            <a:ext cx="1368152" cy="1296144"/>
          </a:xfrm>
          <a:prstGeom prst="line">
            <a:avLst/>
          </a:prstGeom>
        </p:spPr>
        <p:style>
          <a:lnRef idx="3">
            <a:schemeClr val="accent2"/>
          </a:lnRef>
          <a:fillRef idx="0">
            <a:schemeClr val="accent2"/>
          </a:fillRef>
          <a:effectRef idx="2">
            <a:schemeClr val="accent2"/>
          </a:effectRef>
          <a:fontRef idx="minor">
            <a:schemeClr val="tx1"/>
          </a:fontRef>
        </p:style>
      </p:cxnSp>
      <p:sp>
        <p:nvSpPr>
          <p:cNvPr id="22" name="Metin kutusu 21"/>
          <p:cNvSpPr txBox="1"/>
          <p:nvPr/>
        </p:nvSpPr>
        <p:spPr>
          <a:xfrm>
            <a:off x="3005826" y="3201943"/>
            <a:ext cx="1692188" cy="276999"/>
          </a:xfrm>
          <a:prstGeom prst="rect">
            <a:avLst/>
          </a:prstGeom>
          <a:noFill/>
        </p:spPr>
        <p:txBody>
          <a:bodyPr wrap="square" rtlCol="0">
            <a:spAutoFit/>
          </a:bodyPr>
          <a:lstStyle/>
          <a:p>
            <a:r>
              <a:rPr lang="tr-TR" sz="1200" dirty="0" smtClean="0"/>
              <a:t>Toplam hücre sayısı</a:t>
            </a:r>
            <a:endParaRPr lang="tr-TR" sz="1200" dirty="0"/>
          </a:p>
        </p:txBody>
      </p:sp>
      <p:sp>
        <p:nvSpPr>
          <p:cNvPr id="23" name="Metin kutusu 22"/>
          <p:cNvSpPr txBox="1"/>
          <p:nvPr/>
        </p:nvSpPr>
        <p:spPr>
          <a:xfrm>
            <a:off x="2123728" y="3863181"/>
            <a:ext cx="1368152" cy="276999"/>
          </a:xfrm>
          <a:prstGeom prst="rect">
            <a:avLst/>
          </a:prstGeom>
          <a:noFill/>
        </p:spPr>
        <p:txBody>
          <a:bodyPr wrap="square" rtlCol="0">
            <a:spAutoFit/>
          </a:bodyPr>
          <a:lstStyle/>
          <a:p>
            <a:r>
              <a:rPr lang="tr-TR" sz="1200" dirty="0" smtClean="0"/>
              <a:t>Canlı hücre sayısı</a:t>
            </a:r>
            <a:endParaRPr lang="tr-TR" sz="1200" dirty="0"/>
          </a:p>
        </p:txBody>
      </p:sp>
      <p:sp>
        <p:nvSpPr>
          <p:cNvPr id="24" name="Metin kutusu 23"/>
          <p:cNvSpPr txBox="1"/>
          <p:nvPr/>
        </p:nvSpPr>
        <p:spPr>
          <a:xfrm>
            <a:off x="3144463" y="4581128"/>
            <a:ext cx="864096" cy="276999"/>
          </a:xfrm>
          <a:prstGeom prst="rect">
            <a:avLst/>
          </a:prstGeom>
          <a:noFill/>
        </p:spPr>
        <p:txBody>
          <a:bodyPr wrap="square" rtlCol="0">
            <a:spAutoFit/>
          </a:bodyPr>
          <a:lstStyle/>
          <a:p>
            <a:r>
              <a:rPr lang="tr-TR" sz="1200" dirty="0" smtClean="0"/>
              <a:t>zaman</a:t>
            </a:r>
            <a:endParaRPr lang="tr-TR" sz="1200" dirty="0"/>
          </a:p>
        </p:txBody>
      </p:sp>
      <p:sp>
        <p:nvSpPr>
          <p:cNvPr id="25" name="Metin kutusu 24"/>
          <p:cNvSpPr txBox="1"/>
          <p:nvPr/>
        </p:nvSpPr>
        <p:spPr>
          <a:xfrm rot="16200000">
            <a:off x="577734" y="3614536"/>
            <a:ext cx="1352764" cy="276999"/>
          </a:xfrm>
          <a:prstGeom prst="rect">
            <a:avLst/>
          </a:prstGeom>
          <a:noFill/>
        </p:spPr>
        <p:txBody>
          <a:bodyPr wrap="square" rtlCol="0">
            <a:spAutoFit/>
          </a:bodyPr>
          <a:lstStyle/>
          <a:p>
            <a:r>
              <a:rPr lang="tr-TR" sz="1200" dirty="0" err="1" smtClean="0"/>
              <a:t>Log</a:t>
            </a:r>
            <a:r>
              <a:rPr lang="tr-TR" sz="1200" dirty="0" smtClean="0"/>
              <a:t>. Hücre sayısı</a:t>
            </a:r>
            <a:endParaRPr lang="tr-TR" sz="1200" dirty="0"/>
          </a:p>
        </p:txBody>
      </p:sp>
      <p:sp>
        <p:nvSpPr>
          <p:cNvPr id="26" name="Metin kutusu 25"/>
          <p:cNvSpPr txBox="1"/>
          <p:nvPr/>
        </p:nvSpPr>
        <p:spPr>
          <a:xfrm>
            <a:off x="1763688" y="2708920"/>
            <a:ext cx="1044116" cy="276999"/>
          </a:xfrm>
          <a:prstGeom prst="rect">
            <a:avLst/>
          </a:prstGeom>
          <a:noFill/>
        </p:spPr>
        <p:txBody>
          <a:bodyPr wrap="square" rtlCol="0">
            <a:spAutoFit/>
          </a:bodyPr>
          <a:lstStyle/>
          <a:p>
            <a:r>
              <a:rPr lang="tr-TR" sz="1200" dirty="0" err="1" smtClean="0"/>
              <a:t>bakteriolitik</a:t>
            </a:r>
            <a:endParaRPr lang="tr-TR" sz="1200" dirty="0"/>
          </a:p>
        </p:txBody>
      </p:sp>
    </p:spTree>
    <p:extLst>
      <p:ext uri="{BB962C8B-B14F-4D97-AF65-F5344CB8AC3E}">
        <p14:creationId xmlns:p14="http://schemas.microsoft.com/office/powerpoint/2010/main" val="339345102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Dezenfeksiyon Yöntemleri</a:t>
            </a:r>
            <a:endParaRPr lang="tr-TR" dirty="0"/>
          </a:p>
        </p:txBody>
      </p:sp>
      <p:sp>
        <p:nvSpPr>
          <p:cNvPr id="3" name="İçerik Yer Tutucusu 2"/>
          <p:cNvSpPr>
            <a:spLocks noGrp="1"/>
          </p:cNvSpPr>
          <p:nvPr>
            <p:ph idx="1"/>
          </p:nvPr>
        </p:nvSpPr>
        <p:spPr/>
        <p:txBody>
          <a:bodyPr/>
          <a:lstStyle/>
          <a:p>
            <a:r>
              <a:rPr lang="tr-TR" dirty="0" smtClean="0"/>
              <a:t>Üç farklı yöntemle dezenfeksiyon gerçekleştirilir.</a:t>
            </a:r>
          </a:p>
          <a:p>
            <a:r>
              <a:rPr lang="tr-TR" dirty="0" smtClean="0">
                <a:solidFill>
                  <a:srgbClr val="FF0000"/>
                </a:solidFill>
              </a:rPr>
              <a:t>Termal Dezenfeksiyon</a:t>
            </a:r>
          </a:p>
          <a:p>
            <a:pPr marL="0" indent="0">
              <a:buNone/>
            </a:pPr>
            <a:r>
              <a:rPr lang="tr-TR" dirty="0"/>
              <a:t> </a:t>
            </a:r>
            <a:r>
              <a:rPr lang="tr-TR" dirty="0" smtClean="0"/>
              <a:t>Nemli buhar ve sıcak su kullanılarak gerçekleştirilir. Süt işletmelerinde mikroorganizmaların öldürülmesi için yararlanılan bir yöntemdir. Tüm dünyada en çok kullanılan dezenfeksiyon şeklidir. </a:t>
            </a:r>
            <a:endParaRPr lang="tr-TR" dirty="0"/>
          </a:p>
        </p:txBody>
      </p:sp>
    </p:spTree>
    <p:extLst>
      <p:ext uri="{BB962C8B-B14F-4D97-AF65-F5344CB8AC3E}">
        <p14:creationId xmlns:p14="http://schemas.microsoft.com/office/powerpoint/2010/main" val="244151779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Bu işlemde başarı :</a:t>
            </a:r>
          </a:p>
          <a:p>
            <a:r>
              <a:rPr lang="tr-TR" dirty="0" smtClean="0"/>
              <a:t>Ortamdaki mikroorganizma konsantrasyonuna</a:t>
            </a:r>
          </a:p>
          <a:p>
            <a:r>
              <a:rPr lang="tr-TR" dirty="0" smtClean="0"/>
              <a:t>Sıcaklığa</a:t>
            </a:r>
          </a:p>
          <a:p>
            <a:r>
              <a:rPr lang="tr-TR" dirty="0" smtClean="0"/>
              <a:t>Nem oranına</a:t>
            </a:r>
          </a:p>
          <a:p>
            <a:r>
              <a:rPr lang="tr-TR" dirty="0" smtClean="0"/>
              <a:t>İşlem süresinin uzunluğuna bağlıdır.</a:t>
            </a:r>
            <a:endParaRPr lang="tr-TR" dirty="0"/>
          </a:p>
        </p:txBody>
      </p:sp>
    </p:spTree>
    <p:extLst>
      <p:ext uri="{BB962C8B-B14F-4D97-AF65-F5344CB8AC3E}">
        <p14:creationId xmlns:p14="http://schemas.microsoft.com/office/powerpoint/2010/main" val="185680494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10000"/>
          </a:bodyPr>
          <a:lstStyle/>
          <a:p>
            <a:r>
              <a:rPr lang="tr-TR" dirty="0" smtClean="0"/>
              <a:t>Yöntem iki ısı kaynağı ; buhar ve sıcak su uygulaması şeklinde gerçekleşir. </a:t>
            </a:r>
            <a:r>
              <a:rPr lang="tr-TR" dirty="0"/>
              <a:t>B</a:t>
            </a:r>
            <a:r>
              <a:rPr lang="tr-TR" dirty="0" smtClean="0"/>
              <a:t>uhar uygulaması ile dezenfekte edilecek alan , yüzey, alet-ekipman vd. gereği gibi temizlendiyse başarı yüksek olur. Aksi halde organik kalıntılar yüzeyde tabaka oluşturur ve buharın </a:t>
            </a:r>
            <a:r>
              <a:rPr lang="tr-TR" dirty="0" err="1" smtClean="0"/>
              <a:t>penetrasyonu</a:t>
            </a:r>
            <a:r>
              <a:rPr lang="tr-TR" dirty="0" smtClean="0"/>
              <a:t> engellenmiş olur. Eğer buhar yerine su buharı kullanılırsa sıcaklık, hedef mikroorganizmalar üzerinde yeterli etki sağlamadığı için dezenfeksiyon gerçekleşmez. Etkin bir </a:t>
            </a:r>
            <a:r>
              <a:rPr lang="tr-TR" dirty="0" err="1" smtClean="0"/>
              <a:t>dezenfksiyon</a:t>
            </a:r>
            <a:r>
              <a:rPr lang="tr-TR" dirty="0" smtClean="0"/>
              <a:t> için tank gibi malzemelerin çıkış yerinde sıcaklığın 95 </a:t>
            </a:r>
            <a:r>
              <a:rPr lang="tr-TR" dirty="0"/>
              <a:t>°C </a:t>
            </a:r>
            <a:r>
              <a:rPr lang="tr-TR" dirty="0" smtClean="0"/>
              <a:t>’in üzerine çıkmasından sonra en az 10 </a:t>
            </a:r>
            <a:r>
              <a:rPr lang="tr-TR" dirty="0" err="1" smtClean="0"/>
              <a:t>dk</a:t>
            </a:r>
            <a:r>
              <a:rPr lang="tr-TR" dirty="0" smtClean="0"/>
              <a:t> süreyle buhar uygulanması gerekmektedir.</a:t>
            </a:r>
            <a:endParaRPr lang="tr-TR" dirty="0"/>
          </a:p>
        </p:txBody>
      </p:sp>
    </p:spTree>
    <p:extLst>
      <p:ext uri="{BB962C8B-B14F-4D97-AF65-F5344CB8AC3E}">
        <p14:creationId xmlns:p14="http://schemas.microsoft.com/office/powerpoint/2010/main" val="370040161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Sıcak su ile dezenfeksiyonda 80 </a:t>
            </a:r>
            <a:r>
              <a:rPr lang="tr-TR" dirty="0"/>
              <a:t>°C </a:t>
            </a:r>
            <a:r>
              <a:rPr lang="tr-TR" dirty="0" smtClean="0"/>
              <a:t>’in üstünde ısıtılmış olan su kullanılır. Daha çok bıçak, </a:t>
            </a:r>
            <a:r>
              <a:rPr lang="tr-TR" dirty="0" err="1" smtClean="0"/>
              <a:t>spatül</a:t>
            </a:r>
            <a:r>
              <a:rPr lang="tr-TR" dirty="0" smtClean="0"/>
              <a:t>, karıştırıcı, kaşık, kepçe gibi küçük parçaların ve plakalı ısıtıcıların , pastörizelerin dezenfeksiyonuna uygundur. Bu tür dezenfeksiyonda uygulanan sıcaklık etkisi ile mikroorganizmaların protein yapısındaki hücre </a:t>
            </a:r>
            <a:r>
              <a:rPr lang="tr-TR" dirty="0" err="1" smtClean="0"/>
              <a:t>organelleri</a:t>
            </a:r>
            <a:r>
              <a:rPr lang="tr-TR" dirty="0" smtClean="0"/>
              <a:t> </a:t>
            </a:r>
            <a:r>
              <a:rPr lang="tr-TR" dirty="0" err="1" smtClean="0"/>
              <a:t>denatüre</a:t>
            </a:r>
            <a:r>
              <a:rPr lang="tr-TR" dirty="0" smtClean="0"/>
              <a:t> olur ve hücre ölür. Etki </a:t>
            </a:r>
            <a:r>
              <a:rPr lang="tr-TR" dirty="0" err="1" smtClean="0"/>
              <a:t>mikrobisidaldir</a:t>
            </a:r>
            <a:r>
              <a:rPr lang="tr-TR" dirty="0" smtClean="0"/>
              <a:t>. Ancak uygulama alanı çok sınırlıdır. Çünkü işletme içindeki her yerde sıcak su ile dezenfeksiyon çok pahalıya mal olur ve zaman gerekir.</a:t>
            </a:r>
            <a:endParaRPr lang="tr-TR" dirty="0"/>
          </a:p>
        </p:txBody>
      </p:sp>
    </p:spTree>
    <p:extLst>
      <p:ext uri="{BB962C8B-B14F-4D97-AF65-F5344CB8AC3E}">
        <p14:creationId xmlns:p14="http://schemas.microsoft.com/office/powerpoint/2010/main" val="389028027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Bu tür dezenfeksiyonda uygulama 85 </a:t>
            </a:r>
            <a:r>
              <a:rPr lang="tr-TR" dirty="0"/>
              <a:t>°C </a:t>
            </a:r>
            <a:r>
              <a:rPr lang="tr-TR" dirty="0" smtClean="0"/>
              <a:t> de en az 15 </a:t>
            </a:r>
            <a:r>
              <a:rPr lang="tr-TR" dirty="0" err="1" smtClean="0"/>
              <a:t>dk</a:t>
            </a:r>
            <a:r>
              <a:rPr lang="tr-TR" dirty="0" smtClean="0"/>
              <a:t> veya 80 </a:t>
            </a:r>
            <a:r>
              <a:rPr lang="tr-TR" dirty="0"/>
              <a:t>°C </a:t>
            </a:r>
            <a:r>
              <a:rPr lang="tr-TR" dirty="0" smtClean="0"/>
              <a:t> de 20 </a:t>
            </a:r>
            <a:r>
              <a:rPr lang="tr-TR" dirty="0" err="1" smtClean="0"/>
              <a:t>dk</a:t>
            </a:r>
            <a:r>
              <a:rPr lang="tr-TR" dirty="0" smtClean="0"/>
              <a:t> olmalıdır.</a:t>
            </a:r>
          </a:p>
          <a:p>
            <a:r>
              <a:rPr lang="tr-TR" dirty="0" smtClean="0"/>
              <a:t>Dezenfeksiyon araçları kullanışlıdır ve </a:t>
            </a:r>
            <a:r>
              <a:rPr lang="tr-TR" dirty="0" err="1" smtClean="0"/>
              <a:t>toksik</a:t>
            </a:r>
            <a:r>
              <a:rPr lang="tr-TR" dirty="0" smtClean="0"/>
              <a:t> değildir.</a:t>
            </a:r>
            <a:endParaRPr lang="tr-TR" dirty="0"/>
          </a:p>
        </p:txBody>
      </p:sp>
    </p:spTree>
    <p:extLst>
      <p:ext uri="{BB962C8B-B14F-4D97-AF65-F5344CB8AC3E}">
        <p14:creationId xmlns:p14="http://schemas.microsoft.com/office/powerpoint/2010/main" val="1655159254"/>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Su buharı ile işlem ; gaz </a:t>
            </a:r>
            <a:r>
              <a:rPr lang="tr-TR" dirty="0" err="1" smtClean="0"/>
              <a:t>özellikelerini</a:t>
            </a:r>
            <a:r>
              <a:rPr lang="tr-TR" dirty="0" smtClean="0"/>
              <a:t> kullanmanın avantajlarına sahiptir:</a:t>
            </a:r>
          </a:p>
          <a:p>
            <a:r>
              <a:rPr lang="tr-TR" dirty="0" smtClean="0"/>
              <a:t>Dolaşımları ağırlık yasasına bağlı olan normal basınçta olmayan sıvıların aksine tüm yönlerde yayılma,</a:t>
            </a:r>
          </a:p>
          <a:p>
            <a:r>
              <a:rPr lang="tr-TR" dirty="0" smtClean="0"/>
              <a:t>Gazın </a:t>
            </a:r>
            <a:r>
              <a:rPr lang="tr-TR" dirty="0" err="1" smtClean="0"/>
              <a:t>kondansasyonu</a:t>
            </a:r>
            <a:r>
              <a:rPr lang="tr-TR" dirty="0" smtClean="0"/>
              <a:t>, gazın </a:t>
            </a:r>
            <a:r>
              <a:rPr lang="tr-TR" dirty="0" err="1" smtClean="0"/>
              <a:t>kondanse</a:t>
            </a:r>
            <a:r>
              <a:rPr lang="tr-TR" dirty="0" smtClean="0"/>
              <a:t> olduğu iç çeperin sıcaklığını </a:t>
            </a:r>
            <a:r>
              <a:rPr lang="tr-TR" dirty="0" err="1" smtClean="0"/>
              <a:t>arttırarark</a:t>
            </a:r>
            <a:r>
              <a:rPr lang="tr-TR" dirty="0" smtClean="0"/>
              <a:t> çok büyük miktarda sıcaklık açığa çıkarır.</a:t>
            </a:r>
            <a:endParaRPr lang="tr-TR" dirty="0"/>
          </a:p>
        </p:txBody>
      </p:sp>
    </p:spTree>
    <p:extLst>
      <p:ext uri="{BB962C8B-B14F-4D97-AF65-F5344CB8AC3E}">
        <p14:creationId xmlns:p14="http://schemas.microsoft.com/office/powerpoint/2010/main" val="103600562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Termik dezenfeksiyonu hazırlayan faktörler çeşitlidir :</a:t>
            </a:r>
          </a:p>
          <a:p>
            <a:r>
              <a:rPr lang="tr-TR" dirty="0" smtClean="0"/>
              <a:t>Hattın temizlenmesinden sonra kalıntı havanın uzaklaşması</a:t>
            </a:r>
          </a:p>
          <a:p>
            <a:r>
              <a:rPr lang="tr-TR" dirty="0" smtClean="0"/>
              <a:t>Su buharıyla temas eden materyalin tüm yüzeylerine dağılması</a:t>
            </a:r>
          </a:p>
          <a:p>
            <a:r>
              <a:rPr lang="tr-TR" dirty="0" smtClean="0"/>
              <a:t>Kurutma </a:t>
            </a:r>
          </a:p>
          <a:p>
            <a:r>
              <a:rPr lang="tr-TR" dirty="0" err="1" smtClean="0"/>
              <a:t>Filtrasyonla</a:t>
            </a:r>
            <a:r>
              <a:rPr lang="tr-TR" dirty="0" smtClean="0"/>
              <a:t> sağlanan suyun son kalitesi </a:t>
            </a:r>
            <a:endParaRPr lang="tr-TR" dirty="0"/>
          </a:p>
        </p:txBody>
      </p:sp>
    </p:spTree>
    <p:extLst>
      <p:ext uri="{BB962C8B-B14F-4D97-AF65-F5344CB8AC3E}">
        <p14:creationId xmlns:p14="http://schemas.microsoft.com/office/powerpoint/2010/main" val="118456191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a:t>Süt ürünleri , enfeksiyon oluşturan veya </a:t>
            </a:r>
            <a:r>
              <a:rPr lang="tr-TR" dirty="0" err="1"/>
              <a:t>toksik</a:t>
            </a:r>
            <a:r>
              <a:rPr lang="tr-TR" dirty="0"/>
              <a:t> özellikte olan mikroorganizmalarla üretimin başından tüketici eline ulaşıncaya kadar geçen devrelerde bulaşabilir. bulaşmada önemli faktörler şöyle sıralanabilir:</a:t>
            </a:r>
          </a:p>
        </p:txBody>
      </p:sp>
    </p:spTree>
    <p:extLst>
      <p:ext uri="{BB962C8B-B14F-4D97-AF65-F5344CB8AC3E}">
        <p14:creationId xmlns:p14="http://schemas.microsoft.com/office/powerpoint/2010/main" val="39840917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smtClean="0"/>
          </a:p>
          <a:p>
            <a:endParaRPr lang="tr-TR" dirty="0"/>
          </a:p>
          <a:p>
            <a:r>
              <a:rPr lang="tr-TR" dirty="0" smtClean="0"/>
              <a:t>Bu anlatılanlardan anlaşılacağı üzere denetim, buhar basıncı ve-veya sıcaklık üzerine dayanır.</a:t>
            </a:r>
            <a:endParaRPr lang="tr-TR" dirty="0"/>
          </a:p>
        </p:txBody>
      </p:sp>
    </p:spTree>
    <p:extLst>
      <p:ext uri="{BB962C8B-B14F-4D97-AF65-F5344CB8AC3E}">
        <p14:creationId xmlns:p14="http://schemas.microsoft.com/office/powerpoint/2010/main" val="294193568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solidFill>
                  <a:srgbClr val="FF0000"/>
                </a:solidFill>
              </a:rPr>
              <a:t>Kimyasal Dezenfeksiyon</a:t>
            </a:r>
          </a:p>
          <a:p>
            <a:pPr marL="0" indent="0">
              <a:buNone/>
            </a:pPr>
            <a:r>
              <a:rPr lang="tr-TR" dirty="0"/>
              <a:t> </a:t>
            </a:r>
            <a:r>
              <a:rPr lang="tr-TR" dirty="0" smtClean="0"/>
              <a:t>Süt işletmelerinde en çok ve yaygın olarak kullanılan yöntemdir. Kimyasal özellikteki bileşiklerden yararlanarak dezenfeksiyon gerçekleştirilir. Genel olarak CİP sistemiyle temizliğin bitiminden sonra aynı sistemde dezenfektan maddeler kullanılarak dezenfeksiyon yapılır. </a:t>
            </a:r>
            <a:endParaRPr lang="tr-TR" dirty="0"/>
          </a:p>
        </p:txBody>
      </p:sp>
    </p:spTree>
    <p:extLst>
      <p:ext uri="{BB962C8B-B14F-4D97-AF65-F5344CB8AC3E}">
        <p14:creationId xmlns:p14="http://schemas.microsoft.com/office/powerpoint/2010/main" val="18810793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Bu kimyasallar süt işletmelerinde alet-ekipmanların dezenfeksiyonuna uygundurlar.</a:t>
            </a:r>
          </a:p>
          <a:p>
            <a:r>
              <a:rPr lang="tr-TR" dirty="0" smtClean="0"/>
              <a:t>Dezenfektanların etkinliği ve etki alanları mikroorganizmaların özelliklerine göre değişir, örneğin dörtlü amonyum bileşikleri (QAC) , G(+) olan bakteriler ; </a:t>
            </a:r>
            <a:r>
              <a:rPr lang="tr-TR" dirty="0" err="1" smtClean="0"/>
              <a:t>hipoklorit</a:t>
            </a:r>
            <a:r>
              <a:rPr lang="tr-TR" dirty="0" smtClean="0"/>
              <a:t> bileşikleri G(-) olan bakteriler üzerinde etkilidirler. Ayrıca küf ve mayalar da </a:t>
            </a:r>
            <a:r>
              <a:rPr lang="tr-TR" dirty="0" err="1" smtClean="0"/>
              <a:t>hipokloritlerden</a:t>
            </a:r>
            <a:r>
              <a:rPr lang="tr-TR" dirty="0" smtClean="0"/>
              <a:t> etkilenir.</a:t>
            </a:r>
            <a:endParaRPr lang="tr-TR" dirty="0"/>
          </a:p>
        </p:txBody>
      </p:sp>
    </p:spTree>
    <p:extLst>
      <p:ext uri="{BB962C8B-B14F-4D97-AF65-F5344CB8AC3E}">
        <p14:creationId xmlns:p14="http://schemas.microsoft.com/office/powerpoint/2010/main" val="123046280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pPr marL="0" indent="0">
              <a:buNone/>
            </a:pPr>
            <a:r>
              <a:rPr lang="tr-TR" dirty="0" smtClean="0">
                <a:solidFill>
                  <a:srgbClr val="FF0000"/>
                </a:solidFill>
              </a:rPr>
              <a:t>Kimyasal Dezenfektanların Gruplandırılması</a:t>
            </a:r>
          </a:p>
          <a:p>
            <a:endParaRPr lang="tr-TR" dirty="0"/>
          </a:p>
          <a:p>
            <a:endParaRPr lang="tr-TR" dirty="0" smtClean="0"/>
          </a:p>
          <a:p>
            <a:r>
              <a:rPr lang="tr-TR" dirty="0" smtClean="0"/>
              <a:t>Endüstriyel alanda kullanılabilecek dezenfektanların yapısal özellikleri birbirinden farklıdır. Bunlar şöyle gruplandırılabilir:</a:t>
            </a:r>
            <a:endParaRPr lang="tr-TR" dirty="0"/>
          </a:p>
        </p:txBody>
      </p:sp>
    </p:spTree>
    <p:extLst>
      <p:ext uri="{BB962C8B-B14F-4D97-AF65-F5344CB8AC3E}">
        <p14:creationId xmlns:p14="http://schemas.microsoft.com/office/powerpoint/2010/main" val="292509556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err="1" smtClean="0"/>
              <a:t>Quaternary</a:t>
            </a:r>
            <a:r>
              <a:rPr lang="tr-TR" dirty="0" smtClean="0"/>
              <a:t> Amonyum Bileşikleri</a:t>
            </a:r>
          </a:p>
          <a:p>
            <a:r>
              <a:rPr lang="tr-TR" dirty="0" err="1" smtClean="0"/>
              <a:t>Halojenik</a:t>
            </a:r>
            <a:r>
              <a:rPr lang="tr-TR" dirty="0" smtClean="0"/>
              <a:t> Bileşikler , klorlu bileşikler, gaz halinde , </a:t>
            </a:r>
            <a:r>
              <a:rPr lang="tr-TR" dirty="0" err="1" smtClean="0"/>
              <a:t>hipokloritler</a:t>
            </a:r>
            <a:r>
              <a:rPr lang="tr-TR" dirty="0" smtClean="0"/>
              <a:t>, </a:t>
            </a:r>
            <a:r>
              <a:rPr lang="tr-TR" dirty="0" err="1" smtClean="0"/>
              <a:t>klorin</a:t>
            </a:r>
            <a:r>
              <a:rPr lang="tr-TR" dirty="0" smtClean="0"/>
              <a:t> dioksit, klor aminler, di-</a:t>
            </a:r>
            <a:r>
              <a:rPr lang="tr-TR" dirty="0" err="1" smtClean="0"/>
              <a:t>trikloro</a:t>
            </a:r>
            <a:r>
              <a:rPr lang="tr-TR" dirty="0" smtClean="0"/>
              <a:t> asidik bileşikler, </a:t>
            </a:r>
            <a:r>
              <a:rPr lang="tr-TR" dirty="0" err="1" smtClean="0"/>
              <a:t>dikloro</a:t>
            </a:r>
            <a:r>
              <a:rPr lang="tr-TR" dirty="0" smtClean="0"/>
              <a:t> </a:t>
            </a:r>
            <a:r>
              <a:rPr lang="tr-TR" dirty="0" err="1" smtClean="0"/>
              <a:t>dimetilhidantoinler</a:t>
            </a:r>
            <a:r>
              <a:rPr lang="tr-TR" dirty="0" smtClean="0"/>
              <a:t> gibi</a:t>
            </a:r>
          </a:p>
          <a:p>
            <a:r>
              <a:rPr lang="tr-TR" dirty="0" err="1" smtClean="0"/>
              <a:t>Amfoterik</a:t>
            </a:r>
            <a:r>
              <a:rPr lang="tr-TR" dirty="0" smtClean="0"/>
              <a:t> Bileşikler:  </a:t>
            </a:r>
            <a:r>
              <a:rPr lang="tr-TR" dirty="0" err="1" smtClean="0"/>
              <a:t>imidaziolin</a:t>
            </a:r>
            <a:r>
              <a:rPr lang="tr-TR" dirty="0" smtClean="0"/>
              <a:t> türevleri , b-</a:t>
            </a:r>
            <a:r>
              <a:rPr lang="tr-TR" dirty="0" err="1" smtClean="0"/>
              <a:t>oksipropionik</a:t>
            </a:r>
            <a:r>
              <a:rPr lang="tr-TR" dirty="0" smtClean="0"/>
              <a:t> </a:t>
            </a:r>
            <a:r>
              <a:rPr lang="tr-TR" dirty="0" err="1" smtClean="0"/>
              <a:t>imizadol</a:t>
            </a:r>
            <a:r>
              <a:rPr lang="tr-TR" dirty="0" smtClean="0"/>
              <a:t> gibi</a:t>
            </a:r>
          </a:p>
          <a:p>
            <a:r>
              <a:rPr lang="tr-TR" dirty="0" smtClean="0"/>
              <a:t>Alkol bazlı bileşikler : %70’lik etil alkol </a:t>
            </a:r>
            <a:r>
              <a:rPr lang="tr-TR" dirty="0" err="1" smtClean="0"/>
              <a:t>izopropil</a:t>
            </a:r>
            <a:r>
              <a:rPr lang="tr-TR" dirty="0" smtClean="0"/>
              <a:t> alkol</a:t>
            </a:r>
          </a:p>
          <a:p>
            <a:r>
              <a:rPr lang="tr-TR" dirty="0" err="1" smtClean="0"/>
              <a:t>Aldehidler</a:t>
            </a:r>
            <a:r>
              <a:rPr lang="tr-TR" dirty="0" smtClean="0"/>
              <a:t> : organik ve inorganik olanlar</a:t>
            </a:r>
          </a:p>
        </p:txBody>
      </p:sp>
    </p:spTree>
    <p:extLst>
      <p:ext uri="{BB962C8B-B14F-4D97-AF65-F5344CB8AC3E}">
        <p14:creationId xmlns:p14="http://schemas.microsoft.com/office/powerpoint/2010/main" val="2750989601"/>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Asitler ve alkaliler : </a:t>
            </a:r>
            <a:r>
              <a:rPr lang="tr-TR" dirty="0" err="1" smtClean="0"/>
              <a:t>propionik</a:t>
            </a:r>
            <a:r>
              <a:rPr lang="tr-TR" dirty="0" smtClean="0"/>
              <a:t> asit, tartarik asit, asetik asit gibi</a:t>
            </a:r>
          </a:p>
          <a:p>
            <a:r>
              <a:rPr lang="tr-TR" dirty="0" smtClean="0"/>
              <a:t>Peroksitler : hidrojen peroksit en çok kullanılandır.</a:t>
            </a:r>
          </a:p>
          <a:p>
            <a:r>
              <a:rPr lang="tr-TR" dirty="0" err="1" smtClean="0"/>
              <a:t>Fenolik</a:t>
            </a:r>
            <a:r>
              <a:rPr lang="tr-TR" dirty="0" smtClean="0"/>
              <a:t> </a:t>
            </a:r>
            <a:r>
              <a:rPr lang="tr-TR" dirty="0" err="1" smtClean="0"/>
              <a:t>bileşikler:bifenoller</a:t>
            </a:r>
            <a:endParaRPr lang="tr-TR" dirty="0" smtClean="0"/>
          </a:p>
          <a:p>
            <a:r>
              <a:rPr lang="tr-TR" dirty="0" smtClean="0"/>
              <a:t>Deterjan ve dezenfektan kombine karakterli bileşikler. İnorganik alkaliler ile </a:t>
            </a:r>
            <a:r>
              <a:rPr lang="tr-TR" dirty="0" err="1" smtClean="0"/>
              <a:t>hipoklozitler</a:t>
            </a:r>
            <a:r>
              <a:rPr lang="tr-TR" dirty="0" smtClean="0"/>
              <a:t>, iyonik asitlerle iyonik olmayan yüzey aktif özellikteki bileşikler örnek olarak verilebilir.</a:t>
            </a:r>
          </a:p>
        </p:txBody>
      </p:sp>
    </p:spTree>
    <p:extLst>
      <p:ext uri="{BB962C8B-B14F-4D97-AF65-F5344CB8AC3E}">
        <p14:creationId xmlns:p14="http://schemas.microsoft.com/office/powerpoint/2010/main" val="375932278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Kimyasal dezenfektanların etkinliği üzerinde rol oynayan faktörler:</a:t>
            </a:r>
          </a:p>
          <a:p>
            <a:r>
              <a:rPr lang="tr-TR" dirty="0" smtClean="0"/>
              <a:t>Dezenfektanın kullanım konsantrasyonu</a:t>
            </a:r>
          </a:p>
          <a:p>
            <a:r>
              <a:rPr lang="tr-TR" dirty="0" smtClean="0"/>
              <a:t>Uygulama sıcaklığı ve süresi</a:t>
            </a:r>
          </a:p>
          <a:p>
            <a:r>
              <a:rPr lang="tr-TR" dirty="0" smtClean="0"/>
              <a:t>Ortam </a:t>
            </a:r>
            <a:r>
              <a:rPr lang="tr-TR" dirty="0" err="1" smtClean="0"/>
              <a:t>pH</a:t>
            </a:r>
            <a:r>
              <a:rPr lang="tr-TR" dirty="0" smtClean="0"/>
              <a:t> ‘ </a:t>
            </a:r>
            <a:r>
              <a:rPr lang="tr-TR" dirty="0" err="1" smtClean="0"/>
              <a:t>sı</a:t>
            </a:r>
            <a:endParaRPr lang="tr-TR" dirty="0" smtClean="0"/>
          </a:p>
          <a:p>
            <a:r>
              <a:rPr lang="tr-TR" dirty="0" smtClean="0"/>
              <a:t>Ortamdaki ışık konsantrasyonu </a:t>
            </a:r>
          </a:p>
          <a:p>
            <a:r>
              <a:rPr lang="tr-TR" dirty="0" smtClean="0"/>
              <a:t>Önceden yapılan temizliğin derecesi</a:t>
            </a:r>
          </a:p>
          <a:p>
            <a:r>
              <a:rPr lang="tr-TR" dirty="0" smtClean="0"/>
              <a:t>Kullanılan suyun sertlik derecesi</a:t>
            </a:r>
          </a:p>
          <a:p>
            <a:r>
              <a:rPr lang="tr-TR" dirty="0" smtClean="0"/>
              <a:t>Bakteriyel ilgidir. </a:t>
            </a:r>
            <a:endParaRPr lang="tr-TR" dirty="0"/>
          </a:p>
        </p:txBody>
      </p:sp>
    </p:spTree>
    <p:extLst>
      <p:ext uri="{BB962C8B-B14F-4D97-AF65-F5344CB8AC3E}">
        <p14:creationId xmlns:p14="http://schemas.microsoft.com/office/powerpoint/2010/main" val="145753919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İçerik Yer Tutucusu 3"/>
          <p:cNvGraphicFramePr>
            <a:graphicFrameLocks noGrp="1"/>
          </p:cNvGraphicFramePr>
          <p:nvPr>
            <p:ph idx="1"/>
            <p:extLst>
              <p:ext uri="{D42A27DB-BD31-4B8C-83A1-F6EECF244321}">
                <p14:modId xmlns:p14="http://schemas.microsoft.com/office/powerpoint/2010/main" val="1162486599"/>
              </p:ext>
            </p:extLst>
          </p:nvPr>
        </p:nvGraphicFramePr>
        <p:xfrm>
          <a:off x="827584" y="332656"/>
          <a:ext cx="6840761" cy="6138820"/>
        </p:xfrm>
        <a:graphic>
          <a:graphicData uri="http://schemas.openxmlformats.org/drawingml/2006/table">
            <a:tbl>
              <a:tblPr firstRow="1" bandRow="1">
                <a:tableStyleId>{5C22544A-7EE6-4342-B048-85BDC9FD1C3A}</a:tableStyleId>
              </a:tblPr>
              <a:tblGrid>
                <a:gridCol w="2104850"/>
                <a:gridCol w="2104850"/>
                <a:gridCol w="2631061"/>
              </a:tblGrid>
              <a:tr h="544684">
                <a:tc>
                  <a:txBody>
                    <a:bodyPr/>
                    <a:lstStyle/>
                    <a:p>
                      <a:r>
                        <a:rPr lang="tr-TR" sz="1500" dirty="0" smtClean="0"/>
                        <a:t>Uygulanacak Yüzeyler</a:t>
                      </a:r>
                      <a:endParaRPr lang="tr-TR" sz="1500" dirty="0"/>
                    </a:p>
                  </a:txBody>
                  <a:tcPr/>
                </a:tc>
                <a:tc>
                  <a:txBody>
                    <a:bodyPr/>
                    <a:lstStyle/>
                    <a:p>
                      <a:r>
                        <a:rPr lang="tr-TR" sz="1500" dirty="0" smtClean="0"/>
                        <a:t>Deterjan Çözeltileri</a:t>
                      </a:r>
                      <a:endParaRPr lang="tr-TR" sz="1500" dirty="0"/>
                    </a:p>
                  </a:txBody>
                  <a:tcPr/>
                </a:tc>
                <a:tc>
                  <a:txBody>
                    <a:bodyPr/>
                    <a:lstStyle/>
                    <a:p>
                      <a:r>
                        <a:rPr lang="tr-TR" sz="1500" dirty="0" smtClean="0"/>
                        <a:t>Dezenfektan Çözeltileri</a:t>
                      </a:r>
                      <a:r>
                        <a:rPr lang="tr-TR" sz="1500" baseline="0" dirty="0" smtClean="0"/>
                        <a:t> Konsantrasyonları</a:t>
                      </a:r>
                      <a:endParaRPr lang="tr-TR" sz="1500" dirty="0"/>
                    </a:p>
                  </a:txBody>
                  <a:tcPr/>
                </a:tc>
              </a:tr>
              <a:tr h="5590180">
                <a:tc>
                  <a:txBody>
                    <a:bodyPr/>
                    <a:lstStyle/>
                    <a:p>
                      <a:r>
                        <a:rPr lang="tr-TR" sz="1500" dirty="0" smtClean="0"/>
                        <a:t>Eller </a:t>
                      </a:r>
                    </a:p>
                    <a:p>
                      <a:endParaRPr lang="tr-TR" sz="1500" dirty="0" smtClean="0"/>
                    </a:p>
                    <a:p>
                      <a:endParaRPr lang="tr-TR" sz="1500" dirty="0" smtClean="0"/>
                    </a:p>
                    <a:p>
                      <a:r>
                        <a:rPr lang="tr-TR" sz="1500" dirty="0" smtClean="0"/>
                        <a:t>Cam ve seramik materyal</a:t>
                      </a:r>
                    </a:p>
                    <a:p>
                      <a:endParaRPr lang="tr-TR" sz="1500" dirty="0" smtClean="0"/>
                    </a:p>
                    <a:p>
                      <a:r>
                        <a:rPr lang="tr-TR" sz="1500" dirty="0" smtClean="0"/>
                        <a:t>Paslanmaz çelik</a:t>
                      </a:r>
                    </a:p>
                    <a:p>
                      <a:endParaRPr lang="tr-TR" sz="1500" dirty="0" smtClean="0"/>
                    </a:p>
                    <a:p>
                      <a:endParaRPr lang="tr-TR" sz="1500" dirty="0" smtClean="0"/>
                    </a:p>
                    <a:p>
                      <a:r>
                        <a:rPr lang="tr-TR" sz="1500" dirty="0" err="1" smtClean="0"/>
                        <a:t>Plastik,lastik,tahta,boyalı</a:t>
                      </a:r>
                      <a:r>
                        <a:rPr lang="tr-TR" sz="1500" dirty="0" smtClean="0"/>
                        <a:t> yüzeyler</a:t>
                      </a:r>
                    </a:p>
                    <a:p>
                      <a:endParaRPr lang="tr-TR" sz="1500" dirty="0" smtClean="0"/>
                    </a:p>
                    <a:p>
                      <a:r>
                        <a:rPr lang="tr-TR" sz="1500" dirty="0" smtClean="0"/>
                        <a:t>Duvarlar , gözenekli</a:t>
                      </a:r>
                      <a:r>
                        <a:rPr lang="tr-TR" sz="1500" baseline="0" dirty="0" smtClean="0"/>
                        <a:t> yüzeyler</a:t>
                      </a:r>
                    </a:p>
                    <a:p>
                      <a:r>
                        <a:rPr lang="tr-TR" sz="1500" baseline="0" dirty="0" smtClean="0"/>
                        <a:t>Fayans ve zemin</a:t>
                      </a:r>
                    </a:p>
                    <a:p>
                      <a:r>
                        <a:rPr lang="tr-TR" sz="1500" baseline="0" dirty="0" smtClean="0"/>
                        <a:t>Su dezenfeksiyonu</a:t>
                      </a:r>
                    </a:p>
                    <a:p>
                      <a:r>
                        <a:rPr lang="tr-TR" sz="1500" baseline="0" dirty="0" smtClean="0"/>
                        <a:t>Yerleşik organik madde ortamı</a:t>
                      </a:r>
                    </a:p>
                    <a:p>
                      <a:r>
                        <a:rPr lang="tr-TR" sz="1500" baseline="0" dirty="0" err="1" smtClean="0"/>
                        <a:t>Aluminyum</a:t>
                      </a:r>
                      <a:r>
                        <a:rPr lang="tr-TR" sz="1500" baseline="0" dirty="0" smtClean="0"/>
                        <a:t> ekipman</a:t>
                      </a:r>
                    </a:p>
                    <a:p>
                      <a:endParaRPr lang="tr-TR" sz="1500" baseline="0" dirty="0" smtClean="0"/>
                    </a:p>
                    <a:p>
                      <a:r>
                        <a:rPr lang="tr-TR" sz="1500" baseline="0" dirty="0" smtClean="0"/>
                        <a:t>CIP sistemi</a:t>
                      </a:r>
                    </a:p>
                    <a:p>
                      <a:r>
                        <a:rPr lang="tr-TR" sz="1500" baseline="0" dirty="0" smtClean="0"/>
                        <a:t>Kumaş </a:t>
                      </a:r>
                      <a:endParaRPr lang="tr-TR" sz="1500" dirty="0"/>
                    </a:p>
                  </a:txBody>
                  <a:tcPr/>
                </a:tc>
                <a:tc>
                  <a:txBody>
                    <a:bodyPr/>
                    <a:lstStyle/>
                    <a:p>
                      <a:r>
                        <a:rPr lang="tr-TR" sz="1500" dirty="0" smtClean="0"/>
                        <a:t>Sabun-ılık(40-50</a:t>
                      </a:r>
                      <a:r>
                        <a:rPr lang="tr-TR" sz="1500" baseline="0" dirty="0" smtClean="0"/>
                        <a:t> C)su ile </a:t>
                      </a:r>
                      <a:r>
                        <a:rPr lang="tr-TR" sz="1500" baseline="0" dirty="0" err="1" smtClean="0"/>
                        <a:t>yıkama,n-propanol-isopropanal</a:t>
                      </a:r>
                      <a:r>
                        <a:rPr lang="tr-TR" sz="1500" baseline="0" dirty="0" smtClean="0"/>
                        <a:t> ile çalkalama</a:t>
                      </a:r>
                    </a:p>
                    <a:p>
                      <a:r>
                        <a:rPr lang="tr-TR" sz="1500" baseline="0" dirty="0" smtClean="0"/>
                        <a:t>Alkali ve iyonik olmayanlar.</a:t>
                      </a:r>
                    </a:p>
                    <a:p>
                      <a:endParaRPr lang="tr-TR" sz="1500" baseline="0" dirty="0" smtClean="0"/>
                    </a:p>
                    <a:p>
                      <a:r>
                        <a:rPr lang="tr-TR" sz="1500" baseline="0" dirty="0" err="1" smtClean="0"/>
                        <a:t>Alkali,iyonik</a:t>
                      </a:r>
                      <a:r>
                        <a:rPr lang="tr-TR" sz="1500" baseline="0" dirty="0" smtClean="0"/>
                        <a:t> olmayan-</a:t>
                      </a:r>
                      <a:r>
                        <a:rPr lang="tr-TR" sz="1500" baseline="0" dirty="0" err="1" smtClean="0"/>
                        <a:t>det</a:t>
                      </a:r>
                      <a:r>
                        <a:rPr lang="tr-TR" sz="1500" baseline="0" dirty="0" smtClean="0"/>
                        <a:t>-</a:t>
                      </a:r>
                      <a:r>
                        <a:rPr lang="tr-TR" sz="1500" baseline="0" dirty="0" err="1" smtClean="0"/>
                        <a:t>dez</a:t>
                      </a:r>
                      <a:r>
                        <a:rPr lang="tr-TR" sz="1500" baseline="0" dirty="0" smtClean="0"/>
                        <a:t> </a:t>
                      </a:r>
                      <a:r>
                        <a:rPr lang="tr-TR" sz="1500" baseline="0" dirty="0" err="1" smtClean="0"/>
                        <a:t>karışımı,asidik</a:t>
                      </a:r>
                      <a:r>
                        <a:rPr lang="tr-TR" sz="1500" baseline="0" dirty="0" smtClean="0"/>
                        <a:t> </a:t>
                      </a:r>
                      <a:r>
                        <a:rPr lang="tr-TR" sz="1500" baseline="0" dirty="0" err="1" smtClean="0"/>
                        <a:t>det</a:t>
                      </a:r>
                      <a:r>
                        <a:rPr lang="tr-TR" sz="1500" baseline="0" dirty="0" smtClean="0"/>
                        <a:t>.</a:t>
                      </a:r>
                    </a:p>
                    <a:p>
                      <a:endParaRPr lang="tr-TR" sz="1500"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tr-TR" sz="1500" baseline="0" dirty="0" err="1" smtClean="0"/>
                        <a:t>Alkali,iyonik</a:t>
                      </a:r>
                      <a:r>
                        <a:rPr lang="tr-TR" sz="1500" baseline="0" dirty="0" smtClean="0"/>
                        <a:t> olmayan-</a:t>
                      </a:r>
                      <a:r>
                        <a:rPr lang="tr-TR" sz="1500" baseline="0" dirty="0" err="1" smtClean="0"/>
                        <a:t>det</a:t>
                      </a:r>
                      <a:r>
                        <a:rPr lang="tr-TR" sz="1500" baseline="0" dirty="0" smtClean="0"/>
                        <a:t>-</a:t>
                      </a:r>
                      <a:r>
                        <a:rPr lang="tr-TR" sz="1500" baseline="0" dirty="0" err="1" smtClean="0"/>
                        <a:t>dez</a:t>
                      </a:r>
                      <a:r>
                        <a:rPr lang="tr-TR" sz="1500" baseline="0" dirty="0" smtClean="0"/>
                        <a:t> </a:t>
                      </a:r>
                      <a:r>
                        <a:rPr lang="tr-TR" sz="1500" baseline="0" dirty="0" err="1" smtClean="0"/>
                        <a:t>karışımı,asidik</a:t>
                      </a:r>
                      <a:r>
                        <a:rPr lang="tr-TR" sz="1500" baseline="0" dirty="0" smtClean="0"/>
                        <a:t> </a:t>
                      </a:r>
                      <a:r>
                        <a:rPr lang="tr-TR" sz="1500" baseline="0" dirty="0" err="1" smtClean="0"/>
                        <a:t>det</a:t>
                      </a:r>
                      <a:r>
                        <a:rPr lang="tr-TR" sz="1500" baseline="0" dirty="0" smtClean="0"/>
                        <a:t>.</a:t>
                      </a:r>
                    </a:p>
                    <a:p>
                      <a:endParaRPr lang="tr-TR" sz="1500" dirty="0" smtClean="0"/>
                    </a:p>
                    <a:p>
                      <a:endParaRPr lang="tr-TR" sz="1500" dirty="0" smtClean="0"/>
                    </a:p>
                    <a:p>
                      <a:endParaRPr lang="tr-TR" sz="1500" dirty="0" smtClean="0"/>
                    </a:p>
                    <a:p>
                      <a:endParaRPr lang="tr-TR" sz="1500" dirty="0" smtClean="0"/>
                    </a:p>
                    <a:p>
                      <a:endParaRPr lang="tr-TR" sz="1500" dirty="0" smtClean="0"/>
                    </a:p>
                    <a:p>
                      <a:endParaRPr lang="tr-TR" sz="1500" dirty="0" smtClean="0"/>
                    </a:p>
                    <a:p>
                      <a:endParaRPr lang="tr-TR" sz="1500" dirty="0" smtClean="0"/>
                    </a:p>
                    <a:p>
                      <a:r>
                        <a:rPr lang="tr-TR" sz="1500" dirty="0" smtClean="0"/>
                        <a:t>Sıcak su(75-80 C) alkali</a:t>
                      </a:r>
                      <a:r>
                        <a:rPr lang="tr-TR" sz="1500" baseline="0" dirty="0" smtClean="0"/>
                        <a:t> </a:t>
                      </a:r>
                      <a:r>
                        <a:rPr lang="tr-TR" sz="1500" baseline="0" dirty="0" err="1" smtClean="0"/>
                        <a:t>çöz,iyonik</a:t>
                      </a:r>
                      <a:r>
                        <a:rPr lang="tr-TR" sz="1500" baseline="0" dirty="0" smtClean="0"/>
                        <a:t> olmayan deterjan.</a:t>
                      </a:r>
                      <a:endParaRPr lang="tr-TR" sz="1500" dirty="0"/>
                    </a:p>
                  </a:txBody>
                  <a:tcPr/>
                </a:tc>
                <a:tc>
                  <a:txBody>
                    <a:bodyPr/>
                    <a:lstStyle/>
                    <a:p>
                      <a:r>
                        <a:rPr lang="tr-TR" sz="1500" dirty="0" smtClean="0"/>
                        <a:t>İyotlu (25ppm) ve organik klorlu bileşikler.</a:t>
                      </a:r>
                    </a:p>
                    <a:p>
                      <a:r>
                        <a:rPr lang="tr-TR" sz="1500" dirty="0" smtClean="0"/>
                        <a:t>Etanol</a:t>
                      </a:r>
                      <a:r>
                        <a:rPr lang="tr-TR" sz="1500" baseline="0" dirty="0" smtClean="0"/>
                        <a:t> (%70)</a:t>
                      </a:r>
                    </a:p>
                    <a:p>
                      <a:r>
                        <a:rPr lang="tr-TR" sz="1500" baseline="0" dirty="0" smtClean="0"/>
                        <a:t>(1)</a:t>
                      </a:r>
                      <a:r>
                        <a:rPr lang="tr-TR" sz="1500" baseline="0" dirty="0" err="1" smtClean="0"/>
                        <a:t>Hipoklorit,organik</a:t>
                      </a:r>
                      <a:r>
                        <a:rPr lang="tr-TR" sz="1500" baseline="0" dirty="0" smtClean="0"/>
                        <a:t> klor bileşiği, iyotlu </a:t>
                      </a:r>
                      <a:r>
                        <a:rPr lang="tr-TR" sz="1500" baseline="0" dirty="0" err="1" smtClean="0"/>
                        <a:t>bileşikiQAC,anfoter</a:t>
                      </a:r>
                      <a:r>
                        <a:rPr lang="tr-TR" sz="1500" baseline="0" dirty="0" smtClean="0"/>
                        <a:t> bileşik 1+iyotlu bileşikler(25ppm)</a:t>
                      </a:r>
                    </a:p>
                    <a:p>
                      <a:endParaRPr lang="tr-TR" sz="1500" baseline="0" dirty="0" smtClean="0"/>
                    </a:p>
                    <a:p>
                      <a:r>
                        <a:rPr lang="tr-TR" sz="1500" baseline="0" dirty="0" smtClean="0"/>
                        <a:t>1+iyotlu bileşikler(25ppm), aktif klor çözeltisi(1000ppm)</a:t>
                      </a:r>
                    </a:p>
                    <a:p>
                      <a:endParaRPr lang="tr-TR" sz="1500" baseline="0" dirty="0" smtClean="0"/>
                    </a:p>
                    <a:p>
                      <a:r>
                        <a:rPr lang="tr-TR" sz="1500" baseline="0" dirty="0" smtClean="0"/>
                        <a:t>Klorlu bileşikler(200ppm aktifi Cl)</a:t>
                      </a:r>
                    </a:p>
                    <a:p>
                      <a:r>
                        <a:rPr lang="tr-TR" sz="1500" baseline="0" dirty="0" smtClean="0"/>
                        <a:t>İyotlu bileşikler(25ppm)</a:t>
                      </a:r>
                    </a:p>
                    <a:p>
                      <a:r>
                        <a:rPr lang="tr-TR" sz="1500" baseline="0" dirty="0" err="1" smtClean="0"/>
                        <a:t>Hipoklorit</a:t>
                      </a:r>
                      <a:r>
                        <a:rPr lang="tr-TR" sz="1500" baseline="0" dirty="0" smtClean="0"/>
                        <a:t> (20-50ppm aktif Cl)</a:t>
                      </a:r>
                    </a:p>
                    <a:p>
                      <a:r>
                        <a:rPr lang="tr-TR" sz="1500" baseline="0" dirty="0" smtClean="0"/>
                        <a:t>QAC(200ppm)</a:t>
                      </a:r>
                    </a:p>
                    <a:p>
                      <a:r>
                        <a:rPr lang="tr-TR" sz="1500" baseline="0" dirty="0" smtClean="0"/>
                        <a:t> </a:t>
                      </a:r>
                    </a:p>
                    <a:p>
                      <a:r>
                        <a:rPr lang="tr-TR" sz="1500" baseline="0" dirty="0" smtClean="0"/>
                        <a:t>İyotlu bileşikler(25ppm aktif iyot) Asitli dezenfektan(130ppm) aktif klor ve iyot bileşikleri</a:t>
                      </a:r>
                    </a:p>
                  </a:txBody>
                  <a:tcPr/>
                </a:tc>
              </a:tr>
            </a:tbl>
          </a:graphicData>
        </a:graphic>
      </p:graphicFrame>
    </p:spTree>
    <p:extLst>
      <p:ext uri="{BB962C8B-B14F-4D97-AF65-F5344CB8AC3E}">
        <p14:creationId xmlns:p14="http://schemas.microsoft.com/office/powerpoint/2010/main" val="118422160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solidFill>
                  <a:srgbClr val="FF0000"/>
                </a:solidFill>
              </a:rPr>
              <a:t>Kimyasal Dezenfektanlarda Aranan Özellikler</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Süt üretim çiftliklerinde ve süt işletmelerinde kullanılan dezenfektan veya </a:t>
            </a:r>
            <a:r>
              <a:rPr lang="tr-TR" dirty="0" err="1" smtClean="0"/>
              <a:t>sanitizer</a:t>
            </a:r>
            <a:r>
              <a:rPr lang="tr-TR" dirty="0" smtClean="0"/>
              <a:t> maddelerin etkin iş görebilmeleri, gıdaya sağlık ve kalite açısından zarar vermemesi bakımından bazı temel özelliklere sahip olmaları gerekir. Bu özellikler şöyle sıralanabilir:</a:t>
            </a:r>
          </a:p>
        </p:txBody>
      </p:sp>
    </p:spTree>
    <p:extLst>
      <p:ext uri="{BB962C8B-B14F-4D97-AF65-F5344CB8AC3E}">
        <p14:creationId xmlns:p14="http://schemas.microsoft.com/office/powerpoint/2010/main" val="300566201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Mikroorganizma grupları üzerinde hızlı ve güvenli etki göstermeleri için geniş etki spektrumuna sahip olmalılar</a:t>
            </a:r>
          </a:p>
          <a:p>
            <a:r>
              <a:rPr lang="tr-TR" dirty="0" smtClean="0"/>
              <a:t>Kir kalıntıları , sabun kalıntıları , sert su ve değişik </a:t>
            </a:r>
            <a:r>
              <a:rPr lang="tr-TR" dirty="0" err="1" smtClean="0"/>
              <a:t>pH</a:t>
            </a:r>
            <a:r>
              <a:rPr lang="tr-TR" dirty="0" smtClean="0"/>
              <a:t> aralıklarında etkili olabilmeli</a:t>
            </a:r>
          </a:p>
          <a:p>
            <a:r>
              <a:rPr lang="tr-TR" dirty="0" smtClean="0"/>
              <a:t>Suda çözünme özellikleri iyi olmalı</a:t>
            </a:r>
          </a:p>
          <a:p>
            <a:r>
              <a:rPr lang="tr-TR" dirty="0" smtClean="0"/>
              <a:t>İstenilen konsantrasyonda hazırlanabilme </a:t>
            </a:r>
          </a:p>
          <a:p>
            <a:r>
              <a:rPr lang="tr-TR" dirty="0" smtClean="0"/>
              <a:t>Kokusuz veya kabul edilebilir düzeyde kokmalı</a:t>
            </a:r>
            <a:endParaRPr lang="tr-TR" dirty="0"/>
          </a:p>
        </p:txBody>
      </p:sp>
    </p:spTree>
    <p:extLst>
      <p:ext uri="{BB962C8B-B14F-4D97-AF65-F5344CB8AC3E}">
        <p14:creationId xmlns:p14="http://schemas.microsoft.com/office/powerpoint/2010/main" val="64644718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Süt işletmelerinin planı , yerleşimi , konumu ,</a:t>
            </a:r>
          </a:p>
          <a:p>
            <a:r>
              <a:rPr lang="tr-TR" dirty="0" smtClean="0"/>
              <a:t>Üretim aşamaları ve kullanılan alet ekipmanlar,</a:t>
            </a:r>
          </a:p>
          <a:p>
            <a:r>
              <a:rPr lang="tr-TR" dirty="0" smtClean="0"/>
              <a:t>Ürünün ambalajlanması ; ambalaj materyali , makineler, </a:t>
            </a:r>
          </a:p>
          <a:p>
            <a:r>
              <a:rPr lang="tr-TR" dirty="0" smtClean="0"/>
              <a:t>Taşıma ve depolama koşulları ,</a:t>
            </a:r>
          </a:p>
          <a:p>
            <a:r>
              <a:rPr lang="tr-TR" dirty="0" smtClean="0"/>
              <a:t>Dağıtım ve servis</a:t>
            </a:r>
          </a:p>
          <a:p>
            <a:r>
              <a:rPr lang="tr-TR" dirty="0" smtClean="0"/>
              <a:t>Tüm aşamalarda çalışan personel.</a:t>
            </a:r>
          </a:p>
        </p:txBody>
      </p:sp>
    </p:spTree>
    <p:extLst>
      <p:ext uri="{BB962C8B-B14F-4D97-AF65-F5344CB8AC3E}">
        <p14:creationId xmlns:p14="http://schemas.microsoft.com/office/powerpoint/2010/main" val="311910133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t>Kullanımı kolay, stabil ve çözelti halindeyken özelliklerini koruyabilmeli</a:t>
            </a:r>
          </a:p>
          <a:p>
            <a:r>
              <a:rPr lang="tr-TR" dirty="0" smtClean="0"/>
              <a:t>İnsanlar için </a:t>
            </a:r>
            <a:r>
              <a:rPr lang="tr-TR" dirty="0" err="1" smtClean="0"/>
              <a:t>toksik</a:t>
            </a:r>
            <a:r>
              <a:rPr lang="tr-TR" dirty="0" smtClean="0"/>
              <a:t> olmamalı</a:t>
            </a:r>
          </a:p>
          <a:p>
            <a:r>
              <a:rPr lang="tr-TR" dirty="0" smtClean="0"/>
              <a:t>Kimyasal aktivitesi ortam koşullarından etkilenmemeli </a:t>
            </a:r>
          </a:p>
          <a:p>
            <a:r>
              <a:rPr lang="tr-TR" dirty="0" smtClean="0"/>
              <a:t>Korozyon etkisi olmamalı</a:t>
            </a:r>
          </a:p>
          <a:p>
            <a:r>
              <a:rPr lang="tr-TR" dirty="0" smtClean="0"/>
              <a:t>Pahalı olmamalı ve kolay temin edilmelidir.</a:t>
            </a:r>
            <a:endParaRPr lang="tr-TR" dirty="0"/>
          </a:p>
        </p:txBody>
      </p:sp>
    </p:spTree>
    <p:extLst>
      <p:ext uri="{BB962C8B-B14F-4D97-AF65-F5344CB8AC3E}">
        <p14:creationId xmlns:p14="http://schemas.microsoft.com/office/powerpoint/2010/main" val="252346355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r>
              <a:rPr lang="tr-TR" dirty="0" smtClean="0"/>
              <a:t>Dezenfektan veya </a:t>
            </a:r>
            <a:r>
              <a:rPr lang="tr-TR" dirty="0" err="1" smtClean="0"/>
              <a:t>saniitizer</a:t>
            </a:r>
            <a:r>
              <a:rPr lang="tr-TR" dirty="0" smtClean="0"/>
              <a:t> maddelerin etkinlik özelliklerinin belirlenmesi gerekir. Bu amaçla ‘</a:t>
            </a:r>
            <a:r>
              <a:rPr lang="tr-TR" dirty="0" err="1" smtClean="0"/>
              <a:t>Chambers</a:t>
            </a:r>
            <a:r>
              <a:rPr lang="tr-TR" dirty="0" smtClean="0"/>
              <a:t>’ adlı teste tabi tutulması gerekir. Bu test için seçilen bakteriler </a:t>
            </a:r>
            <a:r>
              <a:rPr lang="tr-TR" i="1" dirty="0" err="1" smtClean="0"/>
              <a:t>Escherichia</a:t>
            </a:r>
            <a:r>
              <a:rPr lang="tr-TR" i="1" dirty="0" smtClean="0"/>
              <a:t> </a:t>
            </a:r>
            <a:r>
              <a:rPr lang="tr-TR" i="1" dirty="0" err="1" smtClean="0"/>
              <a:t>coli</a:t>
            </a:r>
            <a:r>
              <a:rPr lang="tr-TR" i="1" dirty="0" smtClean="0"/>
              <a:t> </a:t>
            </a:r>
            <a:r>
              <a:rPr lang="tr-TR" dirty="0" smtClean="0"/>
              <a:t>ve </a:t>
            </a:r>
            <a:r>
              <a:rPr lang="tr-TR" dirty="0" err="1" smtClean="0"/>
              <a:t>Staphylococcus</a:t>
            </a:r>
            <a:r>
              <a:rPr lang="tr-TR" i="1" dirty="0" smtClean="0"/>
              <a:t> </a:t>
            </a:r>
            <a:r>
              <a:rPr lang="tr-TR" i="1" dirty="0" err="1" smtClean="0"/>
              <a:t>aureus</a:t>
            </a:r>
            <a:r>
              <a:rPr lang="tr-TR" i="1" dirty="0" smtClean="0"/>
              <a:t> </a:t>
            </a:r>
            <a:r>
              <a:rPr lang="tr-TR" dirty="0" smtClean="0"/>
              <a:t>‘tur. Test sırasında 20 °C’de 30 dakika süreyle uygulamada 75 milyon-125 milyon arasında olan bu bakterilerin %99.9 ‘unun öldürülmesi gerekmektedir. Bu bileşiklerin etkinliği üzerinde ortam </a:t>
            </a:r>
            <a:r>
              <a:rPr lang="tr-TR" dirty="0" err="1" smtClean="0"/>
              <a:t>pH’sının</a:t>
            </a:r>
            <a:r>
              <a:rPr lang="tr-TR" dirty="0" smtClean="0"/>
              <a:t> önemli etkisi vardır. Bu bakımdan dezenfektanlar kullanılmadan önce doz tespiti ve aktivite kontrolünün yapılması önerilmektedir.</a:t>
            </a:r>
            <a:endParaRPr lang="tr-TR" dirty="0"/>
          </a:p>
        </p:txBody>
      </p:sp>
    </p:spTree>
    <p:extLst>
      <p:ext uri="{BB962C8B-B14F-4D97-AF65-F5344CB8AC3E}">
        <p14:creationId xmlns:p14="http://schemas.microsoft.com/office/powerpoint/2010/main" val="322995574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lnSpcReduction="10000"/>
          </a:bodyPr>
          <a:lstStyle/>
          <a:p>
            <a:r>
              <a:rPr lang="tr-TR" dirty="0" smtClean="0"/>
              <a:t>Bir dezenfeksiyonun etkisi başlıca 4 etapta gözlenir.</a:t>
            </a:r>
          </a:p>
          <a:p>
            <a:r>
              <a:rPr lang="tr-TR" dirty="0" smtClean="0"/>
              <a:t>Mikroorganizmalarla dezenfektanın temasa geçişi</a:t>
            </a:r>
          </a:p>
          <a:p>
            <a:r>
              <a:rPr lang="tr-TR" dirty="0" smtClean="0"/>
              <a:t>Mikroorganizma çeperi üzerinde dezenfektanın </a:t>
            </a:r>
            <a:r>
              <a:rPr lang="tr-TR" dirty="0" err="1" smtClean="0"/>
              <a:t>fiksasyonu</a:t>
            </a:r>
            <a:endParaRPr lang="tr-TR" dirty="0" smtClean="0"/>
          </a:p>
          <a:p>
            <a:r>
              <a:rPr lang="tr-TR" dirty="0" smtClean="0"/>
              <a:t>Mikroorganizma çeperi arasından dezenfektanın </a:t>
            </a:r>
            <a:r>
              <a:rPr lang="tr-TR" dirty="0" err="1" smtClean="0"/>
              <a:t>penetrasyonu</a:t>
            </a:r>
            <a:endParaRPr lang="tr-TR" dirty="0"/>
          </a:p>
          <a:p>
            <a:r>
              <a:rPr lang="tr-TR" dirty="0" smtClean="0"/>
              <a:t>Canlılık fonksiyonlarının durması gibi bir düzensizliğe meydan vererek mikroorganizmalar üzerinde dezenfektanın etkisi.</a:t>
            </a:r>
          </a:p>
        </p:txBody>
      </p:sp>
    </p:spTree>
    <p:extLst>
      <p:ext uri="{BB962C8B-B14F-4D97-AF65-F5344CB8AC3E}">
        <p14:creationId xmlns:p14="http://schemas.microsoft.com/office/powerpoint/2010/main" val="184659636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r>
              <a:rPr lang="tr-TR" dirty="0" smtClean="0">
                <a:solidFill>
                  <a:srgbClr val="FF0000"/>
                </a:solidFill>
              </a:rPr>
              <a:t>Radyasyon uygulaması ile dezenfeksiyon ve </a:t>
            </a:r>
            <a:r>
              <a:rPr lang="tr-TR" dirty="0" err="1" smtClean="0">
                <a:solidFill>
                  <a:srgbClr val="FF0000"/>
                </a:solidFill>
              </a:rPr>
              <a:t>sterilazyon</a:t>
            </a:r>
            <a:endParaRPr lang="tr-TR" dirty="0" smtClean="0">
              <a:solidFill>
                <a:srgbClr val="FF0000"/>
              </a:solidFill>
            </a:endParaRPr>
          </a:p>
          <a:p>
            <a:pPr marL="0" indent="0">
              <a:buNone/>
            </a:pPr>
            <a:r>
              <a:rPr lang="tr-TR" dirty="0"/>
              <a:t> </a:t>
            </a:r>
            <a:r>
              <a:rPr lang="tr-TR" dirty="0" smtClean="0"/>
              <a:t> Mikrodalga, ultraviyole (UV) radyasyon, X-ışınları , gamma ışınları ve elektronlar ortamdaki mikroorganizma sayısını efektif olarak düşürmek amacıyla belli bir doz ve sürede uygulanarak dezenfeksiyon ve sterilizasyon yapılır.</a:t>
            </a:r>
            <a:endParaRPr lang="tr-TR" dirty="0"/>
          </a:p>
        </p:txBody>
      </p:sp>
    </p:spTree>
    <p:extLst>
      <p:ext uri="{BB962C8B-B14F-4D97-AF65-F5344CB8AC3E}">
        <p14:creationId xmlns:p14="http://schemas.microsoft.com/office/powerpoint/2010/main" val="409121727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sz="3200" dirty="0" smtClean="0">
                <a:solidFill>
                  <a:schemeClr val="tx2">
                    <a:lumMod val="75000"/>
                  </a:schemeClr>
                </a:solidFill>
              </a:rPr>
              <a:t>Bazı mikroorganizmalar ve biyolojik fonksiyonların </a:t>
            </a:r>
            <a:r>
              <a:rPr lang="tr-TR" sz="3200" dirty="0" err="1" smtClean="0">
                <a:solidFill>
                  <a:schemeClr val="tx2">
                    <a:lumMod val="75000"/>
                  </a:schemeClr>
                </a:solidFill>
              </a:rPr>
              <a:t>radyAsyOna</a:t>
            </a:r>
            <a:r>
              <a:rPr lang="tr-TR" sz="3200" dirty="0" smtClean="0">
                <a:solidFill>
                  <a:schemeClr val="tx2">
                    <a:lumMod val="75000"/>
                  </a:schemeClr>
                </a:solidFill>
              </a:rPr>
              <a:t> duyarlılıkları</a:t>
            </a:r>
            <a:endParaRPr lang="tr-TR" sz="3200" dirty="0">
              <a:solidFill>
                <a:schemeClr val="tx2">
                  <a:lumMod val="75000"/>
                </a:schemeClr>
              </a:solidFill>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807341317"/>
              </p:ext>
            </p:extLst>
          </p:nvPr>
        </p:nvGraphicFramePr>
        <p:xfrm>
          <a:off x="457200" y="1609725"/>
          <a:ext cx="7239000" cy="4531360"/>
        </p:xfrm>
        <a:graphic>
          <a:graphicData uri="http://schemas.openxmlformats.org/drawingml/2006/table">
            <a:tbl>
              <a:tblPr firstRow="1" bandRow="1">
                <a:tableStyleId>{5C22544A-7EE6-4342-B048-85BDC9FD1C3A}</a:tableStyleId>
              </a:tblPr>
              <a:tblGrid>
                <a:gridCol w="2413000"/>
                <a:gridCol w="2997944"/>
                <a:gridCol w="1828056"/>
              </a:tblGrid>
              <a:tr h="370840">
                <a:tc>
                  <a:txBody>
                    <a:bodyPr/>
                    <a:lstStyle/>
                    <a:p>
                      <a:r>
                        <a:rPr lang="tr-TR" sz="1600" dirty="0" smtClean="0"/>
                        <a:t>Tür ve fonksiyon</a:t>
                      </a:r>
                      <a:endParaRPr lang="tr-TR" sz="1600" dirty="0"/>
                    </a:p>
                  </a:txBody>
                  <a:tcPr marL="80433" marR="80433"/>
                </a:tc>
                <a:tc>
                  <a:txBody>
                    <a:bodyPr/>
                    <a:lstStyle/>
                    <a:p>
                      <a:r>
                        <a:rPr lang="tr-TR" sz="1600" dirty="0" smtClean="0"/>
                        <a:t>Mikroorganizma</a:t>
                      </a:r>
                      <a:r>
                        <a:rPr lang="tr-TR" sz="1600" baseline="0" dirty="0" smtClean="0"/>
                        <a:t> tipi</a:t>
                      </a:r>
                      <a:endParaRPr lang="tr-TR" sz="1600" dirty="0"/>
                    </a:p>
                  </a:txBody>
                  <a:tcPr marL="80433" marR="80433"/>
                </a:tc>
                <a:tc>
                  <a:txBody>
                    <a:bodyPr/>
                    <a:lstStyle/>
                    <a:p>
                      <a:r>
                        <a:rPr lang="tr-TR" sz="1600" dirty="0" smtClean="0"/>
                        <a:t>D 10a</a:t>
                      </a:r>
                      <a:r>
                        <a:rPr lang="tr-TR" sz="1600" baseline="0" dirty="0" smtClean="0"/>
                        <a:t> (</a:t>
                      </a:r>
                      <a:r>
                        <a:rPr lang="tr-TR" sz="1600" baseline="0" dirty="0" err="1" smtClean="0"/>
                        <a:t>Gy</a:t>
                      </a:r>
                      <a:r>
                        <a:rPr lang="tr-TR" sz="1600" baseline="0" dirty="0" smtClean="0"/>
                        <a:t>)</a:t>
                      </a:r>
                      <a:endParaRPr lang="tr-TR" sz="1600" dirty="0"/>
                    </a:p>
                  </a:txBody>
                  <a:tcPr marL="80433" marR="80433"/>
                </a:tc>
              </a:tr>
              <a:tr h="370840">
                <a:tc>
                  <a:txBody>
                    <a:bodyPr/>
                    <a:lstStyle/>
                    <a:p>
                      <a:r>
                        <a:rPr lang="tr-TR" sz="1600" i="1" dirty="0" err="1" smtClean="0"/>
                        <a:t>Clostriudium</a:t>
                      </a:r>
                      <a:r>
                        <a:rPr lang="tr-TR" sz="1600" i="1" baseline="0" dirty="0" smtClean="0"/>
                        <a:t> </a:t>
                      </a:r>
                      <a:r>
                        <a:rPr lang="tr-TR" sz="1600" i="1" baseline="0" dirty="0" err="1" smtClean="0"/>
                        <a:t>botulinum</a:t>
                      </a:r>
                      <a:endParaRPr lang="tr-TR" sz="1600" i="1" baseline="0" dirty="0" smtClean="0"/>
                    </a:p>
                  </a:txBody>
                  <a:tcPr marL="80433" marR="80433"/>
                </a:tc>
                <a:tc>
                  <a:txBody>
                    <a:bodyPr/>
                    <a:lstStyle/>
                    <a:p>
                      <a:r>
                        <a:rPr lang="tr-TR" sz="1600" dirty="0" smtClean="0"/>
                        <a:t>G(</a:t>
                      </a:r>
                      <a:r>
                        <a:rPr lang="tr-TR" sz="1600" b="0" i="0" kern="1200" dirty="0" smtClean="0">
                          <a:solidFill>
                            <a:schemeClr val="dk1"/>
                          </a:solidFill>
                          <a:effectLst/>
                          <a:latin typeface="+mn-lt"/>
                          <a:ea typeface="+mn-ea"/>
                          <a:cs typeface="+mn-cs"/>
                        </a:rPr>
                        <a:t>+),</a:t>
                      </a:r>
                      <a:r>
                        <a:rPr lang="tr-TR" sz="1600" b="0" i="0" kern="1200" dirty="0" err="1" smtClean="0">
                          <a:solidFill>
                            <a:schemeClr val="dk1"/>
                          </a:solidFill>
                          <a:effectLst/>
                          <a:latin typeface="+mn-lt"/>
                          <a:ea typeface="+mn-ea"/>
                          <a:cs typeface="+mn-cs"/>
                        </a:rPr>
                        <a:t>anaerob,sporlu</a:t>
                      </a:r>
                      <a:r>
                        <a:rPr lang="tr-TR" sz="1600" b="0" i="0" kern="1200" baseline="0" dirty="0" smtClean="0">
                          <a:solidFill>
                            <a:schemeClr val="dk1"/>
                          </a:solidFill>
                          <a:effectLst/>
                          <a:latin typeface="+mn-lt"/>
                          <a:ea typeface="+mn-ea"/>
                          <a:cs typeface="+mn-cs"/>
                        </a:rPr>
                        <a:t> bakteri</a:t>
                      </a:r>
                      <a:endParaRPr lang="tr-TR" sz="1600" dirty="0"/>
                    </a:p>
                  </a:txBody>
                  <a:tcPr marL="80433" marR="80433"/>
                </a:tc>
                <a:tc>
                  <a:txBody>
                    <a:bodyPr/>
                    <a:lstStyle/>
                    <a:p>
                      <a:r>
                        <a:rPr lang="tr-TR" sz="1600" dirty="0" smtClean="0"/>
                        <a:t>3300</a:t>
                      </a:r>
                      <a:endParaRPr lang="tr-TR" sz="1600" dirty="0"/>
                    </a:p>
                  </a:txBody>
                  <a:tcPr marL="80433" marR="80433"/>
                </a:tc>
              </a:tr>
              <a:tr h="370840">
                <a:tc>
                  <a:txBody>
                    <a:bodyPr/>
                    <a:lstStyle/>
                    <a:p>
                      <a:r>
                        <a:rPr lang="tr-TR" sz="1600" i="1" dirty="0" err="1" smtClean="0"/>
                        <a:t>Clostriudium</a:t>
                      </a:r>
                      <a:r>
                        <a:rPr lang="tr-TR" sz="1600" i="1" dirty="0" smtClean="0"/>
                        <a:t> </a:t>
                      </a:r>
                      <a:r>
                        <a:rPr lang="tr-TR" sz="1600" i="1" dirty="0" err="1" smtClean="0"/>
                        <a:t>tetani</a:t>
                      </a:r>
                      <a:endParaRPr lang="tr-TR" sz="1600" i="1" dirty="0"/>
                    </a:p>
                  </a:txBody>
                  <a:tcPr marL="80433" marR="8043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dirty="0" smtClean="0"/>
                        <a:t>G(</a:t>
                      </a:r>
                      <a:r>
                        <a:rPr lang="tr-TR" sz="1600" b="0" i="0" kern="1200" dirty="0" smtClean="0">
                          <a:solidFill>
                            <a:schemeClr val="dk1"/>
                          </a:solidFill>
                          <a:effectLst/>
                          <a:latin typeface="+mn-lt"/>
                          <a:ea typeface="+mn-ea"/>
                          <a:cs typeface="+mn-cs"/>
                        </a:rPr>
                        <a:t>+),</a:t>
                      </a:r>
                      <a:r>
                        <a:rPr lang="tr-TR" sz="1600" b="0" i="0" kern="1200" dirty="0" err="1" smtClean="0">
                          <a:solidFill>
                            <a:schemeClr val="dk1"/>
                          </a:solidFill>
                          <a:effectLst/>
                          <a:latin typeface="+mn-lt"/>
                          <a:ea typeface="+mn-ea"/>
                          <a:cs typeface="+mn-cs"/>
                        </a:rPr>
                        <a:t>anaerob,sporlu</a:t>
                      </a:r>
                      <a:r>
                        <a:rPr lang="tr-TR" sz="1600" b="0" i="0" kern="1200" baseline="0" dirty="0" smtClean="0">
                          <a:solidFill>
                            <a:schemeClr val="dk1"/>
                          </a:solidFill>
                          <a:effectLst/>
                          <a:latin typeface="+mn-lt"/>
                          <a:ea typeface="+mn-ea"/>
                          <a:cs typeface="+mn-cs"/>
                        </a:rPr>
                        <a:t> bakteri</a:t>
                      </a:r>
                      <a:endParaRPr lang="tr-TR" sz="1600" dirty="0" smtClean="0"/>
                    </a:p>
                  </a:txBody>
                  <a:tcPr marL="80433" marR="80433"/>
                </a:tc>
                <a:tc>
                  <a:txBody>
                    <a:bodyPr/>
                    <a:lstStyle/>
                    <a:p>
                      <a:r>
                        <a:rPr lang="tr-TR" sz="1600" dirty="0" smtClean="0"/>
                        <a:t>2400</a:t>
                      </a:r>
                      <a:endParaRPr lang="tr-TR" sz="1600" dirty="0"/>
                    </a:p>
                  </a:txBody>
                  <a:tcPr marL="80433" marR="80433"/>
                </a:tc>
              </a:tr>
              <a:tr h="370840">
                <a:tc>
                  <a:txBody>
                    <a:bodyPr/>
                    <a:lstStyle/>
                    <a:p>
                      <a:r>
                        <a:rPr lang="tr-TR" sz="1600" i="1" dirty="0" err="1" smtClean="0"/>
                        <a:t>Bacillus</a:t>
                      </a:r>
                      <a:r>
                        <a:rPr lang="tr-TR" sz="1600" i="1" dirty="0" smtClean="0"/>
                        <a:t> </a:t>
                      </a:r>
                      <a:r>
                        <a:rPr lang="tr-TR" sz="1600" i="1" dirty="0" err="1" smtClean="0"/>
                        <a:t>subtilus</a:t>
                      </a:r>
                      <a:endParaRPr lang="tr-TR" sz="1600" i="1" dirty="0"/>
                    </a:p>
                  </a:txBody>
                  <a:tcPr marL="80433" marR="8043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dirty="0" smtClean="0"/>
                        <a:t>G(</a:t>
                      </a:r>
                      <a:r>
                        <a:rPr lang="tr-TR" sz="1600" b="0" i="0" kern="1200" dirty="0" smtClean="0">
                          <a:solidFill>
                            <a:schemeClr val="dk1"/>
                          </a:solidFill>
                          <a:effectLst/>
                          <a:latin typeface="+mn-lt"/>
                          <a:ea typeface="+mn-ea"/>
                          <a:cs typeface="+mn-cs"/>
                        </a:rPr>
                        <a:t>+),</a:t>
                      </a:r>
                      <a:r>
                        <a:rPr lang="tr-TR" sz="1600" b="0" i="0" kern="1200" dirty="0" err="1" smtClean="0">
                          <a:solidFill>
                            <a:schemeClr val="dk1"/>
                          </a:solidFill>
                          <a:effectLst/>
                          <a:latin typeface="+mn-lt"/>
                          <a:ea typeface="+mn-ea"/>
                          <a:cs typeface="+mn-cs"/>
                        </a:rPr>
                        <a:t>anaerob,sporlu</a:t>
                      </a:r>
                      <a:r>
                        <a:rPr lang="tr-TR" sz="1600" b="0" i="0" kern="1200" baseline="0" dirty="0" smtClean="0">
                          <a:solidFill>
                            <a:schemeClr val="dk1"/>
                          </a:solidFill>
                          <a:effectLst/>
                          <a:latin typeface="+mn-lt"/>
                          <a:ea typeface="+mn-ea"/>
                          <a:cs typeface="+mn-cs"/>
                        </a:rPr>
                        <a:t> bakteri</a:t>
                      </a:r>
                      <a:endParaRPr lang="tr-TR" sz="1600" dirty="0" smtClean="0"/>
                    </a:p>
                  </a:txBody>
                  <a:tcPr marL="80433" marR="80433"/>
                </a:tc>
                <a:tc>
                  <a:txBody>
                    <a:bodyPr/>
                    <a:lstStyle/>
                    <a:p>
                      <a:r>
                        <a:rPr lang="tr-TR" sz="1600" dirty="0" smtClean="0"/>
                        <a:t>600</a:t>
                      </a:r>
                      <a:endParaRPr lang="tr-TR" sz="1600" dirty="0"/>
                    </a:p>
                  </a:txBody>
                  <a:tcPr marL="80433" marR="80433"/>
                </a:tc>
              </a:tr>
              <a:tr h="370840">
                <a:tc>
                  <a:txBody>
                    <a:bodyPr/>
                    <a:lstStyle/>
                    <a:p>
                      <a:r>
                        <a:rPr lang="tr-TR" sz="1600" i="1" dirty="0" err="1" smtClean="0"/>
                        <a:t>Escherichia</a:t>
                      </a:r>
                      <a:r>
                        <a:rPr lang="tr-TR" sz="1600" i="1" baseline="0" dirty="0" smtClean="0"/>
                        <a:t> </a:t>
                      </a:r>
                      <a:r>
                        <a:rPr lang="tr-TR" sz="1600" i="1" baseline="0" dirty="0" err="1" smtClean="0"/>
                        <a:t>coli</a:t>
                      </a:r>
                      <a:endParaRPr lang="tr-TR" sz="1600" i="1" dirty="0"/>
                    </a:p>
                  </a:txBody>
                  <a:tcPr marL="80433" marR="8043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dirty="0" smtClean="0"/>
                        <a:t>G(</a:t>
                      </a:r>
                      <a:r>
                        <a:rPr lang="tr-TR" sz="1600" b="0" i="0" kern="1200" dirty="0" smtClean="0">
                          <a:solidFill>
                            <a:schemeClr val="dk1"/>
                          </a:solidFill>
                          <a:effectLst/>
                          <a:latin typeface="+mn-lt"/>
                          <a:ea typeface="+mn-ea"/>
                          <a:cs typeface="+mn-cs"/>
                        </a:rPr>
                        <a:t>-),</a:t>
                      </a:r>
                      <a:r>
                        <a:rPr lang="tr-TR" sz="1600" b="0" i="0" kern="1200" baseline="0" dirty="0" smtClean="0">
                          <a:solidFill>
                            <a:schemeClr val="dk1"/>
                          </a:solidFill>
                          <a:effectLst/>
                          <a:latin typeface="+mn-lt"/>
                          <a:ea typeface="+mn-ea"/>
                          <a:cs typeface="+mn-cs"/>
                        </a:rPr>
                        <a:t> bakteri</a:t>
                      </a:r>
                      <a:endParaRPr lang="tr-TR" sz="1600" dirty="0" smtClean="0"/>
                    </a:p>
                  </a:txBody>
                  <a:tcPr marL="80433" marR="80433"/>
                </a:tc>
                <a:tc>
                  <a:txBody>
                    <a:bodyPr/>
                    <a:lstStyle/>
                    <a:p>
                      <a:r>
                        <a:rPr lang="tr-TR" sz="1600" dirty="0" smtClean="0"/>
                        <a:t>300</a:t>
                      </a:r>
                      <a:endParaRPr lang="tr-TR" sz="1600" dirty="0"/>
                    </a:p>
                  </a:txBody>
                  <a:tcPr marL="80433" marR="80433"/>
                </a:tc>
              </a:tr>
              <a:tr h="370840">
                <a:tc>
                  <a:txBody>
                    <a:bodyPr/>
                    <a:lstStyle/>
                    <a:p>
                      <a:r>
                        <a:rPr lang="tr-TR" sz="1600" i="1" dirty="0" err="1" smtClean="0"/>
                        <a:t>Salmonella</a:t>
                      </a:r>
                      <a:r>
                        <a:rPr lang="tr-TR" sz="1600" i="1" dirty="0" smtClean="0"/>
                        <a:t> </a:t>
                      </a:r>
                      <a:r>
                        <a:rPr lang="tr-TR" sz="1600" i="1" dirty="0" err="1" smtClean="0"/>
                        <a:t>typhimurium</a:t>
                      </a:r>
                      <a:endParaRPr lang="tr-TR" sz="1600" i="1" dirty="0"/>
                    </a:p>
                  </a:txBody>
                  <a:tcPr marL="80433" marR="8043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dirty="0" smtClean="0"/>
                        <a:t>G(</a:t>
                      </a:r>
                      <a:r>
                        <a:rPr lang="tr-TR" sz="1600" b="0" i="0" kern="1200" dirty="0" smtClean="0">
                          <a:solidFill>
                            <a:schemeClr val="dk1"/>
                          </a:solidFill>
                          <a:effectLst/>
                          <a:latin typeface="+mn-lt"/>
                          <a:ea typeface="+mn-ea"/>
                          <a:cs typeface="+mn-cs"/>
                        </a:rPr>
                        <a:t>-),</a:t>
                      </a:r>
                      <a:r>
                        <a:rPr lang="tr-TR" sz="1600" b="0" i="0" kern="1200" baseline="0" dirty="0" smtClean="0">
                          <a:solidFill>
                            <a:schemeClr val="dk1"/>
                          </a:solidFill>
                          <a:effectLst/>
                          <a:latin typeface="+mn-lt"/>
                          <a:ea typeface="+mn-ea"/>
                          <a:cs typeface="+mn-cs"/>
                        </a:rPr>
                        <a:t> bakteri</a:t>
                      </a:r>
                      <a:endParaRPr lang="tr-TR" sz="1600" dirty="0" smtClean="0"/>
                    </a:p>
                  </a:txBody>
                  <a:tcPr marL="80433" marR="80433"/>
                </a:tc>
                <a:tc>
                  <a:txBody>
                    <a:bodyPr/>
                    <a:lstStyle/>
                    <a:p>
                      <a:r>
                        <a:rPr lang="tr-TR" sz="1600" dirty="0" smtClean="0"/>
                        <a:t>200</a:t>
                      </a:r>
                      <a:endParaRPr lang="tr-TR" sz="1600" dirty="0"/>
                    </a:p>
                  </a:txBody>
                  <a:tcPr marL="80433" marR="80433"/>
                </a:tc>
              </a:tr>
              <a:tr h="370840">
                <a:tc>
                  <a:txBody>
                    <a:bodyPr/>
                    <a:lstStyle/>
                    <a:p>
                      <a:r>
                        <a:rPr lang="tr-TR" sz="1600" dirty="0" err="1" smtClean="0"/>
                        <a:t>Lactobascillus</a:t>
                      </a:r>
                      <a:r>
                        <a:rPr lang="tr-TR" sz="1600" dirty="0" smtClean="0"/>
                        <a:t> </a:t>
                      </a:r>
                      <a:r>
                        <a:rPr lang="tr-TR" sz="1600" dirty="0" err="1" smtClean="0"/>
                        <a:t>brevis</a:t>
                      </a:r>
                      <a:endParaRPr lang="tr-TR" sz="1600" dirty="0"/>
                    </a:p>
                  </a:txBody>
                  <a:tcPr marL="80433" marR="80433"/>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600" dirty="0" smtClean="0"/>
                        <a:t>G(</a:t>
                      </a:r>
                      <a:r>
                        <a:rPr lang="tr-TR" sz="1600" b="0" i="0" kern="1200" dirty="0" smtClean="0">
                          <a:solidFill>
                            <a:schemeClr val="dk1"/>
                          </a:solidFill>
                          <a:effectLst/>
                          <a:latin typeface="+mn-lt"/>
                          <a:ea typeface="+mn-ea"/>
                          <a:cs typeface="+mn-cs"/>
                        </a:rPr>
                        <a:t>+),</a:t>
                      </a:r>
                      <a:r>
                        <a:rPr lang="tr-TR" sz="1600" b="0" i="0" kern="1200" baseline="0" dirty="0" smtClean="0">
                          <a:solidFill>
                            <a:schemeClr val="dk1"/>
                          </a:solidFill>
                          <a:effectLst/>
                          <a:latin typeface="+mn-lt"/>
                          <a:ea typeface="+mn-ea"/>
                          <a:cs typeface="+mn-cs"/>
                        </a:rPr>
                        <a:t> bakteri</a:t>
                      </a:r>
                      <a:endParaRPr lang="tr-TR" sz="1600" dirty="0" smtClean="0"/>
                    </a:p>
                  </a:txBody>
                  <a:tcPr marL="80433" marR="80433"/>
                </a:tc>
                <a:tc>
                  <a:txBody>
                    <a:bodyPr/>
                    <a:lstStyle/>
                    <a:p>
                      <a:r>
                        <a:rPr lang="tr-TR" sz="1600" dirty="0" smtClean="0"/>
                        <a:t>1200</a:t>
                      </a:r>
                      <a:endParaRPr lang="tr-TR" sz="1600" dirty="0"/>
                    </a:p>
                  </a:txBody>
                  <a:tcPr marL="80433" marR="80433"/>
                </a:tc>
              </a:tr>
              <a:tr h="370840">
                <a:tc>
                  <a:txBody>
                    <a:bodyPr/>
                    <a:lstStyle/>
                    <a:p>
                      <a:r>
                        <a:rPr lang="tr-TR" sz="1600" i="1" dirty="0" err="1" smtClean="0"/>
                        <a:t>Aspergillus</a:t>
                      </a:r>
                      <a:r>
                        <a:rPr lang="tr-TR" sz="1600" i="1" dirty="0" smtClean="0"/>
                        <a:t> </a:t>
                      </a:r>
                      <a:r>
                        <a:rPr lang="tr-TR" sz="1600" i="1" dirty="0" err="1" smtClean="0"/>
                        <a:t>niger</a:t>
                      </a:r>
                      <a:endParaRPr lang="tr-TR" sz="1600" i="1" dirty="0"/>
                    </a:p>
                  </a:txBody>
                  <a:tcPr marL="80433" marR="80433"/>
                </a:tc>
                <a:tc>
                  <a:txBody>
                    <a:bodyPr/>
                    <a:lstStyle/>
                    <a:p>
                      <a:r>
                        <a:rPr lang="tr-TR" sz="1600" dirty="0" smtClean="0"/>
                        <a:t>Küf </a:t>
                      </a:r>
                      <a:endParaRPr lang="tr-TR" sz="1600" dirty="0"/>
                    </a:p>
                  </a:txBody>
                  <a:tcPr marL="80433" marR="80433"/>
                </a:tc>
                <a:tc>
                  <a:txBody>
                    <a:bodyPr/>
                    <a:lstStyle/>
                    <a:p>
                      <a:r>
                        <a:rPr lang="tr-TR" sz="1600" dirty="0" smtClean="0"/>
                        <a:t>500</a:t>
                      </a:r>
                      <a:endParaRPr lang="tr-TR" sz="1600" dirty="0"/>
                    </a:p>
                  </a:txBody>
                  <a:tcPr marL="80433" marR="80433"/>
                </a:tc>
              </a:tr>
              <a:tr h="370840">
                <a:tc>
                  <a:txBody>
                    <a:bodyPr/>
                    <a:lstStyle/>
                    <a:p>
                      <a:r>
                        <a:rPr lang="tr-TR" sz="1600" i="1" dirty="0" err="1" smtClean="0"/>
                        <a:t>Saccharomyces</a:t>
                      </a:r>
                      <a:r>
                        <a:rPr lang="tr-TR" sz="1600" i="1" dirty="0" smtClean="0"/>
                        <a:t> </a:t>
                      </a:r>
                      <a:r>
                        <a:rPr lang="tr-TR" sz="1600" i="1" dirty="0" err="1" smtClean="0"/>
                        <a:t>cerevisiae</a:t>
                      </a:r>
                      <a:endParaRPr lang="tr-TR" sz="1600" i="1" dirty="0" smtClean="0"/>
                    </a:p>
                    <a:p>
                      <a:r>
                        <a:rPr lang="tr-TR" sz="1600" i="0" dirty="0" smtClean="0"/>
                        <a:t>Enzim </a:t>
                      </a:r>
                      <a:r>
                        <a:rPr lang="tr-TR" sz="1600" i="0" dirty="0" err="1" smtClean="0"/>
                        <a:t>inaktivasyonu</a:t>
                      </a:r>
                      <a:endParaRPr lang="tr-TR" sz="1600" i="0" dirty="0"/>
                    </a:p>
                  </a:txBody>
                  <a:tcPr marL="80433" marR="80433"/>
                </a:tc>
                <a:tc>
                  <a:txBody>
                    <a:bodyPr/>
                    <a:lstStyle/>
                    <a:p>
                      <a:r>
                        <a:rPr lang="tr-TR" sz="1600" dirty="0" smtClean="0"/>
                        <a:t>Maya </a:t>
                      </a:r>
                      <a:endParaRPr lang="tr-TR" sz="1600" dirty="0"/>
                    </a:p>
                  </a:txBody>
                  <a:tcPr marL="80433" marR="80433"/>
                </a:tc>
                <a:tc>
                  <a:txBody>
                    <a:bodyPr/>
                    <a:lstStyle/>
                    <a:p>
                      <a:r>
                        <a:rPr lang="tr-TR" sz="1600" dirty="0" smtClean="0"/>
                        <a:t>500 -</a:t>
                      </a:r>
                      <a:r>
                        <a:rPr lang="tr-TR" sz="1600" baseline="0" dirty="0" smtClean="0"/>
                        <a:t> 20000</a:t>
                      </a:r>
                      <a:endParaRPr lang="tr-TR" sz="1600" dirty="0"/>
                    </a:p>
                  </a:txBody>
                  <a:tcPr marL="80433" marR="80433"/>
                </a:tc>
              </a:tr>
              <a:tr h="370840">
                <a:tc>
                  <a:txBody>
                    <a:bodyPr/>
                    <a:lstStyle/>
                    <a:p>
                      <a:r>
                        <a:rPr lang="tr-TR" sz="1600" dirty="0" smtClean="0"/>
                        <a:t>Gıda ve </a:t>
                      </a:r>
                      <a:r>
                        <a:rPr lang="tr-TR" sz="1600" dirty="0" err="1" smtClean="0"/>
                        <a:t>mouth</a:t>
                      </a:r>
                      <a:endParaRPr lang="tr-TR" sz="1600" dirty="0"/>
                    </a:p>
                  </a:txBody>
                  <a:tcPr marL="80433" marR="80433"/>
                </a:tc>
                <a:tc>
                  <a:txBody>
                    <a:bodyPr/>
                    <a:lstStyle/>
                    <a:p>
                      <a:r>
                        <a:rPr lang="tr-TR" sz="1600" dirty="0" smtClean="0"/>
                        <a:t>Virüs </a:t>
                      </a:r>
                      <a:endParaRPr lang="tr-TR" sz="1600" dirty="0"/>
                    </a:p>
                  </a:txBody>
                  <a:tcPr marL="80433" marR="80433"/>
                </a:tc>
                <a:tc>
                  <a:txBody>
                    <a:bodyPr/>
                    <a:lstStyle/>
                    <a:p>
                      <a:r>
                        <a:rPr lang="tr-TR" sz="1600" dirty="0" smtClean="0"/>
                        <a:t>13000</a:t>
                      </a:r>
                      <a:endParaRPr lang="tr-TR" sz="1600" dirty="0"/>
                    </a:p>
                  </a:txBody>
                  <a:tcPr marL="80433" marR="80433"/>
                </a:tc>
              </a:tr>
              <a:tr h="370840">
                <a:tc>
                  <a:txBody>
                    <a:bodyPr/>
                    <a:lstStyle/>
                    <a:p>
                      <a:r>
                        <a:rPr lang="tr-TR" sz="1600" dirty="0" err="1" smtClean="0"/>
                        <a:t>Coxsakie</a:t>
                      </a:r>
                      <a:endParaRPr lang="tr-TR" sz="1600" dirty="0"/>
                    </a:p>
                  </a:txBody>
                  <a:tcPr marL="80433" marR="80433"/>
                </a:tc>
                <a:tc>
                  <a:txBody>
                    <a:bodyPr/>
                    <a:lstStyle/>
                    <a:p>
                      <a:r>
                        <a:rPr lang="tr-TR" sz="1600" dirty="0" smtClean="0"/>
                        <a:t>Virüs </a:t>
                      </a:r>
                      <a:endParaRPr lang="tr-TR" sz="1600" dirty="0"/>
                    </a:p>
                  </a:txBody>
                  <a:tcPr marL="80433" marR="80433"/>
                </a:tc>
                <a:tc>
                  <a:txBody>
                    <a:bodyPr/>
                    <a:lstStyle/>
                    <a:p>
                      <a:r>
                        <a:rPr lang="tr-TR" sz="1600" dirty="0" smtClean="0"/>
                        <a:t>4500</a:t>
                      </a:r>
                      <a:endParaRPr lang="tr-TR" sz="1600" dirty="0"/>
                    </a:p>
                  </a:txBody>
                  <a:tcPr marL="80433" marR="80433"/>
                </a:tc>
              </a:tr>
            </a:tbl>
          </a:graphicData>
        </a:graphic>
      </p:graphicFrame>
    </p:spTree>
    <p:extLst>
      <p:ext uri="{BB962C8B-B14F-4D97-AF65-F5344CB8AC3E}">
        <p14:creationId xmlns:p14="http://schemas.microsoft.com/office/powerpoint/2010/main" val="348871686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95536" y="17457"/>
            <a:ext cx="8229600" cy="1143000"/>
          </a:xfrm>
        </p:spPr>
        <p:txBody>
          <a:bodyPr>
            <a:normAutofit/>
          </a:bodyPr>
          <a:lstStyle/>
          <a:p>
            <a:r>
              <a:rPr lang="tr-TR" sz="2000" dirty="0" smtClean="0">
                <a:solidFill>
                  <a:schemeClr val="tx2">
                    <a:lumMod val="75000"/>
                  </a:schemeClr>
                </a:solidFill>
              </a:rPr>
              <a:t>Farklı kullanım alanlarına göre kullanılabilecek UV </a:t>
            </a:r>
            <a:br>
              <a:rPr lang="tr-TR" sz="2000" dirty="0" smtClean="0">
                <a:solidFill>
                  <a:schemeClr val="tx2">
                    <a:lumMod val="75000"/>
                  </a:schemeClr>
                </a:solidFill>
              </a:rPr>
            </a:br>
            <a:r>
              <a:rPr lang="tr-TR" sz="2000" dirty="0" smtClean="0">
                <a:solidFill>
                  <a:schemeClr val="tx2">
                    <a:lumMod val="75000"/>
                  </a:schemeClr>
                </a:solidFill>
              </a:rPr>
              <a:t>lamba güçleri ve sanitasyon kapasiteleri</a:t>
            </a:r>
            <a:endParaRPr lang="tr-TR" sz="2000" dirty="0">
              <a:solidFill>
                <a:schemeClr val="tx2">
                  <a:lumMod val="75000"/>
                </a:schemeClr>
              </a:solidFill>
            </a:endParaRP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066886503"/>
              </p:ext>
            </p:extLst>
          </p:nvPr>
        </p:nvGraphicFramePr>
        <p:xfrm>
          <a:off x="971600" y="1340768"/>
          <a:ext cx="5760639" cy="5392783"/>
        </p:xfrm>
        <a:graphic>
          <a:graphicData uri="http://schemas.openxmlformats.org/drawingml/2006/table">
            <a:tbl>
              <a:tblPr firstRow="1" bandRow="1">
                <a:tableStyleId>{5C22544A-7EE6-4342-B048-85BDC9FD1C3A}</a:tableStyleId>
              </a:tblPr>
              <a:tblGrid>
                <a:gridCol w="2009524"/>
                <a:gridCol w="1607620"/>
                <a:gridCol w="2143495"/>
              </a:tblGrid>
              <a:tr h="465367">
                <a:tc>
                  <a:txBody>
                    <a:bodyPr/>
                    <a:lstStyle/>
                    <a:p>
                      <a:r>
                        <a:rPr lang="tr-TR" sz="1200" dirty="0" smtClean="0"/>
                        <a:t>Kullanım</a:t>
                      </a:r>
                      <a:r>
                        <a:rPr lang="tr-TR" sz="1200" baseline="0" dirty="0" smtClean="0"/>
                        <a:t> Amaçları</a:t>
                      </a:r>
                      <a:endParaRPr lang="tr-TR" sz="1200" dirty="0"/>
                    </a:p>
                  </a:txBody>
                  <a:tcPr/>
                </a:tc>
                <a:tc>
                  <a:txBody>
                    <a:bodyPr/>
                    <a:lstStyle/>
                    <a:p>
                      <a:r>
                        <a:rPr lang="tr-TR" sz="1200" dirty="0" smtClean="0"/>
                        <a:t>Enerji Tüketimi (</a:t>
                      </a:r>
                      <a:r>
                        <a:rPr lang="tr-TR" sz="1200" dirty="0" err="1" smtClean="0"/>
                        <a:t>Watt</a:t>
                      </a:r>
                      <a:r>
                        <a:rPr lang="tr-TR" sz="1200" dirty="0" smtClean="0"/>
                        <a:t>)</a:t>
                      </a:r>
                      <a:endParaRPr lang="tr-TR" sz="1200" dirty="0"/>
                    </a:p>
                  </a:txBody>
                  <a:tcPr/>
                </a:tc>
                <a:tc>
                  <a:txBody>
                    <a:bodyPr/>
                    <a:lstStyle/>
                    <a:p>
                      <a:r>
                        <a:rPr lang="tr-TR" sz="1200" dirty="0" smtClean="0"/>
                        <a:t>Sanitasyon Kapasitesi</a:t>
                      </a:r>
                      <a:endParaRPr lang="tr-TR" sz="1200" dirty="0"/>
                    </a:p>
                  </a:txBody>
                  <a:tcPr/>
                </a:tc>
              </a:tr>
              <a:tr h="1615097">
                <a:tc>
                  <a:txBody>
                    <a:bodyPr/>
                    <a:lstStyle/>
                    <a:p>
                      <a:r>
                        <a:rPr lang="tr-TR" sz="1200" dirty="0" smtClean="0"/>
                        <a:t>Su sterilizasyon sistemleri</a:t>
                      </a:r>
                      <a:endParaRPr lang="tr-TR" sz="1200" dirty="0"/>
                    </a:p>
                  </a:txBody>
                  <a:tcPr/>
                </a:tc>
                <a:tc>
                  <a:txBody>
                    <a:bodyPr/>
                    <a:lstStyle/>
                    <a:p>
                      <a:r>
                        <a:rPr lang="tr-TR" sz="1200" dirty="0" smtClean="0"/>
                        <a:t>20</a:t>
                      </a:r>
                    </a:p>
                    <a:p>
                      <a:r>
                        <a:rPr lang="tr-TR" sz="1200" dirty="0" smtClean="0"/>
                        <a:t>39</a:t>
                      </a:r>
                    </a:p>
                    <a:p>
                      <a:r>
                        <a:rPr lang="tr-TR" sz="1200" dirty="0" smtClean="0"/>
                        <a:t>50</a:t>
                      </a:r>
                    </a:p>
                    <a:p>
                      <a:r>
                        <a:rPr lang="tr-TR" sz="1200" dirty="0" smtClean="0"/>
                        <a:t>110</a:t>
                      </a:r>
                    </a:p>
                    <a:p>
                      <a:r>
                        <a:rPr lang="tr-TR" sz="1200" dirty="0" smtClean="0"/>
                        <a:t>480</a:t>
                      </a:r>
                    </a:p>
                    <a:p>
                      <a:r>
                        <a:rPr lang="tr-TR" sz="1200" dirty="0" smtClean="0"/>
                        <a:t>780</a:t>
                      </a:r>
                    </a:p>
                    <a:p>
                      <a:r>
                        <a:rPr lang="tr-TR" sz="1200" dirty="0" smtClean="0"/>
                        <a:t>1080</a:t>
                      </a:r>
                    </a:p>
                    <a:p>
                      <a:r>
                        <a:rPr lang="tr-TR" sz="1200" dirty="0" smtClean="0"/>
                        <a:t>1680</a:t>
                      </a:r>
                    </a:p>
                  </a:txBody>
                  <a:tcPr/>
                </a:tc>
                <a:tc>
                  <a:txBody>
                    <a:bodyPr/>
                    <a:lstStyle/>
                    <a:p>
                      <a:r>
                        <a:rPr lang="tr-TR" sz="1200" dirty="0" smtClean="0"/>
                        <a:t>1.4</a:t>
                      </a:r>
                    </a:p>
                    <a:p>
                      <a:r>
                        <a:rPr lang="tr-TR" sz="1200" dirty="0" smtClean="0"/>
                        <a:t>2.8</a:t>
                      </a:r>
                    </a:p>
                    <a:p>
                      <a:r>
                        <a:rPr lang="tr-TR" sz="1200" dirty="0" smtClean="0"/>
                        <a:t>4.5</a:t>
                      </a:r>
                    </a:p>
                    <a:p>
                      <a:r>
                        <a:rPr lang="tr-TR" sz="1200" dirty="0" smtClean="0"/>
                        <a:t>9.0</a:t>
                      </a:r>
                    </a:p>
                    <a:p>
                      <a:r>
                        <a:rPr lang="tr-TR" sz="1200" dirty="0" smtClean="0"/>
                        <a:t>20</a:t>
                      </a:r>
                    </a:p>
                    <a:p>
                      <a:r>
                        <a:rPr lang="tr-TR" sz="1200" dirty="0" smtClean="0"/>
                        <a:t>26</a:t>
                      </a:r>
                    </a:p>
                    <a:p>
                      <a:r>
                        <a:rPr lang="tr-TR" sz="1200" dirty="0" smtClean="0"/>
                        <a:t>61</a:t>
                      </a:r>
                    </a:p>
                    <a:p>
                      <a:r>
                        <a:rPr lang="tr-TR" sz="1200" dirty="0" smtClean="0"/>
                        <a:t>102</a:t>
                      </a:r>
                    </a:p>
                  </a:txBody>
                  <a:tcPr/>
                </a:tc>
              </a:tr>
              <a:tr h="1231854">
                <a:tc>
                  <a:txBody>
                    <a:bodyPr/>
                    <a:lstStyle/>
                    <a:p>
                      <a:r>
                        <a:rPr lang="tr-TR" sz="1200" dirty="0" smtClean="0"/>
                        <a:t>Sıvı depolama tankları için</a:t>
                      </a:r>
                      <a:endParaRPr lang="tr-TR" sz="1200" dirty="0"/>
                    </a:p>
                  </a:txBody>
                  <a:tcPr/>
                </a:tc>
                <a:tc>
                  <a:txBody>
                    <a:bodyPr/>
                    <a:lstStyle/>
                    <a:p>
                      <a:r>
                        <a:rPr lang="tr-TR" sz="1200" dirty="0" smtClean="0"/>
                        <a:t>25</a:t>
                      </a:r>
                    </a:p>
                    <a:p>
                      <a:r>
                        <a:rPr lang="tr-TR" sz="1200" dirty="0" smtClean="0"/>
                        <a:t>50</a:t>
                      </a:r>
                    </a:p>
                    <a:p>
                      <a:r>
                        <a:rPr lang="tr-TR" sz="1200" dirty="0" smtClean="0"/>
                        <a:t>128</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tr-TR" sz="1200" dirty="0" smtClean="0"/>
                        <a:t>92(tank hacmi 22</a:t>
                      </a:r>
                      <a:r>
                        <a:rPr lang="tr-TR" sz="1200" b="0" i="0" kern="1200" dirty="0" smtClean="0">
                          <a:solidFill>
                            <a:schemeClr val="dk1"/>
                          </a:solidFill>
                          <a:effectLst/>
                          <a:latin typeface="+mn-lt"/>
                          <a:ea typeface="+mn-ea"/>
                          <a:cs typeface="+mn-cs"/>
                        </a:rPr>
                        <a:t>m³)</a:t>
                      </a:r>
                    </a:p>
                    <a:p>
                      <a:pPr marL="0" marR="0" indent="0" algn="l" defTabSz="914400" rtl="0" eaLnBrk="1" fontAlgn="auto" latinLnBrk="0" hangingPunct="1">
                        <a:lnSpc>
                          <a:spcPct val="100000"/>
                        </a:lnSpc>
                        <a:spcBef>
                          <a:spcPts val="0"/>
                        </a:spcBef>
                        <a:spcAft>
                          <a:spcPts val="0"/>
                        </a:spcAft>
                        <a:buClrTx/>
                        <a:buSzTx/>
                        <a:buFontTx/>
                        <a:buNone/>
                        <a:tabLst/>
                        <a:defRPr/>
                      </a:pPr>
                      <a:r>
                        <a:rPr lang="tr-TR" sz="1200" b="0" i="0" kern="1200" dirty="0" smtClean="0">
                          <a:solidFill>
                            <a:schemeClr val="dk1"/>
                          </a:solidFill>
                          <a:effectLst/>
                          <a:latin typeface="+mn-lt"/>
                          <a:ea typeface="+mn-ea"/>
                          <a:cs typeface="+mn-cs"/>
                        </a:rPr>
                        <a:t>177(tank hacmi</a:t>
                      </a:r>
                      <a:r>
                        <a:rPr lang="tr-TR" sz="1200" b="0" i="0" kern="1200" baseline="0" dirty="0" smtClean="0">
                          <a:solidFill>
                            <a:schemeClr val="dk1"/>
                          </a:solidFill>
                          <a:effectLst/>
                          <a:latin typeface="+mn-lt"/>
                          <a:ea typeface="+mn-ea"/>
                          <a:cs typeface="+mn-cs"/>
                        </a:rPr>
                        <a:t> 75</a:t>
                      </a:r>
                      <a:r>
                        <a:rPr lang="tr-TR" sz="1200" b="0" i="0" kern="1200" dirty="0" smtClean="0">
                          <a:solidFill>
                            <a:schemeClr val="dk1"/>
                          </a:solidFill>
                          <a:effectLst/>
                          <a:latin typeface="+mn-lt"/>
                          <a:ea typeface="+mn-ea"/>
                          <a:cs typeface="+mn-cs"/>
                        </a:rPr>
                        <a:t>m³ )</a:t>
                      </a:r>
                    </a:p>
                    <a:p>
                      <a:pPr marL="0" marR="0" indent="0" algn="l" defTabSz="914400" rtl="0" eaLnBrk="1" fontAlgn="auto" latinLnBrk="0" hangingPunct="1">
                        <a:lnSpc>
                          <a:spcPct val="100000"/>
                        </a:lnSpc>
                        <a:spcBef>
                          <a:spcPts val="0"/>
                        </a:spcBef>
                        <a:spcAft>
                          <a:spcPts val="0"/>
                        </a:spcAft>
                        <a:buClrTx/>
                        <a:buSzTx/>
                        <a:buFontTx/>
                        <a:buNone/>
                        <a:tabLst/>
                        <a:defRPr/>
                      </a:pPr>
                      <a:r>
                        <a:rPr lang="tr-TR" sz="1200" b="0" i="0" kern="1200" dirty="0" smtClean="0">
                          <a:solidFill>
                            <a:schemeClr val="dk1"/>
                          </a:solidFill>
                          <a:effectLst/>
                          <a:latin typeface="+mn-lt"/>
                          <a:ea typeface="+mn-ea"/>
                          <a:cs typeface="+mn-cs"/>
                        </a:rPr>
                        <a:t>642(tank hacmi</a:t>
                      </a:r>
                      <a:r>
                        <a:rPr lang="tr-TR" sz="1200" b="0" i="0" kern="1200" baseline="0" dirty="0" smtClean="0">
                          <a:solidFill>
                            <a:schemeClr val="dk1"/>
                          </a:solidFill>
                          <a:effectLst/>
                          <a:latin typeface="+mn-lt"/>
                          <a:ea typeface="+mn-ea"/>
                          <a:cs typeface="+mn-cs"/>
                        </a:rPr>
                        <a:t> 190</a:t>
                      </a:r>
                      <a:r>
                        <a:rPr lang="tr-TR" sz="1200" b="0" i="0" kern="1200" dirty="0" smtClean="0">
                          <a:solidFill>
                            <a:schemeClr val="dk1"/>
                          </a:solidFill>
                          <a:effectLst/>
                          <a:latin typeface="+mn-lt"/>
                          <a:ea typeface="+mn-ea"/>
                          <a:cs typeface="+mn-cs"/>
                        </a:rPr>
                        <a:t>m³ )</a:t>
                      </a:r>
                    </a:p>
                    <a:p>
                      <a:pPr marL="0" marR="0" indent="0" algn="l" defTabSz="914400" rtl="0" eaLnBrk="1" fontAlgn="auto" latinLnBrk="0" hangingPunct="1">
                        <a:lnSpc>
                          <a:spcPct val="100000"/>
                        </a:lnSpc>
                        <a:spcBef>
                          <a:spcPts val="0"/>
                        </a:spcBef>
                        <a:spcAft>
                          <a:spcPts val="0"/>
                        </a:spcAft>
                        <a:buClrTx/>
                        <a:buSzTx/>
                        <a:buFontTx/>
                        <a:buNone/>
                        <a:tabLst/>
                        <a:defRPr/>
                      </a:pPr>
                      <a:endParaRPr lang="tr-TR" sz="1200" b="0" i="0" kern="1200" dirty="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tr-TR" sz="1200" b="0" i="0" kern="1200" dirty="0" smtClean="0">
                          <a:solidFill>
                            <a:schemeClr val="dk1"/>
                          </a:solidFill>
                          <a:effectLst/>
                          <a:latin typeface="+mn-lt"/>
                          <a:ea typeface="+mn-ea"/>
                          <a:cs typeface="+mn-cs"/>
                        </a:rPr>
                        <a:t> </a:t>
                      </a:r>
                    </a:p>
                    <a:p>
                      <a:endParaRPr lang="tr-TR" sz="1200" dirty="0"/>
                    </a:p>
                  </a:txBody>
                  <a:tcPr/>
                </a:tc>
              </a:tr>
              <a:tr h="848611">
                <a:tc>
                  <a:txBody>
                    <a:bodyPr/>
                    <a:lstStyle/>
                    <a:p>
                      <a:r>
                        <a:rPr lang="tr-TR" sz="1200" dirty="0" smtClean="0"/>
                        <a:t>Kapalı alan sterilizasyon sistemleri için</a:t>
                      </a:r>
                      <a:r>
                        <a:rPr lang="tr-TR" sz="1200" baseline="0" dirty="0" smtClean="0"/>
                        <a:t> </a:t>
                      </a:r>
                      <a:endParaRPr lang="tr-TR" sz="1200" dirty="0"/>
                    </a:p>
                  </a:txBody>
                  <a:tcPr/>
                </a:tc>
                <a:tc>
                  <a:txBody>
                    <a:bodyPr/>
                    <a:lstStyle/>
                    <a:p>
                      <a:r>
                        <a:rPr lang="tr-TR" sz="1200" dirty="0" smtClean="0"/>
                        <a:t>25</a:t>
                      </a:r>
                    </a:p>
                    <a:p>
                      <a:r>
                        <a:rPr lang="tr-TR" sz="1200" dirty="0" smtClean="0"/>
                        <a:t>50</a:t>
                      </a:r>
                    </a:p>
                    <a:p>
                      <a:r>
                        <a:rPr lang="tr-TR" sz="1200" dirty="0" smtClean="0"/>
                        <a:t>128</a:t>
                      </a:r>
                    </a:p>
                    <a:p>
                      <a:r>
                        <a:rPr lang="tr-TR" sz="1200" dirty="0" smtClean="0"/>
                        <a:t>600</a:t>
                      </a:r>
                    </a:p>
                  </a:txBody>
                  <a:tcPr/>
                </a:tc>
                <a:tc>
                  <a:txBody>
                    <a:bodyPr/>
                    <a:lstStyle/>
                    <a:p>
                      <a:r>
                        <a:rPr lang="tr-TR" sz="1200" dirty="0" smtClean="0"/>
                        <a:t>92</a:t>
                      </a:r>
                    </a:p>
                    <a:p>
                      <a:r>
                        <a:rPr lang="tr-TR" sz="1200" dirty="0" smtClean="0"/>
                        <a:t>140</a:t>
                      </a:r>
                    </a:p>
                    <a:p>
                      <a:r>
                        <a:rPr lang="tr-TR" sz="1200" dirty="0" smtClean="0"/>
                        <a:t>350,374,642</a:t>
                      </a:r>
                    </a:p>
                    <a:p>
                      <a:r>
                        <a:rPr lang="tr-TR" sz="1200" dirty="0" smtClean="0"/>
                        <a:t>3380</a:t>
                      </a:r>
                    </a:p>
                  </a:txBody>
                  <a:tcPr/>
                </a:tc>
              </a:tr>
              <a:tr h="1231854">
                <a:tc>
                  <a:txBody>
                    <a:bodyPr/>
                    <a:lstStyle/>
                    <a:p>
                      <a:r>
                        <a:rPr lang="tr-TR" sz="1200" dirty="0" smtClean="0"/>
                        <a:t>Klima kanalı</a:t>
                      </a:r>
                      <a:r>
                        <a:rPr lang="tr-TR" sz="1200" baseline="0" dirty="0" smtClean="0"/>
                        <a:t> ve direkt hava sterilizasyonu sistemleri/yüzey dezenfeksiyonu için</a:t>
                      </a:r>
                      <a:endParaRPr lang="tr-TR" sz="1200" dirty="0"/>
                    </a:p>
                  </a:txBody>
                  <a:tcPr/>
                </a:tc>
                <a:tc>
                  <a:txBody>
                    <a:bodyPr/>
                    <a:lstStyle/>
                    <a:p>
                      <a:r>
                        <a:rPr lang="tr-TR" sz="1200" dirty="0" smtClean="0"/>
                        <a:t>10</a:t>
                      </a:r>
                    </a:p>
                    <a:p>
                      <a:r>
                        <a:rPr lang="tr-TR" sz="1200" dirty="0" smtClean="0"/>
                        <a:t>17</a:t>
                      </a:r>
                    </a:p>
                    <a:p>
                      <a:r>
                        <a:rPr lang="tr-TR" sz="1200" dirty="0" smtClean="0"/>
                        <a:t>25</a:t>
                      </a:r>
                    </a:p>
                    <a:p>
                      <a:r>
                        <a:rPr lang="tr-TR" sz="1200" dirty="0" smtClean="0"/>
                        <a:t>39</a:t>
                      </a:r>
                    </a:p>
                    <a:p>
                      <a:r>
                        <a:rPr lang="tr-TR" sz="1200" dirty="0" smtClean="0"/>
                        <a:t>50</a:t>
                      </a:r>
                    </a:p>
                    <a:p>
                      <a:r>
                        <a:rPr lang="tr-TR" sz="1200" dirty="0" smtClean="0"/>
                        <a:t>65</a:t>
                      </a:r>
                    </a:p>
                  </a:txBody>
                  <a:tcPr/>
                </a:tc>
                <a:tc>
                  <a:txBody>
                    <a:bodyPr/>
                    <a:lstStyle/>
                    <a:p>
                      <a:r>
                        <a:rPr lang="tr-TR" sz="1200" dirty="0" smtClean="0"/>
                        <a:t>UV Çıkışı 3.1 </a:t>
                      </a:r>
                      <a:r>
                        <a:rPr lang="tr-TR" sz="1200" dirty="0" err="1" smtClean="0"/>
                        <a:t>Watt</a:t>
                      </a:r>
                      <a:endParaRPr lang="tr-TR" sz="1200" dirty="0" smtClean="0"/>
                    </a:p>
                    <a:p>
                      <a:r>
                        <a:rPr lang="tr-TR" sz="1200" baseline="0" dirty="0" smtClean="0"/>
                        <a:t>                 5.8 </a:t>
                      </a:r>
                      <a:r>
                        <a:rPr lang="tr-TR" sz="1200" baseline="0" dirty="0" err="1" smtClean="0"/>
                        <a:t>Watt</a:t>
                      </a:r>
                      <a:endParaRPr lang="tr-TR" sz="1200" baseline="0" dirty="0" smtClean="0"/>
                    </a:p>
                    <a:p>
                      <a:r>
                        <a:rPr lang="tr-TR" sz="1200" baseline="0" dirty="0" smtClean="0"/>
                        <a:t>                 8.5 </a:t>
                      </a:r>
                      <a:r>
                        <a:rPr lang="tr-TR" sz="1200" baseline="0" dirty="0" err="1" smtClean="0"/>
                        <a:t>Watt</a:t>
                      </a:r>
                      <a:endParaRPr lang="tr-TR" sz="1200" baseline="0" dirty="0" smtClean="0"/>
                    </a:p>
                    <a:p>
                      <a:r>
                        <a:rPr lang="tr-TR" sz="1200" baseline="0" dirty="0" smtClean="0"/>
                        <a:t>                 13.8 </a:t>
                      </a:r>
                      <a:r>
                        <a:rPr lang="tr-TR" sz="1200" baseline="0" dirty="0" err="1" smtClean="0"/>
                        <a:t>Watt</a:t>
                      </a:r>
                      <a:r>
                        <a:rPr lang="tr-TR" sz="1200" baseline="0" dirty="0" smtClean="0"/>
                        <a:t> </a:t>
                      </a:r>
                    </a:p>
                    <a:p>
                      <a:r>
                        <a:rPr lang="tr-TR" sz="1200" baseline="0" dirty="0" smtClean="0"/>
                        <a:t>                 19.3 </a:t>
                      </a:r>
                      <a:r>
                        <a:rPr lang="tr-TR" sz="1200" baseline="0" dirty="0" err="1" smtClean="0"/>
                        <a:t>Watt</a:t>
                      </a:r>
                      <a:endParaRPr lang="tr-TR" sz="1200" baseline="0" dirty="0" smtClean="0"/>
                    </a:p>
                    <a:p>
                      <a:r>
                        <a:rPr lang="tr-TR" sz="1200" baseline="0" dirty="0" smtClean="0"/>
                        <a:t>                 25.0 </a:t>
                      </a:r>
                      <a:r>
                        <a:rPr lang="tr-TR" sz="1200" baseline="0" dirty="0" err="1" smtClean="0"/>
                        <a:t>Watt</a:t>
                      </a:r>
                      <a:r>
                        <a:rPr lang="tr-TR" sz="1200" baseline="0" dirty="0" smtClean="0"/>
                        <a:t> </a:t>
                      </a:r>
                      <a:endParaRPr lang="tr-TR" sz="1200" dirty="0"/>
                    </a:p>
                  </a:txBody>
                  <a:tcPr/>
                </a:tc>
              </a:tr>
            </a:tbl>
          </a:graphicData>
        </a:graphic>
      </p:graphicFrame>
    </p:spTree>
    <p:extLst>
      <p:ext uri="{BB962C8B-B14F-4D97-AF65-F5344CB8AC3E}">
        <p14:creationId xmlns:p14="http://schemas.microsoft.com/office/powerpoint/2010/main" val="242495890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dirty="0" smtClean="0">
                <a:solidFill>
                  <a:schemeClr val="tx2">
                    <a:lumMod val="75000"/>
                  </a:schemeClr>
                </a:solidFill>
              </a:rPr>
              <a:t>Ultraviyole lamba ile sterilize edilen biyolojik güvenli kabin</a:t>
            </a:r>
            <a:endParaRPr lang="tr-TR" sz="3200" dirty="0">
              <a:solidFill>
                <a:schemeClr val="tx2">
                  <a:lumMod val="75000"/>
                </a:schemeClr>
              </a:solidFill>
            </a:endParaRPr>
          </a:p>
        </p:txBody>
      </p:sp>
      <p:pic>
        <p:nvPicPr>
          <p:cNvPr id="1026" name="Picture 2" descr="C:\Users\YOGA\Desktop\havlu-isitici-uv-strelize-strelizator-tirnak-alet-dezenfektan-güzellik.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6222" y="1495723"/>
            <a:ext cx="6624736" cy="49098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713368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Filtre ile Sterilizasyon </a:t>
            </a:r>
            <a:endParaRPr lang="tr-TR" dirty="0">
              <a:solidFill>
                <a:srgbClr val="FF0000"/>
              </a:solidFill>
            </a:endParaRPr>
          </a:p>
        </p:txBody>
      </p:sp>
      <p:sp>
        <p:nvSpPr>
          <p:cNvPr id="3" name="İçerik Yer Tutucusu 2"/>
          <p:cNvSpPr>
            <a:spLocks noGrp="1"/>
          </p:cNvSpPr>
          <p:nvPr>
            <p:ph idx="1"/>
          </p:nvPr>
        </p:nvSpPr>
        <p:spPr/>
        <p:txBody>
          <a:bodyPr>
            <a:normAutofit/>
          </a:bodyPr>
          <a:lstStyle/>
          <a:p>
            <a:r>
              <a:rPr lang="tr-TR" dirty="0" smtClean="0"/>
              <a:t>Sıcağa dayanıklı olmayan , kimyasallarla işlem sırasında yapısı bozulabilen sıvı maddelerin sterilizasyonunda filtrelerden yararlanılır. Kullanılacak filtrelerin </a:t>
            </a:r>
            <a:r>
              <a:rPr lang="tr-TR" dirty="0" err="1" smtClean="0"/>
              <a:t>por</a:t>
            </a:r>
            <a:r>
              <a:rPr lang="tr-TR" dirty="0" smtClean="0"/>
              <a:t> çapları sterilize veya dezenfekte edilebilecek materyalin boyutlarına göre belirlenir. Bakteriler için 0.3-10 µm çaplı , virüsler bu değerden çok daha küçük , 25-200 </a:t>
            </a:r>
            <a:r>
              <a:rPr lang="tr-TR" dirty="0" err="1" smtClean="0"/>
              <a:t>nm</a:t>
            </a:r>
            <a:r>
              <a:rPr lang="tr-TR" dirty="0" smtClean="0"/>
              <a:t> (0,2 </a:t>
            </a:r>
            <a:r>
              <a:rPr lang="tr-TR" dirty="0"/>
              <a:t>µm</a:t>
            </a:r>
            <a:r>
              <a:rPr lang="tr-TR" dirty="0" smtClean="0"/>
              <a:t>) , olduğundan seçilecek filtrelerin amaca uygun olması gerekir. </a:t>
            </a:r>
          </a:p>
        </p:txBody>
      </p:sp>
    </p:spTree>
    <p:extLst>
      <p:ext uri="{BB962C8B-B14F-4D97-AF65-F5344CB8AC3E}">
        <p14:creationId xmlns:p14="http://schemas.microsoft.com/office/powerpoint/2010/main" val="171823302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solidFill>
                  <a:srgbClr val="FF0000"/>
                </a:solidFill>
              </a:rPr>
              <a:t>Personel hijyeni </a:t>
            </a:r>
            <a:endParaRPr lang="tr-TR"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r>
              <a:rPr lang="tr-TR" dirty="0" smtClean="0"/>
              <a:t>Personel ve Sağlık İlişkisi</a:t>
            </a:r>
          </a:p>
          <a:p>
            <a:pPr marL="0" indent="0">
              <a:buNone/>
            </a:pPr>
            <a:r>
              <a:rPr lang="tr-TR" dirty="0" smtClean="0"/>
              <a:t>   Her işletmede olduğu gibi süt işletmelerinde de personelsiz üretim yapmak mümkün değildir. Süt alımı ve platform kontrolü, </a:t>
            </a:r>
            <a:r>
              <a:rPr lang="tr-TR" dirty="0" err="1" smtClean="0"/>
              <a:t>laboratuar</a:t>
            </a:r>
            <a:r>
              <a:rPr lang="tr-TR" dirty="0" smtClean="0"/>
              <a:t>, sütün üretime hazırlanması, üretimi, ambalajlanması </a:t>
            </a:r>
            <a:r>
              <a:rPr lang="tr-TR" dirty="0" err="1" smtClean="0"/>
              <a:t>teslimi,dağıtımı</a:t>
            </a:r>
            <a:r>
              <a:rPr lang="tr-TR" dirty="0" smtClean="0"/>
              <a:t> ve taşınması süresince yeterli personelin çalıştırılması gerekmektedir. Bu derece önemli olan bu grup, mikroorganizmaların her aşamada bulaşmasına da sebep olabilmektedir. İşletmede çapraz bulaşma kaynağıdırlar. Bozucu ve patojen özellikteki mikroorganizmalar çalışanların </a:t>
            </a:r>
            <a:r>
              <a:rPr lang="tr-TR" dirty="0" err="1" smtClean="0"/>
              <a:t>elleri,giysileri</a:t>
            </a:r>
            <a:r>
              <a:rPr lang="tr-TR" dirty="0" smtClean="0"/>
              <a:t> ve </a:t>
            </a:r>
            <a:r>
              <a:rPr lang="tr-TR" dirty="0" err="1" smtClean="0"/>
              <a:t>saç,sakal,bıyık</a:t>
            </a:r>
            <a:r>
              <a:rPr lang="tr-TR" dirty="0"/>
              <a:t> </a:t>
            </a:r>
            <a:r>
              <a:rPr lang="tr-TR" dirty="0" smtClean="0"/>
              <a:t>aracılığı ile işletme içine , ürünlere taşınabilmektedir. </a:t>
            </a:r>
            <a:endParaRPr lang="tr-TR" dirty="0"/>
          </a:p>
        </p:txBody>
      </p:sp>
    </p:spTree>
    <p:extLst>
      <p:ext uri="{BB962C8B-B14F-4D97-AF65-F5344CB8AC3E}">
        <p14:creationId xmlns:p14="http://schemas.microsoft.com/office/powerpoint/2010/main" val="3460368439"/>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r>
              <a:rPr lang="tr-TR" dirty="0" smtClean="0"/>
              <a:t>Süt işletmelerinde çalışan kişilerde vücut temizliği yanında el yıkama ve tuvalet temizliği alışkanlıkları aranır. Birçok hastalığın yayılmasında eller, özellikle tırnak aralarına giren çeşitli kirler ve istenmeyen bazı parçalar bulaşma kaynağıdır. Bilhassa ellerin sık sık dezenfektan etkili olan sabunlarla yıkanıp 8-10 </a:t>
            </a:r>
            <a:r>
              <a:rPr lang="tr-TR" dirty="0" err="1" smtClean="0"/>
              <a:t>ppm</a:t>
            </a:r>
            <a:r>
              <a:rPr lang="tr-TR" dirty="0" smtClean="0"/>
              <a:t> iyot veya 50 </a:t>
            </a:r>
            <a:r>
              <a:rPr lang="tr-TR" dirty="0" err="1" smtClean="0"/>
              <a:t>ppm</a:t>
            </a:r>
            <a:r>
              <a:rPr lang="tr-TR" dirty="0" smtClean="0"/>
              <a:t> </a:t>
            </a:r>
            <a:r>
              <a:rPr lang="tr-TR" dirty="0" err="1" smtClean="0"/>
              <a:t>quaternary</a:t>
            </a:r>
            <a:r>
              <a:rPr lang="tr-TR" dirty="0" smtClean="0"/>
              <a:t> amonyum bileşikleri içeren çözeltilerle dezenfekte edilmesinde yarar vardır.</a:t>
            </a:r>
            <a:endParaRPr lang="tr-TR" dirty="0"/>
          </a:p>
        </p:txBody>
      </p:sp>
    </p:spTree>
    <p:extLst>
      <p:ext uri="{BB962C8B-B14F-4D97-AF65-F5344CB8AC3E}">
        <p14:creationId xmlns:p14="http://schemas.microsoft.com/office/powerpoint/2010/main" val="11667094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Yuvarlatılmış Dikdörtgen 11"/>
          <p:cNvSpPr/>
          <p:nvPr/>
        </p:nvSpPr>
        <p:spPr>
          <a:xfrm>
            <a:off x="3203848" y="2132856"/>
            <a:ext cx="1512168"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Personel </a:t>
            </a:r>
            <a:endParaRPr lang="tr-TR" dirty="0"/>
          </a:p>
        </p:txBody>
      </p:sp>
      <p:sp>
        <p:nvSpPr>
          <p:cNvPr id="13" name="Yuvarlatılmış Dikdörtgen 12"/>
          <p:cNvSpPr/>
          <p:nvPr/>
        </p:nvSpPr>
        <p:spPr>
          <a:xfrm>
            <a:off x="1475656" y="3436037"/>
            <a:ext cx="1296144"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Hava  </a:t>
            </a:r>
            <a:endParaRPr lang="tr-TR" dirty="0"/>
          </a:p>
        </p:txBody>
      </p:sp>
      <p:sp>
        <p:nvSpPr>
          <p:cNvPr id="14" name="Yuvarlatılmış Dikdörtgen 13"/>
          <p:cNvSpPr/>
          <p:nvPr/>
        </p:nvSpPr>
        <p:spPr>
          <a:xfrm>
            <a:off x="5076056" y="3436037"/>
            <a:ext cx="1368152"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Yüzeyler </a:t>
            </a:r>
            <a:endParaRPr lang="tr-TR" dirty="0"/>
          </a:p>
        </p:txBody>
      </p:sp>
      <p:sp>
        <p:nvSpPr>
          <p:cNvPr id="15" name="Yuvarlatılmış Dikdörtgen 14"/>
          <p:cNvSpPr/>
          <p:nvPr/>
        </p:nvSpPr>
        <p:spPr>
          <a:xfrm>
            <a:off x="3349679" y="5013176"/>
            <a:ext cx="1440160" cy="4320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Ürünler </a:t>
            </a:r>
            <a:endParaRPr lang="tr-TR" dirty="0"/>
          </a:p>
        </p:txBody>
      </p:sp>
      <p:cxnSp>
        <p:nvCxnSpPr>
          <p:cNvPr id="21" name="Düz Ok Bağlayıcısı 20"/>
          <p:cNvCxnSpPr/>
          <p:nvPr/>
        </p:nvCxnSpPr>
        <p:spPr>
          <a:xfrm>
            <a:off x="3707904" y="2823969"/>
            <a:ext cx="0" cy="165618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26" name="Düz Ok Bağlayıcısı 25"/>
          <p:cNvCxnSpPr/>
          <p:nvPr/>
        </p:nvCxnSpPr>
        <p:spPr>
          <a:xfrm flipV="1">
            <a:off x="4139952" y="2823969"/>
            <a:ext cx="0" cy="1656184"/>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28" name="Düz Ok Bağlayıcısı 27"/>
          <p:cNvCxnSpPr/>
          <p:nvPr/>
        </p:nvCxnSpPr>
        <p:spPr>
          <a:xfrm>
            <a:off x="3203848" y="3573016"/>
            <a:ext cx="1585991" cy="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cxnSp>
        <p:nvCxnSpPr>
          <p:cNvPr id="30" name="Düz Ok Bağlayıcısı 29"/>
          <p:cNvCxnSpPr/>
          <p:nvPr/>
        </p:nvCxnSpPr>
        <p:spPr>
          <a:xfrm flipH="1">
            <a:off x="3203848" y="3868085"/>
            <a:ext cx="1585991" cy="0"/>
          </a:xfrm>
          <a:prstGeom prst="straightConnector1">
            <a:avLst/>
          </a:prstGeom>
          <a:ln>
            <a:tailEnd type="arrow"/>
          </a:ln>
        </p:spPr>
        <p:style>
          <a:lnRef idx="3">
            <a:schemeClr val="accent1"/>
          </a:lnRef>
          <a:fillRef idx="0">
            <a:schemeClr val="accent1"/>
          </a:fillRef>
          <a:effectRef idx="2">
            <a:schemeClr val="accent1"/>
          </a:effectRef>
          <a:fontRef idx="minor">
            <a:schemeClr val="tx1"/>
          </a:fontRef>
        </p:style>
      </p:cxnSp>
      <p:sp>
        <p:nvSpPr>
          <p:cNvPr id="31" name="Bükülü Ok 30"/>
          <p:cNvSpPr/>
          <p:nvPr/>
        </p:nvSpPr>
        <p:spPr>
          <a:xfrm rot="20904444">
            <a:off x="2627784" y="2564904"/>
            <a:ext cx="576064" cy="720080"/>
          </a:xfrm>
          <a:prstGeom prst="bentArrow">
            <a:avLst>
              <a:gd name="adj1" fmla="val 0"/>
              <a:gd name="adj2" fmla="val 25000"/>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34" name="Bükülü Ok 33"/>
          <p:cNvSpPr/>
          <p:nvPr/>
        </p:nvSpPr>
        <p:spPr>
          <a:xfrm rot="6914969">
            <a:off x="4716015" y="2574290"/>
            <a:ext cx="720080" cy="792088"/>
          </a:xfrm>
          <a:prstGeom prst="bentArrow">
            <a:avLst>
              <a:gd name="adj1" fmla="val 0"/>
              <a:gd name="adj2" fmla="val 25000"/>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35" name="Bükülü Ok 34"/>
          <p:cNvSpPr/>
          <p:nvPr/>
        </p:nvSpPr>
        <p:spPr>
          <a:xfrm rot="9719437">
            <a:off x="4668386" y="4181414"/>
            <a:ext cx="852143" cy="808543"/>
          </a:xfrm>
          <a:prstGeom prst="bentArrow">
            <a:avLst>
              <a:gd name="adj1" fmla="val 0"/>
              <a:gd name="adj2" fmla="val 25000"/>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36" name="Bükülü Ok 35"/>
          <p:cNvSpPr/>
          <p:nvPr/>
        </p:nvSpPr>
        <p:spPr>
          <a:xfrm rot="16200000">
            <a:off x="2405254" y="4148105"/>
            <a:ext cx="912161" cy="817979"/>
          </a:xfrm>
          <a:prstGeom prst="bentArrow">
            <a:avLst>
              <a:gd name="adj1" fmla="val 0"/>
              <a:gd name="adj2" fmla="val 25000"/>
              <a:gd name="adj3" fmla="val 20293"/>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37" name="Bükülü Ok 36"/>
          <p:cNvSpPr/>
          <p:nvPr/>
        </p:nvSpPr>
        <p:spPr>
          <a:xfrm flipH="1">
            <a:off x="5004048" y="2204864"/>
            <a:ext cx="756084" cy="921773"/>
          </a:xfrm>
          <a:prstGeom prst="bentArrow">
            <a:avLst>
              <a:gd name="adj1" fmla="val 0"/>
              <a:gd name="adj2" fmla="val 25000"/>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38" name="Bükülü Ok 37"/>
          <p:cNvSpPr/>
          <p:nvPr/>
        </p:nvSpPr>
        <p:spPr>
          <a:xfrm rot="17611354" flipH="1">
            <a:off x="1916230" y="2533287"/>
            <a:ext cx="1099165" cy="503128"/>
          </a:xfrm>
          <a:prstGeom prst="bentArrow">
            <a:avLst>
              <a:gd name="adj1" fmla="val 0"/>
              <a:gd name="adj2" fmla="val 25000"/>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39" name="Bükülü Ok 38"/>
          <p:cNvSpPr/>
          <p:nvPr/>
        </p:nvSpPr>
        <p:spPr>
          <a:xfrm rot="2803695" flipV="1">
            <a:off x="1866838" y="4719915"/>
            <a:ext cx="1008112" cy="360040"/>
          </a:xfrm>
          <a:prstGeom prst="bentArrow">
            <a:avLst>
              <a:gd name="adj1" fmla="val 0"/>
              <a:gd name="adj2" fmla="val 25000"/>
              <a:gd name="adj3" fmla="val 25000"/>
              <a:gd name="adj4" fmla="val 67142"/>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
        <p:nvSpPr>
          <p:cNvPr id="41" name="Bükülü Ok 40"/>
          <p:cNvSpPr/>
          <p:nvPr/>
        </p:nvSpPr>
        <p:spPr>
          <a:xfrm rot="5010744" flipH="1">
            <a:off x="5230104" y="4112646"/>
            <a:ext cx="614966" cy="946077"/>
          </a:xfrm>
          <a:prstGeom prst="bentArrow">
            <a:avLst>
              <a:gd name="adj1" fmla="val 0"/>
              <a:gd name="adj2" fmla="val 25000"/>
              <a:gd name="adj3" fmla="val 25000"/>
              <a:gd name="adj4" fmla="val 4375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solidFill>
                <a:schemeClr val="tx1"/>
              </a:solidFill>
            </a:endParaRPr>
          </a:p>
        </p:txBody>
      </p:sp>
    </p:spTree>
    <p:extLst>
      <p:ext uri="{BB962C8B-B14F-4D97-AF65-F5344CB8AC3E}">
        <p14:creationId xmlns:p14="http://schemas.microsoft.com/office/powerpoint/2010/main" val="894603098"/>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a:bodyPr>
          <a:lstStyle/>
          <a:p>
            <a:r>
              <a:rPr lang="tr-TR" dirty="0" smtClean="0"/>
              <a:t>Personel temizliği yanında çalışmaları sırası bone </a:t>
            </a:r>
            <a:r>
              <a:rPr lang="tr-TR" dirty="0" err="1" smtClean="0"/>
              <a:t>galoş,eldiven,maske</a:t>
            </a:r>
            <a:r>
              <a:rPr lang="tr-TR" dirty="0" smtClean="0"/>
              <a:t>, özel koruyucu </a:t>
            </a:r>
            <a:r>
              <a:rPr lang="tr-TR" dirty="0" err="1" smtClean="0"/>
              <a:t>giysi,çizme</a:t>
            </a:r>
            <a:r>
              <a:rPr lang="tr-TR" dirty="0" smtClean="0"/>
              <a:t> veya uygun bir ayakkabı kullanılması bulaşmaları olabildiğince azaltabilir.  Bu arada her çalışanın mümkün olduğunca verilen görev alanlarında çalışmasıyla çapraz bulaşmalar engellenmiş olur. Bunun için sorumlu oldukları alanlarda ve ürünlerin hazırlanmasında çalıştırılmalıdır. Her fırsatta temizliğin önemini vurgulayan seminerlerin yapılması ve personelin görebileceği yerlere uyarıcı yazılar ve afişlerin asılması ile onların ilgisi çekilmeli ve bilgilendirilmelidir.</a:t>
            </a:r>
          </a:p>
        </p:txBody>
      </p:sp>
    </p:spTree>
    <p:extLst>
      <p:ext uri="{BB962C8B-B14F-4D97-AF65-F5344CB8AC3E}">
        <p14:creationId xmlns:p14="http://schemas.microsoft.com/office/powerpoint/2010/main" val="411099277"/>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smtClean="0">
                <a:solidFill>
                  <a:srgbClr val="FF0000"/>
                </a:solidFill>
              </a:rPr>
              <a:t>Personelin Üretime Yönelik Bilgilendirilmesi</a:t>
            </a:r>
            <a:endParaRPr lang="tr-TR" dirty="0">
              <a:solidFill>
                <a:srgbClr val="FF0000"/>
              </a:solidFill>
            </a:endParaRPr>
          </a:p>
        </p:txBody>
      </p:sp>
      <p:sp>
        <p:nvSpPr>
          <p:cNvPr id="3" name="İçerik Yer Tutucusu 2"/>
          <p:cNvSpPr>
            <a:spLocks noGrp="1"/>
          </p:cNvSpPr>
          <p:nvPr>
            <p:ph idx="1"/>
          </p:nvPr>
        </p:nvSpPr>
        <p:spPr/>
        <p:txBody>
          <a:bodyPr>
            <a:normAutofit fontScale="85000" lnSpcReduction="10000"/>
          </a:bodyPr>
          <a:lstStyle/>
          <a:p>
            <a:r>
              <a:rPr lang="tr-TR" dirty="0" smtClean="0"/>
              <a:t>Personelin Bilgilendirilmesi Gereken Temel Konular</a:t>
            </a:r>
          </a:p>
          <a:p>
            <a:pPr marL="0" indent="0">
              <a:buNone/>
            </a:pPr>
            <a:r>
              <a:rPr lang="tr-TR" dirty="0"/>
              <a:t> </a:t>
            </a:r>
            <a:r>
              <a:rPr lang="tr-TR" dirty="0" smtClean="0"/>
              <a:t>-  Sorumlu oldukları alanlarda veya görevli oldukları ürün ünitesinde mikroorganizmaların veya benzer olumsuzlukların kaynağını oluşturan koşullar neler olabilir,</a:t>
            </a:r>
          </a:p>
          <a:p>
            <a:pPr>
              <a:buFontTx/>
              <a:buChar char="-"/>
            </a:pPr>
            <a:r>
              <a:rPr lang="tr-TR" dirty="0" smtClean="0"/>
              <a:t>Mikroorganizmaların ürünlerin bozulmasında ve hastalıkların meydana gelmesindeki rolleri,</a:t>
            </a:r>
          </a:p>
          <a:p>
            <a:pPr>
              <a:buFontTx/>
              <a:buChar char="-"/>
            </a:pPr>
            <a:r>
              <a:rPr lang="tr-TR" dirty="0" smtClean="0"/>
              <a:t>Personel hijyeninin önemli olduğu ve gerekliliği,</a:t>
            </a:r>
          </a:p>
          <a:p>
            <a:pPr>
              <a:buFontTx/>
              <a:buChar char="-"/>
            </a:pPr>
            <a:r>
              <a:rPr lang="tr-TR" dirty="0" smtClean="0"/>
              <a:t>Gıda kaynaklı hastalıkların ortaya çıkma sıklığı ve bunlarla ilgili raporların değerlendirilmesi,</a:t>
            </a:r>
          </a:p>
          <a:p>
            <a:pPr>
              <a:buFontTx/>
              <a:buChar char="-"/>
            </a:pPr>
            <a:r>
              <a:rPr lang="tr-TR" dirty="0" smtClean="0"/>
              <a:t>Temizliğinden sorumlu oldukları ekipmanlar , önemi, temizlemedeki rolleri,</a:t>
            </a:r>
          </a:p>
          <a:p>
            <a:pPr>
              <a:buFontTx/>
              <a:buChar char="-"/>
            </a:pPr>
            <a:r>
              <a:rPr lang="tr-TR" dirty="0" smtClean="0"/>
              <a:t>İşlem hatlarında yapılan kontrollerin ve denetimin yerleri ve bu noktaların önemleri,</a:t>
            </a:r>
          </a:p>
          <a:p>
            <a:pPr marL="0" indent="0">
              <a:buNone/>
            </a:pPr>
            <a:endParaRPr lang="tr-TR" dirty="0" smtClean="0"/>
          </a:p>
          <a:p>
            <a:pPr marL="0" indent="0">
              <a:buNone/>
            </a:pPr>
            <a:endParaRPr lang="tr-TR" dirty="0" smtClean="0"/>
          </a:p>
        </p:txBody>
      </p:sp>
    </p:spTree>
    <p:extLst>
      <p:ext uri="{BB962C8B-B14F-4D97-AF65-F5344CB8AC3E}">
        <p14:creationId xmlns:p14="http://schemas.microsoft.com/office/powerpoint/2010/main" val="2085662476"/>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a:bodyPr>
          <a:lstStyle/>
          <a:p>
            <a:pPr>
              <a:buFontTx/>
              <a:buChar char="-"/>
            </a:pPr>
            <a:r>
              <a:rPr lang="tr-TR" dirty="0" smtClean="0"/>
              <a:t>Kontrol sırası belirlenen hatalar, istenen durumdan sapan değerlerler, bu sapmaların sıklık derecesi. Ayrıca takip edilmesi gerekli olan prosedürlerin önemi,</a:t>
            </a:r>
          </a:p>
          <a:p>
            <a:pPr>
              <a:buFontTx/>
              <a:buChar char="-"/>
            </a:pPr>
            <a:r>
              <a:rPr lang="tr-TR" dirty="0" smtClean="0"/>
              <a:t>Ürünlerde istenen veya istenmeyen özellik ve hatalar ile işlem basamaklarında karşılaşılan sorunlarla ilişkilendirilmesi, etkileşiminin araştırılması,</a:t>
            </a:r>
          </a:p>
          <a:p>
            <a:pPr>
              <a:buFontTx/>
              <a:buChar char="-"/>
            </a:pPr>
            <a:r>
              <a:rPr lang="tr-TR" dirty="0" smtClean="0"/>
              <a:t>Sorumlu oldukları işlem hatlarında kritik kontrol noktalarının belirlenmesinde güdülen yollar neler olmalıdır.</a:t>
            </a:r>
          </a:p>
        </p:txBody>
      </p:sp>
    </p:spTree>
    <p:extLst>
      <p:ext uri="{BB962C8B-B14F-4D97-AF65-F5344CB8AC3E}">
        <p14:creationId xmlns:p14="http://schemas.microsoft.com/office/powerpoint/2010/main" val="423127788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normAutofit fontScale="92500" lnSpcReduction="20000"/>
          </a:bodyPr>
          <a:lstStyle/>
          <a:p>
            <a:pPr marL="0" indent="0">
              <a:buNone/>
            </a:pPr>
            <a:r>
              <a:rPr lang="tr-TR" dirty="0" smtClean="0"/>
              <a:t>Gıda güvenliği konusu dünyada belirlenen </a:t>
            </a:r>
            <a:r>
              <a:rPr lang="tr-TR" dirty="0" err="1" smtClean="0"/>
              <a:t>sosyo</a:t>
            </a:r>
            <a:r>
              <a:rPr lang="tr-TR" dirty="0" smtClean="0"/>
              <a:t>-ekonomik ve sağlıkta güdülen hedefler doğrultusunda ; </a:t>
            </a:r>
          </a:p>
          <a:p>
            <a:r>
              <a:rPr lang="tr-TR" dirty="0" smtClean="0"/>
              <a:t>Halkın sağlıklı beslenmesi ve yaşam kalitesini yükseltme , </a:t>
            </a:r>
          </a:p>
          <a:p>
            <a:r>
              <a:rPr lang="tr-TR" dirty="0" smtClean="0"/>
              <a:t>Süt ürünleri üretiminde verimliliği arttırma ,</a:t>
            </a:r>
          </a:p>
          <a:p>
            <a:r>
              <a:rPr lang="tr-TR" dirty="0" smtClean="0"/>
              <a:t>Farklı özelliklerde ve yeni fonksiyonel ürünler hazırlama , yeni teknolojiler geliştirme gibi önemli noktaların üzerinde durulması gerekmektedir. Bilhassa sağlığın korunması ve ürün zayiatını en düşük seviyede kalması dikkate alındığında bulaşma kaynaklarının kontrolü ile mikroorganizmaları ortadan kaldırılması için etken faktörlerin gözden geçirilmesinde yarar vardır. </a:t>
            </a:r>
            <a:endParaRPr lang="tr-TR" dirty="0"/>
          </a:p>
        </p:txBody>
      </p:sp>
    </p:spTree>
    <p:extLst>
      <p:ext uri="{BB962C8B-B14F-4D97-AF65-F5344CB8AC3E}">
        <p14:creationId xmlns:p14="http://schemas.microsoft.com/office/powerpoint/2010/main" val="1022826110"/>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7544" y="836712"/>
            <a:ext cx="7239000" cy="1143000"/>
          </a:xfrm>
        </p:spPr>
        <p:txBody>
          <a:bodyPr>
            <a:normAutofit fontScale="90000"/>
          </a:bodyPr>
          <a:lstStyle/>
          <a:p>
            <a:r>
              <a:rPr lang="tr-TR" b="1" dirty="0" smtClean="0">
                <a:solidFill>
                  <a:srgbClr val="FF0000"/>
                </a:solidFill>
              </a:rPr>
              <a:t>Süt Ürünlerinin Güvenliği </a:t>
            </a:r>
            <a:r>
              <a:rPr lang="tr-TR" b="1" dirty="0">
                <a:solidFill>
                  <a:srgbClr val="FF0000"/>
                </a:solidFill>
              </a:rPr>
              <a:t>A</a:t>
            </a:r>
            <a:r>
              <a:rPr lang="tr-TR" b="1" dirty="0" smtClean="0">
                <a:solidFill>
                  <a:srgbClr val="FF0000"/>
                </a:solidFill>
              </a:rPr>
              <a:t>çısından </a:t>
            </a:r>
            <a:r>
              <a:rPr lang="tr-TR" b="1" dirty="0">
                <a:solidFill>
                  <a:srgbClr val="FF0000"/>
                </a:solidFill>
              </a:rPr>
              <a:t>Ü</a:t>
            </a:r>
            <a:r>
              <a:rPr lang="tr-TR" b="1" dirty="0" smtClean="0">
                <a:solidFill>
                  <a:srgbClr val="FF0000"/>
                </a:solidFill>
              </a:rPr>
              <a:t>rün – İşletmeci – Tüketici - İlişkileri</a:t>
            </a:r>
            <a:endParaRPr lang="tr-TR" b="1" dirty="0">
              <a:solidFill>
                <a:srgbClr val="FF0000"/>
              </a:solidFill>
            </a:endParaRPr>
          </a:p>
        </p:txBody>
      </p:sp>
      <p:sp>
        <p:nvSpPr>
          <p:cNvPr id="3" name="İçerik Yer Tutucusu 2"/>
          <p:cNvSpPr>
            <a:spLocks noGrp="1"/>
          </p:cNvSpPr>
          <p:nvPr>
            <p:ph idx="1"/>
          </p:nvPr>
        </p:nvSpPr>
        <p:spPr>
          <a:xfrm>
            <a:off x="395536" y="2276872"/>
            <a:ext cx="7239000" cy="4846320"/>
          </a:xfrm>
        </p:spPr>
        <p:txBody>
          <a:bodyPr/>
          <a:lstStyle/>
          <a:p>
            <a:r>
              <a:rPr lang="tr-TR" dirty="0" smtClean="0"/>
              <a:t>Çiğ süt ve bundan elde edilen süt </a:t>
            </a:r>
            <a:r>
              <a:rPr lang="tr-TR" dirty="0" err="1" smtClean="0"/>
              <a:t>ürüleri</a:t>
            </a:r>
            <a:r>
              <a:rPr lang="tr-TR" dirty="0" smtClean="0"/>
              <a:t> , sütün sağımından itibaren tüketiciye ulaşıncaya kadar geçen süreçte özellikle mikrobiyolojik kökenli etmenlerle bulaşabilirler.</a:t>
            </a:r>
            <a:endParaRPr lang="tr-TR" dirty="0"/>
          </a:p>
        </p:txBody>
      </p:sp>
    </p:spTree>
    <p:extLst>
      <p:ext uri="{BB962C8B-B14F-4D97-AF65-F5344CB8AC3E}">
        <p14:creationId xmlns:p14="http://schemas.microsoft.com/office/powerpoint/2010/main" val="3211510845"/>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Zengin">
  <a:themeElements>
    <a:clrScheme name="Zengin">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Zengin">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Zengin">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912</TotalTime>
  <Words>3257</Words>
  <Application>Microsoft Office PowerPoint</Application>
  <PresentationFormat>Ekran Gösterisi (4:3)</PresentationFormat>
  <Paragraphs>415</Paragraphs>
  <Slides>72</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72</vt:i4>
      </vt:variant>
    </vt:vector>
  </HeadingPairs>
  <TitlesOfParts>
    <vt:vector size="78" baseType="lpstr">
      <vt:lpstr>Arial</vt:lpstr>
      <vt:lpstr>Comic Sans MS</vt:lpstr>
      <vt:lpstr>Trebuchet MS</vt:lpstr>
      <vt:lpstr>Wingdings</vt:lpstr>
      <vt:lpstr>Wingdings 2</vt:lpstr>
      <vt:lpstr>Zengin</vt:lpstr>
      <vt:lpstr>SÜT ENDÜSTRİSiNDE TEMİZLİK VE DEZENFEKSİYON KOŞULLARI</vt:lpstr>
      <vt:lpstr>PowerPoint Sunusu</vt:lpstr>
      <vt:lpstr>PowerPoint Sunusu</vt:lpstr>
      <vt:lpstr>PowerPoint Sunusu</vt:lpstr>
      <vt:lpstr>PowerPoint Sunusu</vt:lpstr>
      <vt:lpstr>PowerPoint Sunusu</vt:lpstr>
      <vt:lpstr>PowerPoint Sunusu</vt:lpstr>
      <vt:lpstr>PowerPoint Sunusu</vt:lpstr>
      <vt:lpstr>Süt Ürünlerinin Güvenliği Açısından Ürün – İşletmeci – Tüketici - İlişkileri</vt:lpstr>
      <vt:lpstr>PowerPoint Sunusu</vt:lpstr>
      <vt:lpstr>PowerPoint Sunusu</vt:lpstr>
      <vt:lpstr>PowerPoint Sunusu</vt:lpstr>
      <vt:lpstr>Mikroorganizmaların Kontrol Altına Alınması ve Öldürülmesi</vt:lpstr>
      <vt:lpstr>PowerPoint Sunusu</vt:lpstr>
      <vt:lpstr>PowerPoint Sunusu</vt:lpstr>
      <vt:lpstr>PowerPoint Sunusu</vt:lpstr>
      <vt:lpstr>Süt Endüstrisinde Temizlik ve Dezenfeksiyonun Anlamı</vt:lpstr>
      <vt:lpstr>PowerPoint Sunusu</vt:lpstr>
      <vt:lpstr>PowerPoint Sunusu</vt:lpstr>
      <vt:lpstr>İşletmede Temizlik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Temizlik Yöntemlerinin Seçimi</vt:lpstr>
      <vt:lpstr>PowerPoint Sunusu</vt:lpstr>
      <vt:lpstr>PowerPoint Sunusu</vt:lpstr>
      <vt:lpstr>PowerPoint Sunusu</vt:lpstr>
      <vt:lpstr>Dezenfeksiyon İşlemi ve Uygulanması</vt:lpstr>
      <vt:lpstr>PowerPoint Sunusu</vt:lpstr>
      <vt:lpstr>PowerPoint Sunusu</vt:lpstr>
      <vt:lpstr>PowerPoint Sunusu</vt:lpstr>
      <vt:lpstr>PowerPoint Sunusu</vt:lpstr>
      <vt:lpstr>PowerPoint Sunusu</vt:lpstr>
      <vt:lpstr>PowerPoint Sunusu</vt:lpstr>
      <vt:lpstr>PowerPoint Sunusu</vt:lpstr>
      <vt:lpstr>Dezenfeksiyon Yöntemleri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Kimyasal Dezenfektanlarda Aranan Özellikler</vt:lpstr>
      <vt:lpstr>PowerPoint Sunusu</vt:lpstr>
      <vt:lpstr>PowerPoint Sunusu</vt:lpstr>
      <vt:lpstr>PowerPoint Sunusu</vt:lpstr>
      <vt:lpstr>PowerPoint Sunusu</vt:lpstr>
      <vt:lpstr>PowerPoint Sunusu</vt:lpstr>
      <vt:lpstr>Bazı mikroorganizmalar ve biyolojik fonksiyonların radyAsyOna duyarlılıkları</vt:lpstr>
      <vt:lpstr>Farklı kullanım alanlarına göre kullanılabilecek UV  lamba güçleri ve sanitasyon kapasiteleri</vt:lpstr>
      <vt:lpstr>Ultraviyole lamba ile sterilize edilen biyolojik güvenli kabin</vt:lpstr>
      <vt:lpstr>Filtre ile Sterilizasyon </vt:lpstr>
      <vt:lpstr>Personel hijyeni </vt:lpstr>
      <vt:lpstr>PowerPoint Sunusu</vt:lpstr>
      <vt:lpstr>PowerPoint Sunusu</vt:lpstr>
      <vt:lpstr>Personelin Üretime Yönelik Bilgilendirilmesi</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SÜT ENDÜSTRİSİNDE TEMİZLİK VE DEZENFEKSİYON</dc:title>
  <dc:creator>YOGA</dc:creator>
  <cp:lastModifiedBy>Birce Taban</cp:lastModifiedBy>
  <cp:revision>71</cp:revision>
  <dcterms:created xsi:type="dcterms:W3CDTF">2018-12-10T12:10:46Z</dcterms:created>
  <dcterms:modified xsi:type="dcterms:W3CDTF">2019-03-13T10:19:33Z</dcterms:modified>
</cp:coreProperties>
</file>