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25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33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73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12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2534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60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4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406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2612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007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3927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C7724-BE10-45D0-ABBA-D22B73E60980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4FD8A-5C34-4D71-ABB5-190B4615BE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138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909"/>
          </a:xfrm>
        </p:spPr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9133" y="1078029"/>
            <a:ext cx="11627317" cy="5409397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buNone/>
            </a:pP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endParaRPr lang="tr-TR" sz="2200" b="1" dirty="0" smtClean="0"/>
          </a:p>
          <a:p>
            <a:pPr marL="0" indent="0">
              <a:lnSpc>
                <a:spcPct val="114000"/>
              </a:lnSpc>
              <a:buNone/>
            </a:pPr>
            <a:r>
              <a:rPr lang="tr-TR" sz="2200" b="1" dirty="0" smtClean="0"/>
              <a:t>«Bilimde insan davranışları denkleme girdiğinde,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200" b="1" dirty="0" smtClean="0"/>
              <a:t>olaylar çizgisel olmayan şekilde ilerler.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200" b="1" dirty="0" smtClean="0"/>
              <a:t>Bu nedenle fizik kolay, sosyoloji zordur» </a:t>
            </a:r>
          </a:p>
          <a:p>
            <a:pPr marL="0" indent="0">
              <a:lnSpc>
                <a:spcPct val="114000"/>
              </a:lnSpc>
              <a:buNone/>
            </a:pPr>
            <a:r>
              <a:rPr lang="tr-TR" sz="2400" dirty="0" err="1" smtClean="0"/>
              <a:t>Neil</a:t>
            </a:r>
            <a:r>
              <a:rPr lang="tr-TR" sz="2400" dirty="0" smtClean="0"/>
              <a:t> </a:t>
            </a:r>
            <a:r>
              <a:rPr lang="tr-TR" sz="2400" dirty="0" err="1"/>
              <a:t>deGrasse</a:t>
            </a:r>
            <a:r>
              <a:rPr lang="tr-TR" sz="2400" dirty="0"/>
              <a:t> </a:t>
            </a:r>
            <a:r>
              <a:rPr lang="tr-TR" sz="2400" dirty="0" err="1" smtClean="0"/>
              <a:t>Tyson</a:t>
            </a:r>
            <a:r>
              <a:rPr lang="tr-TR" sz="2400" dirty="0" smtClean="0"/>
              <a:t>, Astrofizikçi</a:t>
            </a:r>
            <a:endParaRPr lang="tr-TR" sz="2400" dirty="0"/>
          </a:p>
          <a:p>
            <a:pPr marL="0" indent="0">
              <a:lnSpc>
                <a:spcPct val="114000"/>
              </a:lnSpc>
              <a:buNone/>
            </a:pPr>
            <a:endParaRPr lang="tr-TR" dirty="0"/>
          </a:p>
        </p:txBody>
      </p:sp>
      <p:pic>
        <p:nvPicPr>
          <p:cNvPr id="5" name="Picture 2" descr="Neil deGrasse Tyson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717" y="1684420"/>
            <a:ext cx="5599844" cy="4090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349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1"/>
            <a:ext cx="10515600" cy="496288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 Toplumun </a:t>
            </a:r>
            <a:r>
              <a:rPr lang="tr-TR" dirty="0"/>
              <a:t>ve toplumsal olayların, </a:t>
            </a:r>
            <a:r>
              <a:rPr lang="tr-TR" dirty="0" smtClean="0"/>
              <a:t>sistematik </a:t>
            </a:r>
            <a:r>
              <a:rPr lang="tr-TR" dirty="0"/>
              <a:t>yöntemlerle incelenebileceğini kabul </a:t>
            </a:r>
            <a:r>
              <a:rPr lang="tr-TR" dirty="0" smtClean="0"/>
              <a:t>etmesi bakımından önemlidir.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-Sosyolojinin açtığı yolda toplumun ve toplumsal ilişkilerin farklı boyutları zamanla daha özel inceleme konularına dönüşmüş ve farklı sosyal bilim dalları ortaya çıkmıştır.</a:t>
            </a:r>
          </a:p>
        </p:txBody>
      </p:sp>
    </p:spTree>
    <p:extLst>
      <p:ext uri="{BB962C8B-B14F-4D97-AF65-F5344CB8AC3E}">
        <p14:creationId xmlns:p14="http://schemas.microsoft.com/office/powerpoint/2010/main" val="138091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1"/>
            <a:ext cx="10515600" cy="496288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 Sosyal bilimler doğanın ve yaşamın insani ve toplumsal boyutu üzerinde duran, toplumu ve toplumsal ilişkileri farklı açılardan açıklamaya çalışan bilimlerin ortak adıdır.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-Sosyal bilimler, insana ve topluma dair </a:t>
            </a:r>
            <a:r>
              <a:rPr lang="tr-TR" b="1" dirty="0" smtClean="0"/>
              <a:t>bilimsel bilgi üretmenin</a:t>
            </a:r>
            <a:r>
              <a:rPr lang="tr-TR" dirty="0"/>
              <a:t>;</a:t>
            </a:r>
            <a:r>
              <a:rPr lang="tr-TR" dirty="0" smtClean="0"/>
              <a:t> öngörüde bulunmanın, anlama ve açıklamanın temel yoludur. </a:t>
            </a:r>
          </a:p>
        </p:txBody>
      </p:sp>
    </p:spTree>
    <p:extLst>
      <p:ext uri="{BB962C8B-B14F-4D97-AF65-F5344CB8AC3E}">
        <p14:creationId xmlns:p14="http://schemas.microsoft.com/office/powerpoint/2010/main" val="397624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Sosyal </a:t>
            </a:r>
            <a:r>
              <a:rPr lang="tr-TR" sz="4800" b="1" dirty="0" smtClean="0">
                <a:solidFill>
                  <a:srgbClr val="FF0000"/>
                </a:solidFill>
              </a:rPr>
              <a:t>Bilimler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29161"/>
            <a:ext cx="10515600" cy="455826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altLang="tr-TR" dirty="0" smtClean="0"/>
          </a:p>
          <a:p>
            <a:pPr marL="0" indent="0" algn="r">
              <a:buNone/>
            </a:pPr>
            <a:r>
              <a:rPr lang="tr-TR" altLang="tr-TR" dirty="0" smtClean="0"/>
              <a:t>“</a:t>
            </a:r>
            <a:r>
              <a:rPr lang="tr-TR" altLang="tr-TR" dirty="0"/>
              <a:t>Her kim ki teorisiz pratik tutkunudur, O; pusulasız ve dümensiz yol alan ve asla nerede demirleyeceğini bilmeyen bir gemici gibidir” </a:t>
            </a:r>
            <a:br>
              <a:rPr lang="tr-TR" altLang="tr-TR" dirty="0"/>
            </a:br>
            <a:r>
              <a:rPr lang="tr-TR" altLang="tr-TR" dirty="0"/>
              <a:t>             Leonardo da Vinci (1452- 1519)</a:t>
            </a:r>
          </a:p>
          <a:p>
            <a:pPr marL="0" indent="0">
              <a:buNone/>
            </a:pPr>
            <a:endParaRPr lang="tr-TR" altLang="tr-TR" dirty="0"/>
          </a:p>
        </p:txBody>
      </p:sp>
      <p:pic>
        <p:nvPicPr>
          <p:cNvPr id="1026" name="Picture 2" descr="Ä°lgili res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330575"/>
            <a:ext cx="17145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497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Bilginin Düzeyleri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929161"/>
            <a:ext cx="10515600" cy="4558265"/>
          </a:xfrm>
        </p:spPr>
        <p:txBody>
          <a:bodyPr>
            <a:normAutofit/>
          </a:bodyPr>
          <a:lstStyle/>
          <a:p>
            <a:r>
              <a:rPr lang="tr-TR" altLang="tr-TR" dirty="0" smtClean="0"/>
              <a:t>Ontoloji (varlıkbilim)</a:t>
            </a:r>
          </a:p>
          <a:p>
            <a:r>
              <a:rPr lang="tr-TR" altLang="tr-TR" dirty="0" smtClean="0"/>
              <a:t>Epistemoloji (</a:t>
            </a:r>
            <a:r>
              <a:rPr lang="tr-TR" altLang="tr-TR" dirty="0" err="1" smtClean="0"/>
              <a:t>bilgibilim</a:t>
            </a:r>
            <a:r>
              <a:rPr lang="tr-TR" altLang="tr-TR" dirty="0" smtClean="0"/>
              <a:t>)</a:t>
            </a:r>
          </a:p>
          <a:p>
            <a:r>
              <a:rPr lang="tr-TR" altLang="tr-TR" dirty="0" smtClean="0"/>
              <a:t>Metodoloji (yöntembilim/araştırmanın felsefesi)</a:t>
            </a:r>
          </a:p>
          <a:p>
            <a:r>
              <a:rPr lang="tr-TR" altLang="tr-TR" dirty="0" smtClean="0"/>
              <a:t>Metot (yöntem)</a:t>
            </a:r>
          </a:p>
          <a:p>
            <a:r>
              <a:rPr lang="tr-TR" altLang="tr-TR" dirty="0" smtClean="0"/>
              <a:t>Araştırma teknikleri</a:t>
            </a: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172210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Ontoloji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Varlığın var oluş biçimine ilişkin temel felsefi düzeydir.</a:t>
            </a:r>
          </a:p>
          <a:p>
            <a:pPr marL="0" indent="0">
              <a:buNone/>
            </a:pPr>
            <a:r>
              <a:rPr lang="tr-TR" dirty="0" smtClean="0"/>
              <a:t>Varlığın ve gerçekliğin ne olduğu, doğası, yapısı, ilkeleri ve türlerini inceler.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İdealizm X Materyalizm</a:t>
            </a:r>
          </a:p>
        </p:txBody>
      </p:sp>
    </p:spTree>
    <p:extLst>
      <p:ext uri="{BB962C8B-B14F-4D97-AF65-F5344CB8AC3E}">
        <p14:creationId xmlns:p14="http://schemas.microsoft.com/office/powerpoint/2010/main" val="261258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Epistemoloji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524541"/>
            <a:ext cx="10515600" cy="48093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Varlığın </a:t>
            </a:r>
            <a:r>
              <a:rPr lang="tr-TR" dirty="0" err="1" smtClean="0"/>
              <a:t>bilinebilirliğine</a:t>
            </a:r>
            <a:r>
              <a:rPr lang="tr-TR" dirty="0" smtClean="0"/>
              <a:t> ilişkin kavrayıştır.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/>
              <a:t>İnsan bilgisinin yapısını, kökenlerini, inceler.</a:t>
            </a:r>
          </a:p>
          <a:p>
            <a:pPr marL="0" indent="0">
              <a:buNone/>
            </a:pPr>
            <a:r>
              <a:rPr lang="tr-TR" dirty="0" smtClean="0"/>
              <a:t>Varlığın bilgisine nasıl ulaşılabileceği ile ilgilenir.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Bildiğimiz şeyi nasıl </a:t>
            </a:r>
            <a:r>
              <a:rPr lang="tr-TR" dirty="0" smtClean="0"/>
              <a:t>biliyoruz?</a:t>
            </a:r>
          </a:p>
          <a:p>
            <a:r>
              <a:rPr lang="tr-TR" dirty="0" smtClean="0"/>
              <a:t>Nasıl </a:t>
            </a:r>
            <a:r>
              <a:rPr lang="tr-TR" dirty="0"/>
              <a:t>bilgi </a:t>
            </a:r>
            <a:r>
              <a:rPr lang="tr-TR" dirty="0" smtClean="0"/>
              <a:t>üretiyoruz?</a:t>
            </a:r>
            <a:endParaRPr lang="tr-TR" dirty="0"/>
          </a:p>
          <a:p>
            <a:r>
              <a:rPr lang="tr-TR" dirty="0"/>
              <a:t>B</a:t>
            </a:r>
            <a:r>
              <a:rPr lang="tr-TR" dirty="0" smtClean="0"/>
              <a:t>ilgiyi </a:t>
            </a:r>
            <a:r>
              <a:rPr lang="tr-TR" dirty="0"/>
              <a:t>oluşturan şeyler </a:t>
            </a:r>
            <a:r>
              <a:rPr lang="tr-TR" dirty="0" smtClean="0"/>
              <a:t>nelerdir?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2191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800" b="1" dirty="0" smtClean="0">
                <a:solidFill>
                  <a:srgbClr val="FF0000"/>
                </a:solidFill>
              </a:rPr>
              <a:t>Metodoloji</a:t>
            </a:r>
            <a:endParaRPr lang="tr-TR" sz="4800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260089"/>
            <a:ext cx="10515600" cy="52968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Varlığa/gerçekliğe ilişkin bilginin nasıl ve hangi yollarla üretilebileceğine ilişkin kavrayıştır.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</a:p>
          <a:p>
            <a:pPr marL="0" indent="0">
              <a:buNone/>
            </a:pPr>
            <a:r>
              <a:rPr lang="tr-TR" dirty="0" smtClean="0"/>
              <a:t>Sosyal gerçekliğin doğası nedir?</a:t>
            </a:r>
          </a:p>
          <a:p>
            <a:pPr marL="0" indent="0">
              <a:buNone/>
            </a:pPr>
            <a:r>
              <a:rPr lang="tr-TR" dirty="0" smtClean="0"/>
              <a:t>Bilimsel araştırma neden yapılır? Niteliği nedir?</a:t>
            </a:r>
          </a:p>
          <a:p>
            <a:pPr marL="0" indent="0">
              <a:buNone/>
            </a:pPr>
            <a:r>
              <a:rPr lang="tr-TR" dirty="0"/>
              <a:t>Sosyal araştırma hangi koşulda bilimsel hale gelir?</a:t>
            </a:r>
          </a:p>
          <a:p>
            <a:pPr marL="0" indent="0">
              <a:buNone/>
            </a:pPr>
            <a:r>
              <a:rPr lang="tr-TR" dirty="0" smtClean="0"/>
              <a:t>Değer yargısının bilimdeki yeri nedir?</a:t>
            </a:r>
          </a:p>
          <a:p>
            <a:pPr marL="0" indent="0">
              <a:buNone/>
            </a:pPr>
            <a:r>
              <a:rPr lang="tr-TR" dirty="0" smtClean="0"/>
              <a:t>Olgu-kavram (somut-soyut) bağlantısı nasıl kurulur?</a:t>
            </a:r>
          </a:p>
          <a:p>
            <a:pPr marL="0" indent="0">
              <a:buNone/>
            </a:pPr>
            <a:r>
              <a:rPr lang="tr-TR" dirty="0" smtClean="0"/>
              <a:t>Bilimsel sonuçlara ulaşmak için hangi yöntemler kullanılabilir?</a:t>
            </a:r>
          </a:p>
          <a:p>
            <a:pPr marL="0" indent="0">
              <a:buNone/>
            </a:pPr>
            <a:r>
              <a:rPr lang="tr-TR" dirty="0" smtClean="0"/>
              <a:t>Bu yöntemlerin nitelikleri, ilkeleri nelerdir?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855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289</Words>
  <Application>Microsoft Office PowerPoint</Application>
  <PresentationFormat>Geniş ekran</PresentationFormat>
  <Paragraphs>56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Sosyal Bilimler</vt:lpstr>
      <vt:lpstr>Sosyal Bilimler</vt:lpstr>
      <vt:lpstr>Sosyal Bilimler</vt:lpstr>
      <vt:lpstr>Sosyal Bilimler</vt:lpstr>
      <vt:lpstr>Bilginin Düzeyleri</vt:lpstr>
      <vt:lpstr>Ontoloji</vt:lpstr>
      <vt:lpstr>Epistemoloji</vt:lpstr>
      <vt:lpstr>Metodoloji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Bilimler</dc:title>
  <dc:creator>Asus</dc:creator>
  <cp:lastModifiedBy>Asus</cp:lastModifiedBy>
  <cp:revision>1</cp:revision>
  <dcterms:created xsi:type="dcterms:W3CDTF">2020-01-31T23:48:07Z</dcterms:created>
  <dcterms:modified xsi:type="dcterms:W3CDTF">2020-01-31T23:50:01Z</dcterms:modified>
</cp:coreProperties>
</file>