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73FC8-0DC6-4CE4-9CFE-EEAA60638C5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DAAB-841A-49FD-8350-74FF17DCAA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73FC8-0DC6-4CE4-9CFE-EEAA60638C5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DAAB-841A-49FD-8350-74FF17DCAA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73FC8-0DC6-4CE4-9CFE-EEAA60638C5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DAAB-841A-49FD-8350-74FF17DCAA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73FC8-0DC6-4CE4-9CFE-EEAA60638C5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DAAB-841A-49FD-8350-74FF17DCAA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73FC8-0DC6-4CE4-9CFE-EEAA60638C5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DAAB-841A-49FD-8350-74FF17DCAA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73FC8-0DC6-4CE4-9CFE-EEAA60638C5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DAAB-841A-49FD-8350-74FF17DCAA6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73FC8-0DC6-4CE4-9CFE-EEAA60638C5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DAAB-841A-49FD-8350-74FF17DCAA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73FC8-0DC6-4CE4-9CFE-EEAA60638C5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DAAB-841A-49FD-8350-74FF17DCAA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73FC8-0DC6-4CE4-9CFE-EEAA60638C5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DAAB-841A-49FD-8350-74FF17DCAA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73FC8-0DC6-4CE4-9CFE-EEAA60638C5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90DAAB-841A-49FD-8350-74FF17DCAA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73FC8-0DC6-4CE4-9CFE-EEAA60638C5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DAAB-841A-49FD-8350-74FF17DCAA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1973FC8-0DC6-4CE4-9CFE-EEAA60638C5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3890DAAB-841A-49FD-8350-74FF17DCAA6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Fluvisols" TargetMode="External"/><Relationship Id="rId13" Type="http://schemas.openxmlformats.org/officeDocument/2006/relationships/hyperlink" Target="http://en.wikipedia.org/w/index.php?title=Kastanozems&amp;action=edit&amp;redlink=1" TargetMode="External"/><Relationship Id="rId18" Type="http://schemas.openxmlformats.org/officeDocument/2006/relationships/hyperlink" Target="http://en.wikipedia.org/wiki/Planosols" TargetMode="External"/><Relationship Id="rId26" Type="http://schemas.openxmlformats.org/officeDocument/2006/relationships/hyperlink" Target="http://en.wikipedia.org/wiki/Vertisols" TargetMode="External"/><Relationship Id="rId3" Type="http://schemas.openxmlformats.org/officeDocument/2006/relationships/hyperlink" Target="http://en.wikipedia.org/wiki/Andosols" TargetMode="External"/><Relationship Id="rId21" Type="http://schemas.openxmlformats.org/officeDocument/2006/relationships/hyperlink" Target="http://en.wikipedia.org/wiki/Rankers" TargetMode="External"/><Relationship Id="rId7" Type="http://schemas.openxmlformats.org/officeDocument/2006/relationships/hyperlink" Target="http://en.wikipedia.org/wiki/Ferralsols" TargetMode="External"/><Relationship Id="rId12" Type="http://schemas.openxmlformats.org/officeDocument/2006/relationships/hyperlink" Target="http://en.wikipedia.org/wiki/Histosols" TargetMode="External"/><Relationship Id="rId17" Type="http://schemas.openxmlformats.org/officeDocument/2006/relationships/hyperlink" Target="http://en.wikipedia.org/w/index.php?title=Phaeozems&amp;action=edit&amp;redlink=1" TargetMode="External"/><Relationship Id="rId25" Type="http://schemas.openxmlformats.org/officeDocument/2006/relationships/hyperlink" Target="http://en.wikipedia.org/wiki/Solonetz" TargetMode="External"/><Relationship Id="rId2" Type="http://schemas.openxmlformats.org/officeDocument/2006/relationships/hyperlink" Target="http://en.wikipedia.org/wiki/Acrisols" TargetMode="External"/><Relationship Id="rId16" Type="http://schemas.openxmlformats.org/officeDocument/2006/relationships/hyperlink" Target="http://en.wikipedia.org/w/index.php?title=Nitosols&amp;action=edit&amp;redlink=1" TargetMode="External"/><Relationship Id="rId20" Type="http://schemas.openxmlformats.org/officeDocument/2006/relationships/hyperlink" Target="http://en.wikipedia.org/w/index.php?title=Podzoluvisols&amp;action=edit&amp;redlink=1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en.wikipedia.org/wiki/Chernozems" TargetMode="External"/><Relationship Id="rId11" Type="http://schemas.openxmlformats.org/officeDocument/2006/relationships/hyperlink" Target="http://en.wikipedia.org/wiki/Gypsisols" TargetMode="External"/><Relationship Id="rId24" Type="http://schemas.openxmlformats.org/officeDocument/2006/relationships/hyperlink" Target="http://en.wikipedia.org/wiki/Solonchaks" TargetMode="External"/><Relationship Id="rId5" Type="http://schemas.openxmlformats.org/officeDocument/2006/relationships/hyperlink" Target="http://en.wikipedia.org/wiki/Cambisols" TargetMode="External"/><Relationship Id="rId15" Type="http://schemas.openxmlformats.org/officeDocument/2006/relationships/hyperlink" Target="http://en.wikipedia.org/w/index.php?title=Luvisols&amp;action=edit&amp;redlink=1" TargetMode="External"/><Relationship Id="rId23" Type="http://schemas.openxmlformats.org/officeDocument/2006/relationships/hyperlink" Target="http://en.wikipedia.org/wiki/Rendzina" TargetMode="External"/><Relationship Id="rId10" Type="http://schemas.openxmlformats.org/officeDocument/2006/relationships/hyperlink" Target="http://en.wikipedia.org/w/index.php?title=Greyzems&amp;action=edit&amp;redlink=1" TargetMode="External"/><Relationship Id="rId19" Type="http://schemas.openxmlformats.org/officeDocument/2006/relationships/hyperlink" Target="http://en.wikipedia.org/wiki/Podzols" TargetMode="External"/><Relationship Id="rId4" Type="http://schemas.openxmlformats.org/officeDocument/2006/relationships/hyperlink" Target="http://en.wikipedia.org/wiki/Arenosols" TargetMode="External"/><Relationship Id="rId9" Type="http://schemas.openxmlformats.org/officeDocument/2006/relationships/hyperlink" Target="http://en.wikipedia.org/wiki/Gleysols" TargetMode="External"/><Relationship Id="rId14" Type="http://schemas.openxmlformats.org/officeDocument/2006/relationships/hyperlink" Target="http://en.wikipedia.org/wiki/Lithosols" TargetMode="External"/><Relationship Id="rId22" Type="http://schemas.openxmlformats.org/officeDocument/2006/relationships/hyperlink" Target="http://en.wikipedia.org/wiki/Regosols" TargetMode="External"/><Relationship Id="rId27" Type="http://schemas.openxmlformats.org/officeDocument/2006/relationships/hyperlink" Target="http://en.wikipedia.org/w/index.php?title=Yermosols&amp;action=edit&amp;redlink=1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Başlık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 eaLnBrk="1" hangingPunct="1"/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FAO Toprak </a:t>
            </a:r>
            <a:r>
              <a:rPr lang="tr-TR" alt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SInIflama</a:t>
            </a:r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Sİstemİ</a:t>
            </a:r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alt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5" name="2 İçerik Yer Tutucusu"/>
          <p:cNvSpPr>
            <a:spLocks noGrp="1"/>
          </p:cNvSpPr>
          <p:nvPr>
            <p:ph idx="4294967295"/>
          </p:nvPr>
        </p:nvSpPr>
        <p:spPr>
          <a:xfrm>
            <a:off x="0" y="981075"/>
            <a:ext cx="8208963" cy="4525963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30 referans toprak grubu;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Acrisols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Albeluvisols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Alisols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Andosols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Anthrosols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Arenosols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Calcisols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Cambisols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Chernozems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Cryosols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Durisols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Ferralsols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Fluvisols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Gleysols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Gypsisols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Histosols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Kastanozems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Leptosols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Lixisols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Luvisols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Nitisols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Phaeozems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Planosols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Plinthosols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Podzols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Regosols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Solonchaks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Solonetz</a:t>
            </a:r>
            <a:r>
              <a:rPr lang="tr-TR" altLang="tr-T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Umbrisols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Vertisols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4703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Resim" descr="a2e343.tmp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2 Metin kutusu"/>
          <p:cNvSpPr txBox="1"/>
          <p:nvPr/>
        </p:nvSpPr>
        <p:spPr>
          <a:xfrm>
            <a:off x="3833091" y="1176618"/>
            <a:ext cx="1423467" cy="48731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885"/>
              </a:lnSpc>
            </a:pPr>
            <a:r>
              <a:rPr lang="tr-TR" sz="1600" b="1">
                <a:solidFill>
                  <a:srgbClr val="FFFFFF"/>
                </a:solidFill>
                <a:latin typeface="Calibri"/>
              </a:rPr>
              <a:t>Mollic Epipedon </a:t>
            </a:r>
          </a:p>
          <a:p>
            <a:pPr>
              <a:lnSpc>
                <a:spcPts val="1885"/>
              </a:lnSpc>
            </a:pPr>
            <a:endParaRPr lang="tr-TR"/>
          </a:p>
        </p:txBody>
      </p:sp>
      <p:sp>
        <p:nvSpPr>
          <p:cNvPr id="4" name="3 Metin kutusu"/>
          <p:cNvSpPr txBox="1"/>
          <p:nvPr/>
        </p:nvSpPr>
        <p:spPr>
          <a:xfrm>
            <a:off x="1246910" y="4997824"/>
            <a:ext cx="1249253" cy="338554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z="2200" b="1">
                <a:solidFill>
                  <a:srgbClr val="000000"/>
                </a:solidFill>
                <a:latin typeface="Calibri"/>
              </a:rPr>
              <a:t>Inceptisols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3994727" y="4997824"/>
            <a:ext cx="1051570" cy="338554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z="2200" b="1">
                <a:solidFill>
                  <a:srgbClr val="000000"/>
                </a:solidFill>
                <a:latin typeface="Calibri"/>
              </a:rPr>
              <a:t>Mollisols</a:t>
            </a:r>
          </a:p>
        </p:txBody>
      </p:sp>
      <p:sp>
        <p:nvSpPr>
          <p:cNvPr id="6" name="5 Metin kutusu"/>
          <p:cNvSpPr txBox="1"/>
          <p:nvPr/>
        </p:nvSpPr>
        <p:spPr>
          <a:xfrm>
            <a:off x="6834910" y="4997824"/>
            <a:ext cx="833241" cy="338554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z="2200" b="1">
                <a:solidFill>
                  <a:srgbClr val="000000"/>
                </a:solidFill>
                <a:latin typeface="Calibri"/>
              </a:rPr>
              <a:t>Oxisols</a:t>
            </a:r>
          </a:p>
        </p:txBody>
      </p:sp>
      <p:sp>
        <p:nvSpPr>
          <p:cNvPr id="7" name="6 Metin kutusu"/>
          <p:cNvSpPr txBox="1"/>
          <p:nvPr/>
        </p:nvSpPr>
        <p:spPr>
          <a:xfrm>
            <a:off x="635001" y="5322794"/>
            <a:ext cx="2314993" cy="27699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1600">
                <a:solidFill>
                  <a:srgbClr val="000000"/>
                </a:solidFill>
                <a:latin typeface="Calibri"/>
                <a:cs typeface="Arial"/>
              </a:rPr>
              <a:t> Soils with altered horizons</a:t>
            </a:r>
            <a:endParaRPr lang="tr-TR" sz="16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7 Metin kutusu"/>
          <p:cNvSpPr txBox="1"/>
          <p:nvPr/>
        </p:nvSpPr>
        <p:spPr>
          <a:xfrm>
            <a:off x="3382818" y="5322794"/>
            <a:ext cx="2179379" cy="27699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en-US" sz="1600">
                <a:solidFill>
                  <a:srgbClr val="000000"/>
                </a:solidFill>
                <a:latin typeface="Calibri"/>
                <a:cs typeface="Arial"/>
              </a:rPr>
              <a:t> Dark surface layer rich in</a:t>
            </a:r>
            <a:endParaRPr lang="tr-TR" sz="16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8 Metin kutusu"/>
          <p:cNvSpPr txBox="1"/>
          <p:nvPr/>
        </p:nvSpPr>
        <p:spPr>
          <a:xfrm>
            <a:off x="6119091" y="5322794"/>
            <a:ext cx="2167260" cy="27699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1600">
                <a:solidFill>
                  <a:srgbClr val="000000"/>
                </a:solidFill>
                <a:latin typeface="Calibri"/>
                <a:cs typeface="Arial"/>
              </a:rPr>
              <a:t> Highly leached soils with</a:t>
            </a:r>
            <a:endParaRPr lang="tr-TR" sz="16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9 Metin kutusu"/>
          <p:cNvSpPr txBox="1"/>
          <p:nvPr/>
        </p:nvSpPr>
        <p:spPr>
          <a:xfrm>
            <a:off x="635000" y="5558118"/>
            <a:ext cx="1844445" cy="2444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z="1600">
                <a:solidFill>
                  <a:srgbClr val="000000"/>
                </a:solidFill>
                <a:latin typeface="Calibri"/>
              </a:rPr>
              <a:t>but no accumulations</a:t>
            </a:r>
          </a:p>
        </p:txBody>
      </p:sp>
      <p:sp>
        <p:nvSpPr>
          <p:cNvPr id="11" name="10 Metin kutusu"/>
          <p:cNvSpPr txBox="1"/>
          <p:nvPr/>
        </p:nvSpPr>
        <p:spPr>
          <a:xfrm>
            <a:off x="3382818" y="5558118"/>
            <a:ext cx="1052853" cy="2444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z="1600">
                <a:solidFill>
                  <a:srgbClr val="000000"/>
                </a:solidFill>
                <a:latin typeface="Calibri"/>
              </a:rPr>
              <a:t>base cations</a:t>
            </a:r>
          </a:p>
        </p:txBody>
      </p:sp>
      <p:sp>
        <p:nvSpPr>
          <p:cNvPr id="12" name="11 Metin kutusu"/>
          <p:cNvSpPr txBox="1"/>
          <p:nvPr/>
        </p:nvSpPr>
        <p:spPr>
          <a:xfrm>
            <a:off x="6119091" y="5558118"/>
            <a:ext cx="2211970" cy="2444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z="1600">
                <a:solidFill>
                  <a:srgbClr val="000000"/>
                </a:solidFill>
                <a:latin typeface="Calibri"/>
              </a:rPr>
              <a:t>iron and aluminum oxides</a:t>
            </a:r>
          </a:p>
        </p:txBody>
      </p:sp>
      <p:sp>
        <p:nvSpPr>
          <p:cNvPr id="13" name="12 Metin kutusu"/>
          <p:cNvSpPr txBox="1"/>
          <p:nvPr/>
        </p:nvSpPr>
        <p:spPr>
          <a:xfrm>
            <a:off x="635000" y="5804647"/>
            <a:ext cx="2385461" cy="27699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1600">
                <a:solidFill>
                  <a:srgbClr val="000000"/>
                </a:solidFill>
                <a:latin typeface="Calibri"/>
                <a:cs typeface="Arial"/>
              </a:rPr>
              <a:t> Young soils, still developing</a:t>
            </a:r>
            <a:endParaRPr lang="tr-TR" sz="16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13 Metin kutusu"/>
          <p:cNvSpPr txBox="1"/>
          <p:nvPr/>
        </p:nvSpPr>
        <p:spPr>
          <a:xfrm>
            <a:off x="3382818" y="5804647"/>
            <a:ext cx="1757854" cy="27699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1600">
                <a:solidFill>
                  <a:srgbClr val="000000"/>
                </a:solidFill>
                <a:latin typeface="Calibri"/>
                <a:cs typeface="Arial"/>
              </a:rPr>
              <a:t> Found in grasslands</a:t>
            </a:r>
            <a:endParaRPr lang="tr-TR" sz="16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6119092" y="5804647"/>
            <a:ext cx="2183931" cy="27699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1600">
                <a:solidFill>
                  <a:srgbClr val="000000"/>
                </a:solidFill>
                <a:latin typeface="Calibri"/>
                <a:cs typeface="Arial"/>
              </a:rPr>
              <a:t> Found in tropical regions</a:t>
            </a:r>
            <a:endParaRPr lang="tr-TR" sz="160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857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Resim" descr="a2e345.tmp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2 Metin kutusu"/>
          <p:cNvSpPr txBox="1"/>
          <p:nvPr/>
        </p:nvSpPr>
        <p:spPr>
          <a:xfrm>
            <a:off x="1951182" y="1165412"/>
            <a:ext cx="1322157" cy="1231106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71117">
              <a:lnSpc>
                <a:spcPts val="3231"/>
              </a:lnSpc>
            </a:pPr>
            <a:r>
              <a:rPr lang="tr-TR" sz="1600" b="1">
                <a:solidFill>
                  <a:srgbClr val="000000"/>
                </a:solidFill>
                <a:latin typeface="Calibri"/>
              </a:rPr>
              <a:t>Albic Horizon </a:t>
            </a:r>
            <a:br>
              <a:rPr lang="tr-TR" sz="1600" b="1">
                <a:solidFill>
                  <a:srgbClr val="000000"/>
                </a:solidFill>
                <a:latin typeface="Calibri"/>
              </a:rPr>
            </a:br>
            <a:r>
              <a:rPr lang="tr-TR" sz="1600" b="1">
                <a:solidFill>
                  <a:srgbClr val="000000"/>
                </a:solidFill>
                <a:latin typeface="Calibri"/>
              </a:rPr>
              <a:t>Spodic Horizon </a:t>
            </a:r>
          </a:p>
          <a:p>
            <a:pPr indent="71117">
              <a:lnSpc>
                <a:spcPts val="3231"/>
              </a:lnSpc>
            </a:pPr>
            <a:endParaRPr lang="tr-TR" sz="1600" b="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3913909" y="2857501"/>
            <a:ext cx="1335750" cy="48731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885"/>
              </a:lnSpc>
            </a:pPr>
            <a:r>
              <a:rPr lang="tr-TR" sz="1600" b="1">
                <a:solidFill>
                  <a:srgbClr val="000000"/>
                </a:solidFill>
                <a:latin typeface="Calibri"/>
              </a:rPr>
              <a:t>Argillic Horizon </a:t>
            </a:r>
          </a:p>
          <a:p>
            <a:pPr>
              <a:lnSpc>
                <a:spcPts val="1885"/>
              </a:lnSpc>
            </a:pPr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1281546" y="5009030"/>
            <a:ext cx="1248740" cy="61555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23"/>
              </a:lnSpc>
            </a:pPr>
            <a:r>
              <a:rPr lang="tr-TR" sz="2200" b="1">
                <a:solidFill>
                  <a:srgbClr val="000000"/>
                </a:solidFill>
                <a:latin typeface="Calibri"/>
              </a:rPr>
              <a:t>Spodososl </a:t>
            </a:r>
          </a:p>
          <a:p>
            <a:pPr>
              <a:lnSpc>
                <a:spcPts val="2423"/>
              </a:lnSpc>
            </a:pPr>
            <a:endParaRPr lang="tr-TR"/>
          </a:p>
        </p:txBody>
      </p:sp>
      <p:sp>
        <p:nvSpPr>
          <p:cNvPr id="6" name="5 Metin kutusu"/>
          <p:cNvSpPr txBox="1"/>
          <p:nvPr/>
        </p:nvSpPr>
        <p:spPr>
          <a:xfrm>
            <a:off x="635000" y="5322795"/>
            <a:ext cx="2371611" cy="73096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885"/>
              </a:lnSpc>
            </a:pPr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1600">
                <a:solidFill>
                  <a:srgbClr val="000000"/>
                </a:solidFill>
                <a:latin typeface="Calibri"/>
                <a:cs typeface="Arial"/>
              </a:rPr>
              <a:t> Accumulation of Fe/Al and </a:t>
            </a:r>
            <a:br>
              <a:rPr lang="tr-TR" sz="1600">
                <a:solidFill>
                  <a:srgbClr val="000000"/>
                </a:solidFill>
                <a:latin typeface="Calibri"/>
                <a:cs typeface="Arial"/>
              </a:rPr>
            </a:br>
            <a:r>
              <a:rPr lang="tr-TR" sz="1600">
                <a:solidFill>
                  <a:srgbClr val="000000"/>
                </a:solidFill>
                <a:latin typeface="Calibri"/>
                <a:cs typeface="Arial"/>
              </a:rPr>
              <a:t>OM below leached horizon </a:t>
            </a:r>
          </a:p>
          <a:p>
            <a:pPr>
              <a:lnSpc>
                <a:spcPts val="1885"/>
              </a:lnSpc>
            </a:pPr>
            <a:endParaRPr lang="tr-TR" sz="16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635000" y="5815854"/>
            <a:ext cx="2428678" cy="48731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885"/>
              </a:lnSpc>
            </a:pPr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1600">
                <a:solidFill>
                  <a:srgbClr val="000000"/>
                </a:solidFill>
                <a:latin typeface="Calibri"/>
                <a:cs typeface="Arial"/>
              </a:rPr>
              <a:t> Found in coniferous forests </a:t>
            </a:r>
          </a:p>
          <a:p>
            <a:pPr>
              <a:lnSpc>
                <a:spcPts val="1885"/>
              </a:lnSpc>
            </a:pPr>
            <a:endParaRPr lang="tr-TR"/>
          </a:p>
        </p:txBody>
      </p:sp>
      <p:sp>
        <p:nvSpPr>
          <p:cNvPr id="8" name="7 Metin kutusu"/>
          <p:cNvSpPr txBox="1"/>
          <p:nvPr/>
        </p:nvSpPr>
        <p:spPr>
          <a:xfrm>
            <a:off x="4110182" y="5009030"/>
            <a:ext cx="929742" cy="61555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23"/>
              </a:lnSpc>
            </a:pPr>
            <a:r>
              <a:rPr lang="tr-TR" sz="2200" b="1">
                <a:solidFill>
                  <a:srgbClr val="000000"/>
                </a:solidFill>
                <a:latin typeface="Calibri"/>
              </a:rPr>
              <a:t>Ultisols </a:t>
            </a:r>
          </a:p>
          <a:p>
            <a:pPr>
              <a:lnSpc>
                <a:spcPts val="2423"/>
              </a:lnSpc>
            </a:pPr>
            <a:endParaRPr lang="tr-TR"/>
          </a:p>
        </p:txBody>
      </p:sp>
      <p:sp>
        <p:nvSpPr>
          <p:cNvPr id="9" name="8 Metin kutusu"/>
          <p:cNvSpPr txBox="1"/>
          <p:nvPr/>
        </p:nvSpPr>
        <p:spPr>
          <a:xfrm>
            <a:off x="3336637" y="5322795"/>
            <a:ext cx="2358018" cy="73096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885"/>
              </a:lnSpc>
            </a:pPr>
            <a:r>
              <a:rPr lang="tr-TR" smtClean="0">
                <a:latin typeface="Arial"/>
                <a:cs typeface="Arial"/>
              </a:rPr>
              <a:t>•</a:t>
            </a:r>
            <a:r>
              <a:rPr lang="en-US" sz="1600">
                <a:solidFill>
                  <a:srgbClr val="000000"/>
                </a:solidFill>
                <a:latin typeface="Calibri"/>
                <a:cs typeface="Arial"/>
              </a:rPr>
              <a:t> Highly leached soils with a </a:t>
            </a:r>
            <a:br>
              <a:rPr lang="en-US" sz="1600">
                <a:solidFill>
                  <a:srgbClr val="000000"/>
                </a:solidFill>
                <a:latin typeface="Calibri"/>
                <a:cs typeface="Arial"/>
              </a:rPr>
            </a:br>
            <a:r>
              <a:rPr lang="en-US" sz="1600">
                <a:solidFill>
                  <a:srgbClr val="000000"/>
                </a:solidFill>
                <a:latin typeface="Calibri"/>
                <a:cs typeface="Arial"/>
              </a:rPr>
              <a:t>clay‐rich B‐horizon </a:t>
            </a:r>
          </a:p>
          <a:p>
            <a:pPr>
              <a:lnSpc>
                <a:spcPts val="1885"/>
              </a:lnSpc>
            </a:pPr>
            <a:endParaRPr lang="tr-TR" sz="16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9 Metin kutusu"/>
          <p:cNvSpPr txBox="1"/>
          <p:nvPr/>
        </p:nvSpPr>
        <p:spPr>
          <a:xfrm>
            <a:off x="3336637" y="5804648"/>
            <a:ext cx="2051524" cy="73096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885"/>
              </a:lnSpc>
            </a:pPr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1600">
                <a:solidFill>
                  <a:srgbClr val="000000"/>
                </a:solidFill>
                <a:latin typeface="Calibri"/>
                <a:cs typeface="Arial"/>
              </a:rPr>
              <a:t> Found in warm, humid </a:t>
            </a:r>
            <a:br>
              <a:rPr lang="tr-TR" sz="1600">
                <a:solidFill>
                  <a:srgbClr val="000000"/>
                </a:solidFill>
                <a:latin typeface="Calibri"/>
                <a:cs typeface="Arial"/>
              </a:rPr>
            </a:br>
            <a:r>
              <a:rPr lang="tr-TR" sz="1600">
                <a:solidFill>
                  <a:srgbClr val="000000"/>
                </a:solidFill>
                <a:latin typeface="Calibri"/>
                <a:cs typeface="Arial"/>
              </a:rPr>
              <a:t>regions </a:t>
            </a:r>
          </a:p>
          <a:p>
            <a:pPr>
              <a:lnSpc>
                <a:spcPts val="1885"/>
              </a:lnSpc>
            </a:pPr>
            <a:endParaRPr lang="tr-TR" sz="16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10 Metin kutusu"/>
          <p:cNvSpPr txBox="1"/>
          <p:nvPr/>
        </p:nvSpPr>
        <p:spPr>
          <a:xfrm>
            <a:off x="6707909" y="5009030"/>
            <a:ext cx="1072345" cy="61555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23"/>
              </a:lnSpc>
            </a:pPr>
            <a:r>
              <a:rPr lang="tr-TR" sz="2200" b="1">
                <a:solidFill>
                  <a:srgbClr val="000000"/>
                </a:solidFill>
                <a:latin typeface="Calibri"/>
              </a:rPr>
              <a:t>Vertisols </a:t>
            </a:r>
          </a:p>
          <a:p>
            <a:pPr>
              <a:lnSpc>
                <a:spcPts val="2423"/>
              </a:lnSpc>
            </a:pPr>
            <a:endParaRPr lang="tr-TR"/>
          </a:p>
        </p:txBody>
      </p:sp>
      <p:sp>
        <p:nvSpPr>
          <p:cNvPr id="12" name="11 Metin kutusu"/>
          <p:cNvSpPr txBox="1"/>
          <p:nvPr/>
        </p:nvSpPr>
        <p:spPr>
          <a:xfrm>
            <a:off x="6038273" y="5322795"/>
            <a:ext cx="2275366" cy="73096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885"/>
              </a:lnSpc>
            </a:pPr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1600">
                <a:solidFill>
                  <a:srgbClr val="000000"/>
                </a:solidFill>
                <a:latin typeface="Calibri"/>
                <a:cs typeface="Arial"/>
              </a:rPr>
              <a:t> High content of swelling </a:t>
            </a:r>
            <a:r>
              <a:rPr lang="en-US" sz="1600">
                <a:solidFill>
                  <a:srgbClr val="000000"/>
                </a:solidFill>
                <a:latin typeface="Calibri"/>
                <a:cs typeface="Arial"/>
              </a:rPr>
              <a:t/>
            </a:r>
            <a:br>
              <a:rPr lang="en-US" sz="1600">
                <a:solidFill>
                  <a:srgbClr val="000000"/>
                </a:solidFill>
                <a:latin typeface="Calibri"/>
                <a:cs typeface="Arial"/>
              </a:rPr>
            </a:br>
            <a:r>
              <a:rPr lang="en-US" sz="1600">
                <a:solidFill>
                  <a:srgbClr val="000000"/>
                </a:solidFill>
                <a:latin typeface="Calibri"/>
                <a:cs typeface="Arial"/>
              </a:rPr>
              <a:t>clay; deep cracks when dry </a:t>
            </a:r>
          </a:p>
          <a:p>
            <a:pPr>
              <a:lnSpc>
                <a:spcPts val="1885"/>
              </a:lnSpc>
            </a:pPr>
            <a:endParaRPr lang="tr-TR" sz="16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12 Metin kutusu"/>
          <p:cNvSpPr txBox="1"/>
          <p:nvPr/>
        </p:nvSpPr>
        <p:spPr>
          <a:xfrm>
            <a:off x="6038273" y="5815854"/>
            <a:ext cx="1948162" cy="48731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885"/>
              </a:lnSpc>
            </a:pPr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1600">
                <a:solidFill>
                  <a:srgbClr val="000000"/>
                </a:solidFill>
                <a:latin typeface="Calibri"/>
                <a:cs typeface="Arial"/>
              </a:rPr>
              <a:t> Shrink‐swell behavior </a:t>
            </a:r>
          </a:p>
          <a:p>
            <a:pPr>
              <a:lnSpc>
                <a:spcPts val="1885"/>
              </a:lnSpc>
            </a:pPr>
            <a:endParaRPr lang="tr-TR" sz="160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6955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Başlık"/>
          <p:cNvSpPr>
            <a:spLocks noGrp="1"/>
          </p:cNvSpPr>
          <p:nvPr>
            <p:ph type="title" idx="4294967295"/>
          </p:nvPr>
        </p:nvSpPr>
        <p:spPr>
          <a:xfrm>
            <a:off x="914400" y="188913"/>
            <a:ext cx="8229600" cy="4191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FAO Alt </a:t>
            </a:r>
            <a:r>
              <a:rPr lang="tr-TR" alt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Ordolar</a:t>
            </a:r>
            <a:endParaRPr lang="en-US" alt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79" name="2 İçerik Yer Tutucusu"/>
          <p:cNvSpPr>
            <a:spLocks noGrp="1"/>
          </p:cNvSpPr>
          <p:nvPr>
            <p:ph idx="4294967295"/>
          </p:nvPr>
        </p:nvSpPr>
        <p:spPr>
          <a:xfrm>
            <a:off x="863600" y="549275"/>
            <a:ext cx="8280400" cy="4895850"/>
          </a:xfrm>
        </p:spPr>
        <p:txBody>
          <a:bodyPr numCol="2">
            <a:noAutofit/>
          </a:bodyPr>
          <a:lstStyle/>
          <a:p>
            <a:pPr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  <a:hlinkClick r:id="rId2" action="ppaction://hlinkfile" tooltip="Acrisols"/>
              </a:rPr>
              <a:t>Acrisols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  <a:hlinkClick r:id="rId3" action="ppaction://hlinkfile" tooltip="Andosols"/>
              </a:rPr>
              <a:t>Andosols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  <a:hlinkClick r:id="rId4" action="ppaction://hlinkfile" tooltip="Arenosols"/>
              </a:rPr>
              <a:t>Arenosols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  <a:hlinkClick r:id="rId5" action="ppaction://hlinkfile" tooltip="Cambisols"/>
              </a:rPr>
              <a:t>Cambisols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  <a:hlinkClick r:id="rId6" action="ppaction://hlinkfile" tooltip="Chernozems"/>
              </a:rPr>
              <a:t>Chernozems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  <a:hlinkClick r:id="rId7" action="ppaction://hlinkfile" tooltip="Ferralsols"/>
              </a:rPr>
              <a:t>Ferralsols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  <a:hlinkClick r:id="rId8" action="ppaction://hlinkfile" tooltip="Fluvisols"/>
              </a:rPr>
              <a:t>Fluvisols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  <a:hlinkClick r:id="rId9" action="ppaction://hlinkfile" tooltip="Gleysols"/>
              </a:rPr>
              <a:t>Gleysols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  <a:hlinkClick r:id="rId10" action="ppaction://hlinkfile" tooltip="Greyzems (page does not exist)"/>
              </a:rPr>
              <a:t>Greyzems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  <a:hlinkClick r:id="rId11" action="ppaction://hlinkfile" tooltip="Gypsisols"/>
              </a:rPr>
              <a:t>Gypsisols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  <a:hlinkClick r:id="rId12" action="ppaction://hlinkfile" tooltip="Histosols"/>
              </a:rPr>
              <a:t>Histosols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  <a:hlinkClick r:id="rId13" action="ppaction://hlinkfile" tooltip="Kastanozems (page does not exist)"/>
              </a:rPr>
              <a:t>Kastanozems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  <a:hlinkClick r:id="rId14" action="ppaction://hlinkfile" tooltip="Lithosols"/>
              </a:rPr>
              <a:t>Lithosols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endParaRPr lang="tr-TR" altLang="tr-TR" sz="2400" b="0" dirty="0" smtClean="0">
              <a:latin typeface="Arial" panose="020B0604020202020204" pitchFamily="34" charset="0"/>
              <a:cs typeface="Arial" panose="020B0604020202020204" pitchFamily="34" charset="0"/>
              <a:hlinkClick r:id="rId15" action="ppaction://hlinkfile" tooltip="Luvisols (page does not exist)"/>
            </a:endParaRPr>
          </a:p>
          <a:p>
            <a:pPr eaLnBrk="1" hangingPunct="1"/>
            <a:endParaRPr lang="tr-TR" altLang="tr-TR" sz="2400" b="0" dirty="0">
              <a:latin typeface="Arial" panose="020B0604020202020204" pitchFamily="34" charset="0"/>
              <a:cs typeface="Arial" panose="020B0604020202020204" pitchFamily="34" charset="0"/>
              <a:hlinkClick r:id="rId15" action="ppaction://hlinkfile" tooltip="Luvisols (page does not exist)"/>
            </a:endParaRPr>
          </a:p>
          <a:p>
            <a:pPr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  <a:hlinkClick r:id="rId15" action="ppaction://hlinkfile" tooltip="Luvisols (page does not exist)"/>
              </a:rPr>
              <a:t>Luvisols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  <a:hlinkClick r:id="rId16" action="ppaction://hlinkfile" tooltip="Nitosols (page does not exist)"/>
              </a:rPr>
              <a:t>Nitosols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  <a:hlinkClick r:id="rId17" action="ppaction://hlinkfile" tooltip="Phaeozems (page does not exist)"/>
              </a:rPr>
              <a:t>Phaeozems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  <a:hlinkClick r:id="rId18" action="ppaction://hlinkfile" tooltip="Planosols"/>
              </a:rPr>
              <a:t>Planosols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  <a:hlinkClick r:id="rId19" action="ppaction://hlinkfile" tooltip="Podzols"/>
              </a:rPr>
              <a:t>Podzols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  <a:hlinkClick r:id="rId20" action="ppaction://hlinkfile" tooltip="Podzoluvisols (page does not exist)"/>
              </a:rPr>
              <a:t>Podzoluvisols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  <a:hlinkClick r:id="rId21" action="ppaction://hlinkfile" tooltip="Rankers"/>
              </a:rPr>
              <a:t>Rankers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  <a:hlinkClick r:id="rId22" action="ppaction://hlinkfile" tooltip="Regosols"/>
              </a:rPr>
              <a:t>Regosols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  <a:hlinkClick r:id="rId23" action="ppaction://hlinkfile" tooltip="Rendzina"/>
              </a:rPr>
              <a:t>Rendzinas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  <a:hlinkClick r:id="rId24" action="ppaction://hlinkfile" tooltip="Solonchaks"/>
              </a:rPr>
              <a:t>Solonchaks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  <a:hlinkClick r:id="rId25" action="ppaction://hlinkfile" tooltip="Solonetz"/>
              </a:rPr>
              <a:t>Solonetz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  <a:hlinkClick r:id="rId26" action="ppaction://hlinkfile" tooltip="Vertisols"/>
              </a:rPr>
              <a:t>Vertisols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  <a:hlinkClick r:id="rId27" action="ppaction://hlinkfile" tooltip="Yermosols (page does not exist)"/>
              </a:rPr>
              <a:t>Yermosols</a:t>
            </a:r>
            <a:r>
              <a:rPr lang="en-US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endParaRPr lang="en-US" alt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86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Başlık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7772400" cy="504825"/>
          </a:xfrm>
        </p:spPr>
        <p:txBody>
          <a:bodyPr/>
          <a:lstStyle/>
          <a:p>
            <a:pPr algn="ctr" eaLnBrk="1" hangingPunct="1"/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FAO Toprak </a:t>
            </a:r>
            <a:r>
              <a:rPr lang="tr-TR" alt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SInIflama</a:t>
            </a:r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Sİstemİ</a:t>
            </a:r>
            <a:endParaRPr lang="en-US" alt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03" name="2 İçerik Yer Tutucusu"/>
          <p:cNvSpPr>
            <a:spLocks noGrp="1"/>
          </p:cNvSpPr>
          <p:nvPr>
            <p:ph idx="4294967295"/>
          </p:nvPr>
        </p:nvSpPr>
        <p:spPr>
          <a:xfrm>
            <a:off x="574675" y="928688"/>
            <a:ext cx="8569325" cy="55245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1.Organik topraklar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Histosoller</a:t>
            </a:r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2. İnsan etkisinde oluşmuş mineral topraklar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Andosoller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(Volkan alanlarında)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Arenosoller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(Kumlu)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Vertisoller</a:t>
            </a:r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3. Ana materyal etkisinde oluşmuş mineral topraklar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Fluvisoller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Alluvial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Gleysoller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Leptosoller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Regosoller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 Erozyona uğramış)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4. Zaman etkisinde oluşmuş mineral topraklar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Cambisoller</a:t>
            </a:r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5. Yarı Tropikal nemli iklimde oluşmuş mineral topraklar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Plinthosoller</a:t>
            </a:r>
            <a:endParaRPr lang="tr-TR" altLang="tr-TR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Ferrasoller</a:t>
            </a:r>
            <a:endParaRPr lang="tr-TR" altLang="tr-TR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Nitisoller</a:t>
            </a:r>
            <a:endParaRPr lang="tr-TR" altLang="tr-TR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Acrisols</a:t>
            </a:r>
            <a:r>
              <a:rPr lang="tr-TR" altLang="tr-T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Alisols</a:t>
            </a:r>
            <a:r>
              <a:rPr lang="tr-TR" altLang="tr-T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Lixisols</a:t>
            </a:r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38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Başlık"/>
          <p:cNvSpPr>
            <a:spLocks noGrp="1"/>
          </p:cNvSpPr>
          <p:nvPr>
            <p:ph type="title" idx="4294967295"/>
          </p:nvPr>
        </p:nvSpPr>
        <p:spPr>
          <a:xfrm>
            <a:off x="914400" y="260350"/>
            <a:ext cx="8229600" cy="654050"/>
          </a:xfrm>
        </p:spPr>
        <p:txBody>
          <a:bodyPr/>
          <a:lstStyle/>
          <a:p>
            <a:pPr algn="ctr" eaLnBrk="1" hangingPunct="1"/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FAO Toprak </a:t>
            </a:r>
            <a:r>
              <a:rPr lang="tr-TR" alt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SInIflama</a:t>
            </a:r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Sİstemİ</a:t>
            </a:r>
            <a:endParaRPr lang="en-US" alt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27" name="2 İçerik Yer Tutucusu"/>
          <p:cNvSpPr>
            <a:spLocks noGrp="1"/>
          </p:cNvSpPr>
          <p:nvPr>
            <p:ph idx="4294967295"/>
          </p:nvPr>
        </p:nvSpPr>
        <p:spPr>
          <a:xfrm>
            <a:off x="574675" y="1071563"/>
            <a:ext cx="8569325" cy="5054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6.Kurak yarı-kurak iklimde oluşmuş mineral topraklar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Solonchaks</a:t>
            </a:r>
            <a:endParaRPr lang="tr-TR" altLang="tr-TR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altLang="tr-TR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Solonetz</a:t>
            </a:r>
            <a:endParaRPr lang="tr-TR" altLang="tr-TR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altLang="tr-TR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Gypsisoller</a:t>
            </a:r>
            <a:endParaRPr lang="tr-TR" altLang="tr-TR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altLang="tr-TR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Calcisoller</a:t>
            </a:r>
            <a:endParaRPr lang="tr-TR" altLang="tr-TR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8. Step iklimlerde oluşmuş mineral topraklar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Kastanozemler</a:t>
            </a:r>
            <a:endParaRPr lang="tr-TR" altLang="tr-TR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altLang="tr-TR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Chernozemler</a:t>
            </a:r>
            <a:endParaRPr lang="tr-TR" altLang="tr-TR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altLang="tr-TR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Phaeozemler</a:t>
            </a:r>
            <a:endParaRPr lang="tr-TR" altLang="tr-TR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altLang="tr-TR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Greyzemler</a:t>
            </a:r>
            <a:endParaRPr lang="tr-TR" altLang="tr-TR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9. Yarı nemli karasal iklimde oluşmuş mineral topraklar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Luvisoller</a:t>
            </a:r>
            <a:endParaRPr lang="tr-TR" altLang="tr-TR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alt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Podzoluvisoller</a:t>
            </a:r>
            <a:endParaRPr lang="tr-TR" altLang="tr-TR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alt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Plansoller</a:t>
            </a:r>
            <a:endParaRPr lang="tr-TR" altLang="tr-TR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alt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Podzoller</a:t>
            </a:r>
            <a:endParaRPr lang="tr-TR" altLang="tr-TR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67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46050"/>
            <a:ext cx="7772400" cy="17748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2800" b="1" dirty="0" smtClean="0">
                <a:solidFill>
                  <a:srgbClr val="FF0000"/>
                </a:solidFill>
              </a:rPr>
              <a:t/>
            </a:r>
            <a:br>
              <a:rPr lang="tr-TR" sz="2800" b="1" dirty="0" smtClean="0">
                <a:solidFill>
                  <a:srgbClr val="FF0000"/>
                </a:solidFill>
              </a:rPr>
            </a:br>
            <a:r>
              <a:rPr lang="tr-TR" sz="2800" b="1" dirty="0" smtClean="0">
                <a:solidFill>
                  <a:srgbClr val="FF0000"/>
                </a:solidFill>
              </a:rPr>
              <a:t/>
            </a:r>
            <a:br>
              <a:rPr lang="tr-TR" sz="2800" b="1" dirty="0" smtClean="0">
                <a:solidFill>
                  <a:srgbClr val="FF0000"/>
                </a:solidFill>
              </a:rPr>
            </a:br>
            <a:r>
              <a:rPr lang="tr-TR" sz="2800" b="1" dirty="0" smtClean="0">
                <a:solidFill>
                  <a:srgbClr val="FF0000"/>
                </a:solidFill>
                <a:cs typeface="Times New Roman" pitchFamily="18" charset="0"/>
              </a:rPr>
              <a:t>MİNERAL TOPRAKLARIN FİZİKSEL ÖZELLİKLERİ</a:t>
            </a:r>
            <a:r>
              <a:rPr lang="tr-TR" sz="2800" dirty="0" smtClean="0">
                <a:solidFill>
                  <a:srgbClr val="FF0000"/>
                </a:solidFill>
                <a:cs typeface="Times New Roman" pitchFamily="18" charset="0"/>
              </a:rPr>
              <a:t/>
            </a:r>
            <a:br>
              <a:rPr lang="tr-TR" sz="2800" dirty="0" smtClean="0">
                <a:solidFill>
                  <a:srgbClr val="FF0000"/>
                </a:solidFill>
                <a:cs typeface="Times New Roman" pitchFamily="18" charset="0"/>
              </a:rPr>
            </a:br>
            <a:r>
              <a:rPr lang="tr-TR" sz="2800" dirty="0" smtClean="0">
                <a:solidFill>
                  <a:srgbClr val="FF0000"/>
                </a:solidFill>
                <a:cs typeface="Times New Roman" pitchFamily="18" charset="0"/>
              </a:rPr>
              <a:t> </a:t>
            </a:r>
            <a:br>
              <a:rPr lang="tr-TR" sz="2800" dirty="0" smtClean="0">
                <a:solidFill>
                  <a:srgbClr val="FF0000"/>
                </a:solidFill>
                <a:cs typeface="Times New Roman" pitchFamily="18" charset="0"/>
              </a:rPr>
            </a:br>
            <a:endParaRPr lang="tr-TR" sz="2800" dirty="0" smtClean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052736"/>
            <a:ext cx="7924800" cy="396044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sz="2800" dirty="0" smtClean="0">
                <a:cs typeface="Times New Roman" pitchFamily="18" charset="0"/>
              </a:rPr>
              <a:t>Toprak </a:t>
            </a:r>
            <a:r>
              <a:rPr lang="tr-TR" altLang="tr-TR" sz="2800" dirty="0" err="1" smtClean="0">
                <a:cs typeface="Times New Roman" pitchFamily="18" charset="0"/>
              </a:rPr>
              <a:t>tekstür</a:t>
            </a:r>
            <a:r>
              <a:rPr lang="tr-TR" altLang="tr-TR" sz="2800" dirty="0" smtClean="0">
                <a:cs typeface="Times New Roman" pitchFamily="18" charset="0"/>
              </a:rPr>
              <a:t> ve strüktürü,</a:t>
            </a:r>
          </a:p>
          <a:p>
            <a:pPr eaLnBrk="1" hangingPunct="1"/>
            <a:r>
              <a:rPr lang="tr-TR" altLang="tr-TR" sz="2800" dirty="0" smtClean="0">
                <a:cs typeface="Times New Roman" pitchFamily="18" charset="0"/>
              </a:rPr>
              <a:t>Su tutma kapasitesi,</a:t>
            </a:r>
          </a:p>
          <a:p>
            <a:pPr eaLnBrk="1" hangingPunct="1"/>
            <a:r>
              <a:rPr lang="tr-TR" altLang="tr-TR" sz="2800" dirty="0" err="1" smtClean="0">
                <a:cs typeface="Times New Roman" pitchFamily="18" charset="0"/>
              </a:rPr>
              <a:t>Agregat</a:t>
            </a:r>
            <a:r>
              <a:rPr lang="tr-TR" altLang="tr-TR" sz="2800" dirty="0" smtClean="0">
                <a:cs typeface="Times New Roman" pitchFamily="18" charset="0"/>
              </a:rPr>
              <a:t> </a:t>
            </a:r>
            <a:r>
              <a:rPr lang="tr-TR" altLang="tr-TR" sz="2800" dirty="0" err="1" smtClean="0">
                <a:cs typeface="Times New Roman" pitchFamily="18" charset="0"/>
              </a:rPr>
              <a:t>stabilitesi</a:t>
            </a:r>
            <a:r>
              <a:rPr lang="tr-TR" altLang="tr-TR" sz="2800" dirty="0" smtClean="0">
                <a:cs typeface="Times New Roman" pitchFamily="18" charset="0"/>
              </a:rPr>
              <a:t>,</a:t>
            </a:r>
          </a:p>
          <a:p>
            <a:pPr eaLnBrk="1" hangingPunct="1"/>
            <a:r>
              <a:rPr lang="tr-TR" altLang="tr-TR" sz="2800" dirty="0" smtClean="0">
                <a:cs typeface="Times New Roman" pitchFamily="18" charset="0"/>
              </a:rPr>
              <a:t>Havalanma,</a:t>
            </a:r>
          </a:p>
          <a:p>
            <a:pPr eaLnBrk="1" hangingPunct="1"/>
            <a:r>
              <a:rPr lang="tr-TR" altLang="tr-TR" sz="2800" dirty="0" smtClean="0">
                <a:cs typeface="Times New Roman" pitchFamily="18" charset="0"/>
              </a:rPr>
              <a:t>Geçirgenlik,</a:t>
            </a:r>
          </a:p>
          <a:p>
            <a:pPr eaLnBrk="1" hangingPunct="1"/>
            <a:r>
              <a:rPr lang="tr-TR" altLang="tr-TR" sz="2800" dirty="0" smtClean="0">
                <a:cs typeface="Times New Roman" pitchFamily="18" charset="0"/>
              </a:rPr>
              <a:t>Toprak sıcaklığı,</a:t>
            </a:r>
          </a:p>
          <a:p>
            <a:pPr eaLnBrk="1" hangingPunct="1"/>
            <a:r>
              <a:rPr lang="tr-TR" altLang="tr-TR" sz="2800" dirty="0" smtClean="0">
                <a:cs typeface="Times New Roman" pitchFamily="18" charset="0"/>
              </a:rPr>
              <a:t>Toprak rengi,</a:t>
            </a:r>
          </a:p>
          <a:p>
            <a:pPr eaLnBrk="1" hangingPunct="1"/>
            <a:r>
              <a:rPr lang="tr-TR" altLang="tr-TR" sz="2800" dirty="0" err="1" smtClean="0">
                <a:cs typeface="Times New Roman" pitchFamily="18" charset="0"/>
              </a:rPr>
              <a:t>Kıvamlılık</a:t>
            </a:r>
            <a:r>
              <a:rPr lang="tr-TR" altLang="tr-TR" sz="2800" dirty="0" smtClean="0">
                <a:cs typeface="Times New Roman" pitchFamily="18" charset="0"/>
              </a:rPr>
              <a:t>.</a:t>
            </a:r>
            <a:r>
              <a:rPr lang="tr-TR" altLang="tr-TR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9416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6633"/>
            <a:ext cx="7772400" cy="1008112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BİTKİ YAŞAMINI DESTEKLEYEN TOPRAĞIN SAHİP OLMASI GEREKEN ÖZELLİKLER: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980728"/>
            <a:ext cx="8712968" cy="526767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800" dirty="0" smtClean="0"/>
              <a:t>1</a:t>
            </a:r>
            <a:r>
              <a:rPr lang="tr-TR" altLang="tr-TR" sz="2800" dirty="0" smtClean="0">
                <a:cs typeface="Times New Roman" pitchFamily="18" charset="0"/>
              </a:rPr>
              <a:t>. 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Yağmur ve sulama suyunu uygun miktarlarda geçirecek kadar gözenekli olmalı, ancak aşırı su ve besin madde kaybına neden olacak kadarda büyük gözenekli olmamalı,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2. Nemi bitkinin ihtiyacını karşılayacak oranda tutabilmeli, taban suyunu yükseltecek kadar da tutmamalı,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3.  Bitki kök hücrelerinin iyi havalanmasını sağlayacak kadar oksijen içermeli, ancak köklerin nemli toprak taneleri ile temasını kesecek derecede de fazla havalanmamalı. </a:t>
            </a:r>
          </a:p>
          <a:p>
            <a:pPr eaLnBrk="1" hangingPunct="1">
              <a:lnSpc>
                <a:spcPct val="90000"/>
              </a:lnSpc>
            </a:pPr>
            <a:endParaRPr lang="tr-TR" altLang="tr-TR" sz="28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69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Resim" descr="a2e33E.tmp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2 Metin kutusu"/>
          <p:cNvSpPr txBox="1"/>
          <p:nvPr/>
        </p:nvSpPr>
        <p:spPr>
          <a:xfrm>
            <a:off x="3128819" y="840441"/>
            <a:ext cx="3149324" cy="1154162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487"/>
              </a:lnSpc>
            </a:pPr>
            <a:r>
              <a:rPr lang="tr-TR" sz="4000" dirty="0">
                <a:solidFill>
                  <a:srgbClr val="000000"/>
                </a:solidFill>
                <a:latin typeface="Calibri"/>
              </a:rPr>
              <a:t>Toprak </a:t>
            </a:r>
            <a:r>
              <a:rPr lang="tr-TR" sz="4000" dirty="0" err="1">
                <a:solidFill>
                  <a:srgbClr val="000000"/>
                </a:solidFill>
                <a:latin typeface="Calibri"/>
              </a:rPr>
              <a:t>ordoları</a:t>
            </a:r>
            <a:endParaRPr lang="tr-TR" sz="4000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ts val="4487"/>
              </a:lnSpc>
            </a:pP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1512455" y="1826559"/>
            <a:ext cx="1213911" cy="49018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3200">
                <a:solidFill>
                  <a:srgbClr val="000000"/>
                </a:solidFill>
                <a:latin typeface="Calibri"/>
                <a:cs typeface="Arial"/>
              </a:rPr>
              <a:t> Alfisol</a:t>
            </a:r>
            <a:endParaRPr lang="tr-TR" sz="3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241636" y="1826559"/>
            <a:ext cx="1822644" cy="49018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3200">
                <a:solidFill>
                  <a:srgbClr val="000000"/>
                </a:solidFill>
                <a:latin typeface="Calibri"/>
                <a:cs typeface="Arial"/>
              </a:rPr>
              <a:t> Inceptisol</a:t>
            </a:r>
            <a:endParaRPr lang="tr-TR" sz="3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1512454" y="2409265"/>
            <a:ext cx="1432502" cy="49018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3200">
                <a:solidFill>
                  <a:srgbClr val="000000"/>
                </a:solidFill>
                <a:latin typeface="Calibri"/>
                <a:cs typeface="Arial"/>
              </a:rPr>
              <a:t> Andisol</a:t>
            </a:r>
            <a:endParaRPr lang="tr-TR" sz="3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5241637" y="2409265"/>
            <a:ext cx="1519939" cy="49018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3200">
                <a:solidFill>
                  <a:srgbClr val="000000"/>
                </a:solidFill>
                <a:latin typeface="Calibri"/>
                <a:cs typeface="Arial"/>
              </a:rPr>
              <a:t> Mollisol</a:t>
            </a:r>
            <a:endParaRPr lang="tr-TR" sz="3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7 Metin kutusu"/>
          <p:cNvSpPr txBox="1"/>
          <p:nvPr/>
        </p:nvSpPr>
        <p:spPr>
          <a:xfrm>
            <a:off x="1512455" y="2991971"/>
            <a:ext cx="1454361" cy="49018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3200">
                <a:solidFill>
                  <a:srgbClr val="000000"/>
                </a:solidFill>
                <a:latin typeface="Calibri"/>
                <a:cs typeface="Arial"/>
              </a:rPr>
              <a:t> Aridisol</a:t>
            </a:r>
            <a:endParaRPr lang="tr-TR" sz="3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8 Metin kutusu"/>
          <p:cNvSpPr txBox="1"/>
          <p:nvPr/>
        </p:nvSpPr>
        <p:spPr>
          <a:xfrm>
            <a:off x="5241637" y="2991971"/>
            <a:ext cx="1204175" cy="49018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3200">
                <a:solidFill>
                  <a:srgbClr val="000000"/>
                </a:solidFill>
                <a:latin typeface="Calibri"/>
                <a:cs typeface="Arial"/>
              </a:rPr>
              <a:t> Oxisol</a:t>
            </a:r>
            <a:endParaRPr lang="tr-TR" sz="3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9 Metin kutusu"/>
          <p:cNvSpPr txBox="1"/>
          <p:nvPr/>
        </p:nvSpPr>
        <p:spPr>
          <a:xfrm>
            <a:off x="1512455" y="3563471"/>
            <a:ext cx="1310557" cy="49018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3200">
                <a:solidFill>
                  <a:srgbClr val="000000"/>
                </a:solidFill>
                <a:latin typeface="Calibri"/>
                <a:cs typeface="Arial"/>
              </a:rPr>
              <a:t> Entisol</a:t>
            </a:r>
            <a:endParaRPr lang="tr-TR" sz="3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10 Metin kutusu"/>
          <p:cNvSpPr txBox="1"/>
          <p:nvPr/>
        </p:nvSpPr>
        <p:spPr>
          <a:xfrm>
            <a:off x="5241637" y="3563471"/>
            <a:ext cx="1729786" cy="49018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3200">
                <a:solidFill>
                  <a:srgbClr val="000000"/>
                </a:solidFill>
                <a:latin typeface="Calibri"/>
                <a:cs typeface="Arial"/>
              </a:rPr>
              <a:t> Spodosol</a:t>
            </a:r>
            <a:endParaRPr lang="tr-TR" sz="3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11 Metin kutusu"/>
          <p:cNvSpPr txBox="1"/>
          <p:nvPr/>
        </p:nvSpPr>
        <p:spPr>
          <a:xfrm>
            <a:off x="1512455" y="4146177"/>
            <a:ext cx="1317377" cy="49018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3200">
                <a:solidFill>
                  <a:srgbClr val="000000"/>
                </a:solidFill>
                <a:latin typeface="Calibri"/>
                <a:cs typeface="Arial"/>
              </a:rPr>
              <a:t> Gelisol</a:t>
            </a:r>
            <a:endParaRPr lang="tr-TR" sz="3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12 Metin kutusu"/>
          <p:cNvSpPr txBox="1"/>
          <p:nvPr/>
        </p:nvSpPr>
        <p:spPr>
          <a:xfrm>
            <a:off x="5241637" y="4146177"/>
            <a:ext cx="1253257" cy="49018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3200">
                <a:solidFill>
                  <a:srgbClr val="000000"/>
                </a:solidFill>
                <a:latin typeface="Calibri"/>
                <a:cs typeface="Arial"/>
              </a:rPr>
              <a:t> Ultisol</a:t>
            </a:r>
            <a:endParaRPr lang="tr-TR" sz="3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13 Metin kutusu"/>
          <p:cNvSpPr txBox="1"/>
          <p:nvPr/>
        </p:nvSpPr>
        <p:spPr>
          <a:xfrm>
            <a:off x="1512455" y="4728883"/>
            <a:ext cx="1527108" cy="49018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3200">
                <a:solidFill>
                  <a:srgbClr val="000000"/>
                </a:solidFill>
                <a:latin typeface="Calibri"/>
                <a:cs typeface="Arial"/>
              </a:rPr>
              <a:t> Histosol</a:t>
            </a:r>
            <a:endParaRPr lang="tr-TR" sz="3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5241636" y="4728883"/>
            <a:ext cx="1462522" cy="49018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3200">
                <a:solidFill>
                  <a:srgbClr val="000000"/>
                </a:solidFill>
                <a:latin typeface="Calibri"/>
                <a:cs typeface="Arial"/>
              </a:rPr>
              <a:t> Vertisol</a:t>
            </a:r>
            <a:endParaRPr lang="tr-TR" sz="320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4080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Resim" descr="a2e33F.tmp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2 Metin kutusu"/>
          <p:cNvSpPr txBox="1"/>
          <p:nvPr/>
        </p:nvSpPr>
        <p:spPr>
          <a:xfrm>
            <a:off x="1281545" y="3731559"/>
            <a:ext cx="1335750" cy="48731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885"/>
              </a:lnSpc>
            </a:pPr>
            <a:r>
              <a:rPr lang="tr-TR" sz="1600" b="1">
                <a:solidFill>
                  <a:srgbClr val="000000"/>
                </a:solidFill>
                <a:latin typeface="Calibri"/>
              </a:rPr>
              <a:t>Argillic Horizon </a:t>
            </a:r>
          </a:p>
          <a:p>
            <a:pPr>
              <a:lnSpc>
                <a:spcPts val="1885"/>
              </a:lnSpc>
            </a:pPr>
            <a:endParaRPr lang="tr-TR"/>
          </a:p>
        </p:txBody>
      </p:sp>
      <p:sp>
        <p:nvSpPr>
          <p:cNvPr id="4" name="3 Metin kutusu"/>
          <p:cNvSpPr txBox="1"/>
          <p:nvPr/>
        </p:nvSpPr>
        <p:spPr>
          <a:xfrm>
            <a:off x="1466273" y="4997824"/>
            <a:ext cx="844783" cy="338554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z="2200" b="1">
                <a:solidFill>
                  <a:srgbClr val="000000"/>
                </a:solidFill>
                <a:latin typeface="Calibri"/>
              </a:rPr>
              <a:t>Alfisols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4110182" y="4997824"/>
            <a:ext cx="987450" cy="338554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z="2200" b="1">
                <a:solidFill>
                  <a:srgbClr val="000000"/>
                </a:solidFill>
                <a:latin typeface="Calibri"/>
              </a:rPr>
              <a:t>Andisols</a:t>
            </a:r>
          </a:p>
        </p:txBody>
      </p:sp>
      <p:sp>
        <p:nvSpPr>
          <p:cNvPr id="6" name="5 Metin kutusu"/>
          <p:cNvSpPr txBox="1"/>
          <p:nvPr/>
        </p:nvSpPr>
        <p:spPr>
          <a:xfrm>
            <a:off x="6754091" y="4997824"/>
            <a:ext cx="1006686" cy="338554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z="2200" b="1">
                <a:solidFill>
                  <a:srgbClr val="000000"/>
                </a:solidFill>
                <a:latin typeface="Calibri"/>
              </a:rPr>
              <a:t>Aridisols</a:t>
            </a:r>
          </a:p>
        </p:txBody>
      </p:sp>
      <p:sp>
        <p:nvSpPr>
          <p:cNvPr id="7" name="6 Metin kutusu"/>
          <p:cNvSpPr txBox="1"/>
          <p:nvPr/>
        </p:nvSpPr>
        <p:spPr>
          <a:xfrm>
            <a:off x="750455" y="5322794"/>
            <a:ext cx="2199000" cy="27699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1600">
                <a:solidFill>
                  <a:srgbClr val="000000"/>
                </a:solidFill>
                <a:latin typeface="Calibri"/>
                <a:cs typeface="Arial"/>
              </a:rPr>
              <a:t> Moderately leached soils</a:t>
            </a:r>
            <a:endParaRPr lang="tr-TR" sz="16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7 Metin kutusu"/>
          <p:cNvSpPr txBox="1"/>
          <p:nvPr/>
        </p:nvSpPr>
        <p:spPr>
          <a:xfrm>
            <a:off x="3382818" y="5322794"/>
            <a:ext cx="2371098" cy="27699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1600">
                <a:solidFill>
                  <a:srgbClr val="000000"/>
                </a:solidFill>
                <a:latin typeface="Calibri"/>
                <a:cs typeface="Arial"/>
              </a:rPr>
              <a:t> Dominated by short‐range‐</a:t>
            </a:r>
            <a:endParaRPr lang="tr-TR" sz="16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8 Metin kutusu"/>
          <p:cNvSpPr txBox="1"/>
          <p:nvPr/>
        </p:nvSpPr>
        <p:spPr>
          <a:xfrm>
            <a:off x="6119091" y="5322794"/>
            <a:ext cx="2209387" cy="27699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en-US" sz="1600">
                <a:solidFill>
                  <a:srgbClr val="000000"/>
                </a:solidFill>
                <a:latin typeface="Calibri"/>
                <a:cs typeface="Arial"/>
              </a:rPr>
              <a:t> Dry and often saline soils</a:t>
            </a:r>
            <a:endParaRPr lang="tr-TR" sz="16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9 Metin kutusu"/>
          <p:cNvSpPr txBox="1"/>
          <p:nvPr/>
        </p:nvSpPr>
        <p:spPr>
          <a:xfrm>
            <a:off x="750455" y="5558118"/>
            <a:ext cx="2158109" cy="24576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z="1600">
                <a:solidFill>
                  <a:srgbClr val="000000"/>
                </a:solidFill>
                <a:latin typeface="Calibri"/>
              </a:rPr>
              <a:t>with a clay‐rich B‐horizon</a:t>
            </a:r>
          </a:p>
        </p:txBody>
      </p:sp>
      <p:sp>
        <p:nvSpPr>
          <p:cNvPr id="11" name="10 Metin kutusu"/>
          <p:cNvSpPr txBox="1"/>
          <p:nvPr/>
        </p:nvSpPr>
        <p:spPr>
          <a:xfrm>
            <a:off x="3382818" y="5558118"/>
            <a:ext cx="1247545" cy="2444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z="1600">
                <a:solidFill>
                  <a:srgbClr val="000000"/>
                </a:solidFill>
                <a:latin typeface="Calibri"/>
              </a:rPr>
              <a:t>order minerals</a:t>
            </a:r>
          </a:p>
        </p:txBody>
      </p:sp>
      <p:sp>
        <p:nvSpPr>
          <p:cNvPr id="12" name="11 Metin kutusu"/>
          <p:cNvSpPr txBox="1"/>
          <p:nvPr/>
        </p:nvSpPr>
        <p:spPr>
          <a:xfrm>
            <a:off x="6119091" y="5558118"/>
            <a:ext cx="1791452" cy="27699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1600">
                <a:solidFill>
                  <a:srgbClr val="000000"/>
                </a:solidFill>
                <a:latin typeface="Calibri"/>
                <a:cs typeface="Arial"/>
              </a:rPr>
              <a:t> Form in arid regions</a:t>
            </a:r>
            <a:endParaRPr lang="tr-TR" sz="16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12 Metin kutusu"/>
          <p:cNvSpPr txBox="1"/>
          <p:nvPr/>
        </p:nvSpPr>
        <p:spPr>
          <a:xfrm>
            <a:off x="750455" y="5804647"/>
            <a:ext cx="2181110" cy="27699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1600">
                <a:solidFill>
                  <a:srgbClr val="000000"/>
                </a:solidFill>
                <a:latin typeface="Calibri"/>
                <a:cs typeface="Arial"/>
              </a:rPr>
              <a:t> Typically found in forests</a:t>
            </a:r>
            <a:endParaRPr lang="tr-TR" sz="16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13 Metin kutusu"/>
          <p:cNvSpPr txBox="1"/>
          <p:nvPr/>
        </p:nvSpPr>
        <p:spPr>
          <a:xfrm>
            <a:off x="3382819" y="5804647"/>
            <a:ext cx="1811330" cy="27699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1600">
                <a:solidFill>
                  <a:srgbClr val="000000"/>
                </a:solidFill>
                <a:latin typeface="Calibri"/>
                <a:cs typeface="Arial"/>
              </a:rPr>
              <a:t> Form in volcanic ash</a:t>
            </a:r>
            <a:endParaRPr lang="tr-TR" sz="160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6330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Resim" descr="a2e341.tmp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2 Metin kutusu"/>
          <p:cNvSpPr txBox="1"/>
          <p:nvPr/>
        </p:nvSpPr>
        <p:spPr>
          <a:xfrm>
            <a:off x="1443182" y="4997824"/>
            <a:ext cx="898259" cy="338554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z="2200" b="1">
                <a:solidFill>
                  <a:srgbClr val="000000"/>
                </a:solidFill>
                <a:latin typeface="Calibri"/>
              </a:rPr>
              <a:t>Entisols</a:t>
            </a:r>
          </a:p>
        </p:txBody>
      </p:sp>
      <p:sp>
        <p:nvSpPr>
          <p:cNvPr id="4" name="3 Metin kutusu"/>
          <p:cNvSpPr txBox="1"/>
          <p:nvPr/>
        </p:nvSpPr>
        <p:spPr>
          <a:xfrm>
            <a:off x="4064000" y="4997824"/>
            <a:ext cx="905697" cy="338554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z="2200" b="1">
                <a:solidFill>
                  <a:srgbClr val="000000"/>
                </a:solidFill>
                <a:latin typeface="Calibri"/>
              </a:rPr>
              <a:t>Gelisols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6731000" y="4997824"/>
            <a:ext cx="1048877" cy="338554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z="2200" b="1">
                <a:solidFill>
                  <a:srgbClr val="000000"/>
                </a:solidFill>
                <a:latin typeface="Calibri"/>
              </a:rPr>
              <a:t>Histosols</a:t>
            </a:r>
          </a:p>
        </p:txBody>
      </p:sp>
      <p:sp>
        <p:nvSpPr>
          <p:cNvPr id="6" name="5 Metin kutusu"/>
          <p:cNvSpPr txBox="1"/>
          <p:nvPr/>
        </p:nvSpPr>
        <p:spPr>
          <a:xfrm>
            <a:off x="750455" y="5322794"/>
            <a:ext cx="2046329" cy="27699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en-US" sz="1600">
                <a:solidFill>
                  <a:srgbClr val="000000"/>
                </a:solidFill>
                <a:latin typeface="Calibri"/>
                <a:cs typeface="Arial"/>
              </a:rPr>
              <a:t> Little or no evidence of</a:t>
            </a:r>
            <a:endParaRPr lang="tr-TR" sz="16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3382818" y="5322794"/>
            <a:ext cx="1744004" cy="27699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1600">
                <a:solidFill>
                  <a:srgbClr val="000000"/>
                </a:solidFill>
                <a:latin typeface="Calibri"/>
                <a:cs typeface="Arial"/>
              </a:rPr>
              <a:t> Contain permafrost</a:t>
            </a:r>
            <a:endParaRPr lang="tr-TR" sz="16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7 Metin kutusu"/>
          <p:cNvSpPr txBox="1"/>
          <p:nvPr/>
        </p:nvSpPr>
        <p:spPr>
          <a:xfrm>
            <a:off x="6119091" y="5322794"/>
            <a:ext cx="2155526" cy="27699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1600">
                <a:solidFill>
                  <a:srgbClr val="000000"/>
                </a:solidFill>
                <a:latin typeface="Calibri"/>
                <a:cs typeface="Arial"/>
              </a:rPr>
              <a:t> Dominantly organic soils</a:t>
            </a:r>
            <a:endParaRPr lang="tr-TR" sz="16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8 Metin kutusu"/>
          <p:cNvSpPr txBox="1"/>
          <p:nvPr/>
        </p:nvSpPr>
        <p:spPr>
          <a:xfrm>
            <a:off x="750454" y="5558118"/>
            <a:ext cx="1066435" cy="2444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z="1600">
                <a:solidFill>
                  <a:srgbClr val="000000"/>
                </a:solidFill>
                <a:latin typeface="Calibri"/>
              </a:rPr>
              <a:t>pedogenesis</a:t>
            </a:r>
          </a:p>
        </p:txBody>
      </p:sp>
      <p:sp>
        <p:nvSpPr>
          <p:cNvPr id="10" name="9 Metin kutusu"/>
          <p:cNvSpPr txBox="1"/>
          <p:nvPr/>
        </p:nvSpPr>
        <p:spPr>
          <a:xfrm>
            <a:off x="3382818" y="5558118"/>
            <a:ext cx="2114938" cy="27699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en-US" sz="1600">
                <a:solidFill>
                  <a:srgbClr val="000000"/>
                </a:solidFill>
                <a:latin typeface="Calibri"/>
                <a:cs typeface="Arial"/>
              </a:rPr>
              <a:t> Found in arctic and high</a:t>
            </a:r>
            <a:endParaRPr lang="tr-TR" sz="16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10 Metin kutusu"/>
          <p:cNvSpPr txBox="1"/>
          <p:nvPr/>
        </p:nvSpPr>
        <p:spPr>
          <a:xfrm>
            <a:off x="6119091" y="5558118"/>
            <a:ext cx="2027595" cy="2444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z="1600">
                <a:solidFill>
                  <a:srgbClr val="000000"/>
                </a:solidFill>
                <a:latin typeface="Calibri"/>
              </a:rPr>
              <a:t>material, no permafrost</a:t>
            </a:r>
          </a:p>
        </p:txBody>
      </p:sp>
      <p:sp>
        <p:nvSpPr>
          <p:cNvPr id="12" name="11 Metin kutusu"/>
          <p:cNvSpPr txBox="1"/>
          <p:nvPr/>
        </p:nvSpPr>
        <p:spPr>
          <a:xfrm>
            <a:off x="750455" y="5804647"/>
            <a:ext cx="2042419" cy="27699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1600">
                <a:solidFill>
                  <a:srgbClr val="000000"/>
                </a:solidFill>
                <a:latin typeface="Calibri"/>
                <a:cs typeface="Arial"/>
              </a:rPr>
              <a:t> Often sandy or shallow</a:t>
            </a:r>
            <a:endParaRPr lang="tr-TR" sz="16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12 Metin kutusu"/>
          <p:cNvSpPr txBox="1"/>
          <p:nvPr/>
        </p:nvSpPr>
        <p:spPr>
          <a:xfrm>
            <a:off x="3382818" y="5804647"/>
            <a:ext cx="1196598" cy="2444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z="1600">
                <a:solidFill>
                  <a:srgbClr val="000000"/>
                </a:solidFill>
                <a:latin typeface="Calibri"/>
              </a:rPr>
              <a:t>alpine regions</a:t>
            </a:r>
          </a:p>
        </p:txBody>
      </p:sp>
      <p:sp>
        <p:nvSpPr>
          <p:cNvPr id="14" name="13 Metin kutusu"/>
          <p:cNvSpPr txBox="1"/>
          <p:nvPr/>
        </p:nvSpPr>
        <p:spPr>
          <a:xfrm>
            <a:off x="6119092" y="5804647"/>
            <a:ext cx="2200026" cy="27699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tr-TR" smtClean="0">
                <a:latin typeface="Arial"/>
                <a:cs typeface="Arial"/>
              </a:rPr>
              <a:t>•</a:t>
            </a:r>
            <a:r>
              <a:rPr lang="tr-TR" sz="1600">
                <a:solidFill>
                  <a:srgbClr val="000000"/>
                </a:solidFill>
                <a:latin typeface="Calibri"/>
                <a:cs typeface="Arial"/>
              </a:rPr>
              <a:t> Wetlands, bogs, marshes</a:t>
            </a:r>
            <a:endParaRPr lang="tr-TR" sz="160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021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</TotalTime>
  <Words>347</Words>
  <Application>Microsoft Office PowerPoint</Application>
  <PresentationFormat>Ekran Gösterisi (4:3)</PresentationFormat>
  <Paragraphs>142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Açılar</vt:lpstr>
      <vt:lpstr>FAO Toprak SInIflama Sİstemİ </vt:lpstr>
      <vt:lpstr>FAO Alt Ordolar</vt:lpstr>
      <vt:lpstr>FAO Toprak SInIflama Sİstemİ</vt:lpstr>
      <vt:lpstr>FAO Toprak SInIflama Sİstemİ</vt:lpstr>
      <vt:lpstr>  MİNERAL TOPRAKLARIN FİZİKSEL ÖZELLİKLERİ   </vt:lpstr>
      <vt:lpstr>BİTKİ YAŞAMINI DESTEKLEYEN TOPRAĞIN SAHİP OLMASI GEREKEN ÖZELLİKLER: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4</cp:revision>
  <dcterms:created xsi:type="dcterms:W3CDTF">2019-04-28T20:33:43Z</dcterms:created>
  <dcterms:modified xsi:type="dcterms:W3CDTF">2019-04-28T20:48:29Z</dcterms:modified>
</cp:coreProperties>
</file>