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30ED-A542-49DA-8C8B-EC8BDF16BE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DDA7A-4E3D-4501-9F4A-B18951DAAFE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etin kutusu"/>
          <p:cNvSpPr txBox="1">
            <a:spLocks noChangeArrowheads="1"/>
          </p:cNvSpPr>
          <p:nvPr/>
        </p:nvSpPr>
        <p:spPr bwMode="auto">
          <a:xfrm>
            <a:off x="857250" y="500063"/>
            <a:ext cx="7358063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800" b="1">
                <a:solidFill>
                  <a:srgbClr val="FF3300"/>
                </a:solidFill>
                <a:latin typeface="Calibri" pitchFamily="34" charset="0"/>
              </a:rPr>
              <a:t>DERSİN AMACI: </a:t>
            </a:r>
            <a:r>
              <a:rPr lang="tr-TR" sz="2400">
                <a:latin typeface="Times New Roman" charset="0"/>
                <a:cs typeface="Times New Roman" charset="0"/>
              </a:rPr>
              <a:t>Canlılığın temelleri, canlıların moleküler  yapı ve organizsasyonları, canlı hücrede oluşan kimyasal reaksiyonlar ve genetik bilgi aktarımı hakkında temel bilgiler vermek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Öğrenme çıktıları</a:t>
            </a:r>
          </a:p>
          <a:p>
            <a:pPr algn="just"/>
            <a:endParaRPr lang="tr-TR" sz="2400" b="1">
              <a:solidFill>
                <a:srgbClr val="FF3300"/>
              </a:solidFill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-Biyoenerjitik ve metabolizma</a:t>
            </a: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-Enzimlerin yapısı ve işlevleri</a:t>
            </a: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-Amino asit metabolizması</a:t>
            </a:r>
          </a:p>
          <a:p>
            <a:pPr algn="just"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Lipitlerin canlı hücredeki fonksiyonları ve metabolizmaları</a:t>
            </a:r>
          </a:p>
          <a:p>
            <a:pPr algn="just"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 Oksidatif fosforilasyon ve canlılardaki enerji dönüşümleri</a:t>
            </a:r>
          </a:p>
          <a:p>
            <a:pPr algn="just">
              <a:buFontTx/>
              <a:buChar char="-"/>
            </a:pPr>
            <a:endParaRPr lang="tr-TR" sz="2400"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etin kutusu"/>
          <p:cNvSpPr txBox="1">
            <a:spLocks noChangeArrowheads="1"/>
          </p:cNvSpPr>
          <p:nvPr/>
        </p:nvSpPr>
        <p:spPr bwMode="auto">
          <a:xfrm>
            <a:off x="1000125" y="428625"/>
            <a:ext cx="70723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Kemotroflar enerji elde etmek için yükseltgedikleri (oksitledikleri) elektron vericilerin tabiatına göre 2’ye ayrılır.</a:t>
            </a:r>
          </a:p>
        </p:txBody>
      </p:sp>
      <p:sp>
        <p:nvSpPr>
          <p:cNvPr id="11267" name="2 Metin kutusu"/>
          <p:cNvSpPr txBox="1">
            <a:spLocks noChangeArrowheads="1"/>
          </p:cNvSpPr>
          <p:nvPr/>
        </p:nvSpPr>
        <p:spPr bwMode="auto">
          <a:xfrm>
            <a:off x="571500" y="2428875"/>
            <a:ext cx="364331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Elektron vericisi olarak glukoz gibi kompleks organik bileşiklere ihtiyaç duyan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11268" name="5 Metin kutusu"/>
          <p:cNvSpPr txBox="1">
            <a:spLocks noChangeArrowheads="1"/>
          </p:cNvSpPr>
          <p:nvPr/>
        </p:nvSpPr>
        <p:spPr bwMode="auto">
          <a:xfrm>
            <a:off x="857250" y="4714875"/>
            <a:ext cx="321468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H2, H2S , NH3 veya S gibi basit inorganik elektron vericileri kullananlar 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5000625" y="2643188"/>
            <a:ext cx="3786188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5000625" y="2714625"/>
            <a:ext cx="3786188" cy="4619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KEMOORGANOTROFLAR</a:t>
            </a:r>
            <a:endParaRPr lang="tr-TR" sz="2400" dirty="0"/>
          </a:p>
        </p:txBody>
      </p:sp>
      <p:sp>
        <p:nvSpPr>
          <p:cNvPr id="11" name="10 Yuvarlatılmış Dikdörtgen"/>
          <p:cNvSpPr/>
          <p:nvPr/>
        </p:nvSpPr>
        <p:spPr>
          <a:xfrm>
            <a:off x="4929188" y="5072063"/>
            <a:ext cx="3786187" cy="7858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2" name="11 Metin kutusu"/>
          <p:cNvSpPr txBox="1"/>
          <p:nvPr/>
        </p:nvSpPr>
        <p:spPr>
          <a:xfrm>
            <a:off x="4929188" y="5214938"/>
            <a:ext cx="3857625" cy="461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KEMOLİTOTROFLAR</a:t>
            </a:r>
            <a:endParaRPr lang="tr-TR" dirty="0"/>
          </a:p>
        </p:txBody>
      </p:sp>
      <p:sp>
        <p:nvSpPr>
          <p:cNvPr id="13" name="12 Sağ Ok"/>
          <p:cNvSpPr/>
          <p:nvPr/>
        </p:nvSpPr>
        <p:spPr>
          <a:xfrm>
            <a:off x="4286250" y="2786063"/>
            <a:ext cx="500063" cy="64293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solidFill>
                <a:srgbClr val="FF3300"/>
              </a:solidFill>
            </a:endParaRPr>
          </a:p>
        </p:txBody>
      </p:sp>
      <p:sp>
        <p:nvSpPr>
          <p:cNvPr id="14" name="13 Sağ Ok"/>
          <p:cNvSpPr/>
          <p:nvPr/>
        </p:nvSpPr>
        <p:spPr>
          <a:xfrm>
            <a:off x="4214813" y="5143500"/>
            <a:ext cx="428625" cy="70485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11275" name="14 Resim" descr="ugur_bocegi_imal_unlem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88"/>
            <a:ext cx="94297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o"/>
          <p:cNvGraphicFramePr>
            <a:graphicFrameLocks noGrp="1"/>
          </p:cNvGraphicFramePr>
          <p:nvPr/>
        </p:nvGraphicFramePr>
        <p:xfrm>
          <a:off x="214313" y="857250"/>
          <a:ext cx="892971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  <a:gridCol w="1571623"/>
                <a:gridCol w="1428773"/>
                <a:gridCol w="2143113"/>
                <a:gridCol w="178594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Organizma</a:t>
                      </a:r>
                      <a:r>
                        <a:rPr lang="tr-TR" baseline="0" dirty="0" smtClean="0"/>
                        <a:t> tipi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Karbon kaynağı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Enerji kaynağı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Elektron vericisi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Örnek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Fotolitotroflar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CO2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Işık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İnorganik</a:t>
                      </a:r>
                      <a:r>
                        <a:rPr lang="tr-TR" baseline="0" dirty="0" smtClean="0"/>
                        <a:t> bileşikler (H2O, H2S, S)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Yüksek bitkilerin hücreleri, mavi yeşil algler, </a:t>
                      </a:r>
                      <a:r>
                        <a:rPr lang="tr-TR" dirty="0" err="1" smtClean="0"/>
                        <a:t>fotosentetik</a:t>
                      </a:r>
                      <a:r>
                        <a:rPr lang="tr-TR" dirty="0" smtClean="0"/>
                        <a:t> bakteriler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Fotoorganotroflar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Organik bileşikler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Işık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Organik bileşikler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Nonsülfür</a:t>
                      </a:r>
                      <a:r>
                        <a:rPr lang="tr-TR" baseline="0" dirty="0" smtClean="0"/>
                        <a:t> mor bakteriler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Kemolitotroflar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CO2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Redoks reaksiyonları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İnorganik</a:t>
                      </a:r>
                      <a:r>
                        <a:rPr lang="tr-TR" baseline="0" dirty="0" smtClean="0"/>
                        <a:t> bileşikler (H2O, H2S, S)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Hidrojen kükürt, demir ve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denitrifiye</a:t>
                      </a:r>
                      <a:r>
                        <a:rPr lang="tr-TR" baseline="0" dirty="0" smtClean="0"/>
                        <a:t> bakteriler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Kemoorganotroflar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Organik bileşikler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Redoks reaksiyonları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Organik bileşikler</a:t>
                      </a:r>
                    </a:p>
                    <a:p>
                      <a:r>
                        <a:rPr lang="tr-TR" dirty="0" smtClean="0"/>
                        <a:t>(</a:t>
                      </a:r>
                      <a:r>
                        <a:rPr lang="tr-TR" dirty="0" err="1" smtClean="0"/>
                        <a:t>glukoz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Bütün yüksek hayvanlarla mikroorganizmaların çoğu</a:t>
                      </a:r>
                      <a:r>
                        <a:rPr lang="tr-TR" baseline="0" dirty="0" smtClean="0"/>
                        <a:t> ve </a:t>
                      </a:r>
                      <a:r>
                        <a:rPr lang="tr-TR" baseline="0" dirty="0" err="1" smtClean="0"/>
                        <a:t>fotosentetik</a:t>
                      </a:r>
                      <a:r>
                        <a:rPr lang="tr-TR" baseline="0" dirty="0" smtClean="0"/>
                        <a:t> olmayan bitki hücreleri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328" name="2 Metin kutusu"/>
          <p:cNvSpPr txBox="1">
            <a:spLocks noChangeArrowheads="1"/>
          </p:cNvSpPr>
          <p:nvPr/>
        </p:nvSpPr>
        <p:spPr bwMode="auto">
          <a:xfrm>
            <a:off x="571500" y="214313"/>
            <a:ext cx="8358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solidFill>
                  <a:srgbClr val="FF3300"/>
                </a:solidFill>
                <a:latin typeface="Calibri" pitchFamily="34" charset="0"/>
              </a:rPr>
              <a:t>Organizmaların karbon ve enerji kaynaklarına göre sınıflandırılması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etin kutusu"/>
          <p:cNvSpPr txBox="1">
            <a:spLocks noChangeArrowheads="1"/>
          </p:cNvSpPr>
          <p:nvPr/>
        </p:nvSpPr>
        <p:spPr bwMode="auto">
          <a:xfrm>
            <a:off x="1071563" y="642938"/>
            <a:ext cx="7358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Heterotroflar, aerobik ve aaerobik hücreler şeklinde de sınıflandırılabilir </a:t>
            </a:r>
          </a:p>
        </p:txBody>
      </p:sp>
      <p:sp>
        <p:nvSpPr>
          <p:cNvPr id="13315" name="2 Metin kutusu"/>
          <p:cNvSpPr txBox="1">
            <a:spLocks noChangeArrowheads="1"/>
          </p:cNvSpPr>
          <p:nvPr/>
        </p:nvSpPr>
        <p:spPr bwMode="auto">
          <a:xfrm>
            <a:off x="1071563" y="2000250"/>
            <a:ext cx="2786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Organik bileşikler tarafından verilen elektronların son alıcısı olarak oksijen kullanan</a:t>
            </a:r>
          </a:p>
        </p:txBody>
      </p:sp>
      <p:sp>
        <p:nvSpPr>
          <p:cNvPr id="13316" name="3 Metin kutusu"/>
          <p:cNvSpPr txBox="1">
            <a:spLocks noChangeArrowheads="1"/>
          </p:cNvSpPr>
          <p:nvPr/>
        </p:nvSpPr>
        <p:spPr bwMode="auto">
          <a:xfrm>
            <a:off x="1143000" y="4214813"/>
            <a:ext cx="2357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Elektron alıcısı olaark oksijen dışında bir bileşik kullanan</a:t>
            </a:r>
          </a:p>
        </p:txBody>
      </p:sp>
      <p:sp>
        <p:nvSpPr>
          <p:cNvPr id="13317" name="4 Metin kutusu"/>
          <p:cNvSpPr txBox="1">
            <a:spLocks noChangeArrowheads="1"/>
          </p:cNvSpPr>
          <p:nvPr/>
        </p:nvSpPr>
        <p:spPr bwMode="auto">
          <a:xfrm>
            <a:off x="4786313" y="2071688"/>
            <a:ext cx="2214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AEROBİK</a:t>
            </a:r>
          </a:p>
        </p:txBody>
      </p:sp>
      <p:sp>
        <p:nvSpPr>
          <p:cNvPr id="13318" name="5 Metin kutusu"/>
          <p:cNvSpPr txBox="1">
            <a:spLocks noChangeArrowheads="1"/>
          </p:cNvSpPr>
          <p:nvPr/>
        </p:nvSpPr>
        <p:spPr bwMode="auto">
          <a:xfrm>
            <a:off x="5000625" y="4357688"/>
            <a:ext cx="2357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ANAEROBİK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Metin kutusu"/>
          <p:cNvSpPr txBox="1">
            <a:spLocks noChangeArrowheads="1"/>
          </p:cNvSpPr>
          <p:nvPr/>
        </p:nvSpPr>
        <p:spPr bwMode="auto">
          <a:xfrm>
            <a:off x="785813" y="642938"/>
            <a:ext cx="392906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200">
                <a:latin typeface="Times New Roman" charset="0"/>
                <a:cs typeface="Times New Roman" charset="0"/>
              </a:rPr>
              <a:t>Birçok hücre hem aerobik hem de anaerobik olarak yaşayabilir  </a:t>
            </a:r>
          </a:p>
        </p:txBody>
      </p:sp>
      <p:sp>
        <p:nvSpPr>
          <p:cNvPr id="14339" name="3 Metin kutusu"/>
          <p:cNvSpPr txBox="1">
            <a:spLocks noChangeArrowheads="1"/>
          </p:cNvSpPr>
          <p:nvPr/>
        </p:nvSpPr>
        <p:spPr bwMode="auto">
          <a:xfrm>
            <a:off x="928688" y="1714500"/>
            <a:ext cx="721518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Hetotrofik hücrelerden çoğu, bilhassa yüksek organizmaların hücreleri fakültatifdir.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Herhangi bir canlı organizmanın bütün hücreleri aynı sınıftan olmayabilir. </a:t>
            </a:r>
          </a:p>
        </p:txBody>
      </p:sp>
      <p:sp>
        <p:nvSpPr>
          <p:cNvPr id="5" name="4 Bulut"/>
          <p:cNvSpPr/>
          <p:nvPr/>
        </p:nvSpPr>
        <p:spPr>
          <a:xfrm>
            <a:off x="0" y="4214813"/>
            <a:ext cx="4500563" cy="2286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41" name="5 Metin kutusu"/>
          <p:cNvSpPr txBox="1">
            <a:spLocks noChangeArrowheads="1"/>
          </p:cNvSpPr>
          <p:nvPr/>
        </p:nvSpPr>
        <p:spPr bwMode="auto">
          <a:xfrm>
            <a:off x="500063" y="4572000"/>
            <a:ext cx="37861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100" b="1">
                <a:solidFill>
                  <a:schemeClr val="bg1"/>
                </a:solidFill>
                <a:latin typeface="Times New Roman" charset="0"/>
                <a:cs typeface="Times New Roman" charset="0"/>
              </a:rPr>
              <a:t>Yüksek bitkilerin klorofil içeren yaprakları fotosentetik ototrof, kök hücreleri heterotrof</a:t>
            </a:r>
          </a:p>
        </p:txBody>
      </p:sp>
      <p:sp>
        <p:nvSpPr>
          <p:cNvPr id="7" name="6 Bulut"/>
          <p:cNvSpPr/>
          <p:nvPr/>
        </p:nvSpPr>
        <p:spPr>
          <a:xfrm>
            <a:off x="4714875" y="3786188"/>
            <a:ext cx="4286250" cy="2500312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43" name="7 Metin kutusu"/>
          <p:cNvSpPr txBox="1">
            <a:spLocks noChangeArrowheads="1"/>
          </p:cNvSpPr>
          <p:nvPr/>
        </p:nvSpPr>
        <p:spPr bwMode="auto">
          <a:xfrm>
            <a:off x="5143500" y="4286250"/>
            <a:ext cx="36433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100" b="1">
                <a:latin typeface="Times New Roman" charset="0"/>
                <a:cs typeface="Times New Roman" charset="0"/>
              </a:rPr>
              <a:t>Yeşil yaprak hücrelerinin çoğu gün ışığında ototrof olarak davranırken, karanlıkta heterotrofdur</a:t>
            </a:r>
          </a:p>
        </p:txBody>
      </p:sp>
      <p:sp>
        <p:nvSpPr>
          <p:cNvPr id="9" name="8 Dikdörtgen"/>
          <p:cNvSpPr/>
          <p:nvPr/>
        </p:nvSpPr>
        <p:spPr>
          <a:xfrm>
            <a:off x="5429250" y="714375"/>
            <a:ext cx="3071813" cy="642938"/>
          </a:xfrm>
          <a:prstGeom prst="rect">
            <a:avLst/>
          </a:prstGeom>
          <a:solidFill>
            <a:schemeClr val="bg1"/>
          </a:solidFill>
          <a:ln>
            <a:solidFill>
              <a:srgbClr val="FF0066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45" name="9 Metin kutusu"/>
          <p:cNvSpPr txBox="1">
            <a:spLocks noChangeArrowheads="1"/>
          </p:cNvSpPr>
          <p:nvPr/>
        </p:nvSpPr>
        <p:spPr bwMode="auto">
          <a:xfrm>
            <a:off x="5500688" y="857250"/>
            <a:ext cx="3000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FAKÜLTATİF  ORGANİZMALAR</a:t>
            </a:r>
          </a:p>
        </p:txBody>
      </p:sp>
      <p:sp>
        <p:nvSpPr>
          <p:cNvPr id="11" name="10 Sağ Ok"/>
          <p:cNvSpPr/>
          <p:nvPr/>
        </p:nvSpPr>
        <p:spPr>
          <a:xfrm>
            <a:off x="4714875" y="857250"/>
            <a:ext cx="571500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cxnSp>
        <p:nvCxnSpPr>
          <p:cNvPr id="16" name="15 Eğri Bağlayıcı"/>
          <p:cNvCxnSpPr/>
          <p:nvPr/>
        </p:nvCxnSpPr>
        <p:spPr>
          <a:xfrm rot="10800000" flipV="1">
            <a:off x="3643313" y="3357563"/>
            <a:ext cx="1071562" cy="571500"/>
          </a:xfrm>
          <a:prstGeom prst="curvedConnector3">
            <a:avLst>
              <a:gd name="adj1" fmla="val 50000"/>
            </a:avLst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Eğri Bağlayıcı"/>
          <p:cNvCxnSpPr/>
          <p:nvPr/>
        </p:nvCxnSpPr>
        <p:spPr>
          <a:xfrm>
            <a:off x="4786313" y="3357563"/>
            <a:ext cx="1214437" cy="500062"/>
          </a:xfrm>
          <a:prstGeom prst="curvedConnector3">
            <a:avLst>
              <a:gd name="adj1" fmla="val 50000"/>
            </a:avLst>
          </a:prstGeom>
          <a:ln w="412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etin kutusu"/>
          <p:cNvSpPr txBox="1">
            <a:spLocks noChangeArrowheads="1"/>
          </p:cNvSpPr>
          <p:nvPr/>
        </p:nvSpPr>
        <p:spPr bwMode="auto">
          <a:xfrm>
            <a:off x="1428750" y="2786063"/>
            <a:ext cx="6286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600" b="1">
                <a:latin typeface="Times New Roman" charset="0"/>
                <a:cs typeface="Times New Roman" charset="0"/>
              </a:rPr>
              <a:t>KARBON VE AZOT DEVRİ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etin kutusu"/>
          <p:cNvSpPr txBox="1">
            <a:spLocks noChangeArrowheads="1"/>
          </p:cNvSpPr>
          <p:nvPr/>
        </p:nvSpPr>
        <p:spPr bwMode="auto">
          <a:xfrm>
            <a:off x="1071563" y="1285875"/>
            <a:ext cx="6929437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Tabiattaki organizmalar beslenme yönünden birbirine bağımlıdır.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Fotosentetik hücreler atmosferdeki CO2’den glukoz gibi organik bileşikler sentezlerken, dışarıya O2 verir. 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Heterotrof hücreler ise bu glukoz ve O2’yi kullanarak atmosfere CO2 bırakır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857625" y="1643063"/>
            <a:ext cx="12858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O2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857625" y="1143000"/>
            <a:ext cx="12858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GLUKOZ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1071563" y="3214688"/>
            <a:ext cx="2214562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 err="1"/>
              <a:t>Fotosentetik</a:t>
            </a:r>
            <a:r>
              <a:rPr lang="tr-TR" dirty="0"/>
              <a:t> hücreler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5715000" y="3143250"/>
            <a:ext cx="2214563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Heterotrof hücreler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4071938" y="5143500"/>
            <a:ext cx="12858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H2O</a:t>
            </a:r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4071938" y="5643563"/>
            <a:ext cx="12858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/>
              <a:t>CO2</a:t>
            </a:r>
            <a:endParaRPr lang="tr-TR" dirty="0"/>
          </a:p>
        </p:txBody>
      </p:sp>
      <p:cxnSp>
        <p:nvCxnSpPr>
          <p:cNvPr id="9" name="8 Düz Ok Bağlayıcısı"/>
          <p:cNvCxnSpPr>
            <a:stCxn id="3" idx="3"/>
          </p:cNvCxnSpPr>
          <p:nvPr/>
        </p:nvCxnSpPr>
        <p:spPr>
          <a:xfrm>
            <a:off x="5143500" y="1357313"/>
            <a:ext cx="1857375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>
            <a:off x="5143500" y="2000250"/>
            <a:ext cx="1285875" cy="1071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flipV="1">
            <a:off x="1571625" y="1428750"/>
            <a:ext cx="2214563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>
            <a:stCxn id="4" idx="0"/>
          </p:cNvCxnSpPr>
          <p:nvPr/>
        </p:nvCxnSpPr>
        <p:spPr>
          <a:xfrm rot="5400000" flipH="1" flipV="1">
            <a:off x="2339181" y="1767682"/>
            <a:ext cx="1285875" cy="1608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/>
          <p:nvPr/>
        </p:nvCxnSpPr>
        <p:spPr>
          <a:xfrm rot="5400000">
            <a:off x="5429250" y="3857625"/>
            <a:ext cx="1357313" cy="1357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 rot="5400000">
            <a:off x="5429250" y="3857625"/>
            <a:ext cx="1928813" cy="1928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>
            <a:stCxn id="6" idx="1"/>
          </p:cNvCxnSpPr>
          <p:nvPr/>
        </p:nvCxnSpPr>
        <p:spPr>
          <a:xfrm rot="10800000">
            <a:off x="2428875" y="3929063"/>
            <a:ext cx="1643063" cy="1428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>
            <a:stCxn id="7" idx="1"/>
          </p:cNvCxnSpPr>
          <p:nvPr/>
        </p:nvCxnSpPr>
        <p:spPr>
          <a:xfrm rot="10800000">
            <a:off x="1714500" y="3929063"/>
            <a:ext cx="2357438" cy="1928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 rot="16200000" flipH="1">
            <a:off x="571500" y="2428875"/>
            <a:ext cx="928688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5" name="27 Metin kutusu"/>
          <p:cNvSpPr txBox="1">
            <a:spLocks noChangeArrowheads="1"/>
          </p:cNvSpPr>
          <p:nvPr/>
        </p:nvSpPr>
        <p:spPr bwMode="auto">
          <a:xfrm>
            <a:off x="214313" y="1785938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Güneş enerjisi</a:t>
            </a:r>
          </a:p>
        </p:txBody>
      </p:sp>
      <p:sp>
        <p:nvSpPr>
          <p:cNvPr id="17426" name="28 Metin kutusu"/>
          <p:cNvSpPr txBox="1">
            <a:spLocks noChangeArrowheads="1"/>
          </p:cNvSpPr>
          <p:nvPr/>
        </p:nvSpPr>
        <p:spPr bwMode="auto">
          <a:xfrm>
            <a:off x="2643188" y="357188"/>
            <a:ext cx="4643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latin typeface="Calibri" pitchFamily="34" charset="0"/>
              </a:rPr>
              <a:t>Biyosferdeki karbon ve oksijen devri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etin kutusu"/>
          <p:cNvSpPr txBox="1">
            <a:spLocks noChangeArrowheads="1"/>
          </p:cNvSpPr>
          <p:nvPr/>
        </p:nvSpPr>
        <p:spPr bwMode="auto">
          <a:xfrm>
            <a:off x="1428750" y="928688"/>
            <a:ext cx="6286500" cy="466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Biyosferdeki karbon devri bir enerji akımıyla beraber seyreder.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Fotosentez sırasında güneş enerjisi glukoz ve diğer indirgenmiş ürünlerdeki kimyasal enerjiye dönüştürülür.</a:t>
            </a:r>
          </a:p>
          <a:p>
            <a:pPr algn="just">
              <a:lnSpc>
                <a:spcPct val="150000"/>
              </a:lnSpc>
            </a:pPr>
            <a:endParaRPr lang="tr-TR" sz="22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>
                <a:latin typeface="Times New Roman" charset="0"/>
                <a:cs typeface="Times New Roman" charset="0"/>
              </a:rPr>
              <a:t>Bu bileşiklerde heterotroflar tarafından enerji isteyen aktivitelerinde kullanılır.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etin kutusu"/>
          <p:cNvSpPr txBox="1">
            <a:spLocks noChangeArrowheads="1"/>
          </p:cNvSpPr>
          <p:nvPr/>
        </p:nvSpPr>
        <p:spPr bwMode="auto">
          <a:xfrm>
            <a:off x="3786188" y="857250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Güneş enerjisi</a:t>
            </a:r>
          </a:p>
        </p:txBody>
      </p:sp>
      <p:cxnSp>
        <p:nvCxnSpPr>
          <p:cNvPr id="5" name="4 Düz Ok Bağlayıcısı"/>
          <p:cNvCxnSpPr/>
          <p:nvPr/>
        </p:nvCxnSpPr>
        <p:spPr>
          <a:xfrm rot="5400000">
            <a:off x="4394200" y="1392238"/>
            <a:ext cx="3571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Yuvarlatılmış Dikdörtgen"/>
          <p:cNvSpPr/>
          <p:nvPr/>
        </p:nvSpPr>
        <p:spPr>
          <a:xfrm>
            <a:off x="3714750" y="1643063"/>
            <a:ext cx="1643063" cy="500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Fotosentez</a:t>
            </a:r>
            <a:endParaRPr lang="tr-TR" sz="2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7 Düz Ok Bağlayıcısı"/>
          <p:cNvCxnSpPr/>
          <p:nvPr/>
        </p:nvCxnSpPr>
        <p:spPr>
          <a:xfrm rot="5400000">
            <a:off x="4358481" y="2428082"/>
            <a:ext cx="428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2" name="8 Metin kutusu"/>
          <p:cNvSpPr txBox="1">
            <a:spLocks noChangeArrowheads="1"/>
          </p:cNvSpPr>
          <p:nvPr/>
        </p:nvSpPr>
        <p:spPr bwMode="auto">
          <a:xfrm>
            <a:off x="3571875" y="2643188"/>
            <a:ext cx="22145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</a:rPr>
              <a:t>Kimyasal enerji</a:t>
            </a:r>
          </a:p>
          <a:p>
            <a:pPr algn="ctr"/>
            <a:r>
              <a:rPr lang="tr-TR">
                <a:latin typeface="Calibri" pitchFamily="34" charset="0"/>
              </a:rPr>
              <a:t>(ATP, NADPH, glukoz)</a:t>
            </a:r>
          </a:p>
        </p:txBody>
      </p:sp>
      <p:cxnSp>
        <p:nvCxnSpPr>
          <p:cNvPr id="11" name="10 Düz Ok Bağlayıcısı"/>
          <p:cNvCxnSpPr/>
          <p:nvPr/>
        </p:nvCxnSpPr>
        <p:spPr>
          <a:xfrm rot="5400000">
            <a:off x="4321176" y="3606800"/>
            <a:ext cx="50165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Yuvarlatılmış Dikdörtgen"/>
          <p:cNvSpPr/>
          <p:nvPr/>
        </p:nvSpPr>
        <p:spPr>
          <a:xfrm>
            <a:off x="3786188" y="3929063"/>
            <a:ext cx="1714500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Transport 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13 Düz Ok Bağlayıcısı"/>
          <p:cNvCxnSpPr/>
          <p:nvPr/>
        </p:nvCxnSpPr>
        <p:spPr>
          <a:xfrm rot="5400000">
            <a:off x="4144169" y="5071269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6" name="14 Metin kutusu"/>
          <p:cNvSpPr txBox="1">
            <a:spLocks noChangeArrowheads="1"/>
          </p:cNvSpPr>
          <p:nvPr/>
        </p:nvSpPr>
        <p:spPr bwMode="auto">
          <a:xfrm>
            <a:off x="3143250" y="5572125"/>
            <a:ext cx="3286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Kullanılmayan enerji (ısı, entropi)</a:t>
            </a:r>
          </a:p>
        </p:txBody>
      </p:sp>
      <p:cxnSp>
        <p:nvCxnSpPr>
          <p:cNvPr id="17" name="16 Düz Ok Bağlayıcısı"/>
          <p:cNvCxnSpPr/>
          <p:nvPr/>
        </p:nvCxnSpPr>
        <p:spPr>
          <a:xfrm>
            <a:off x="6072188" y="3143250"/>
            <a:ext cx="1000125" cy="642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Yuvarlatılmış Dikdörtgen"/>
          <p:cNvSpPr/>
          <p:nvPr/>
        </p:nvSpPr>
        <p:spPr>
          <a:xfrm>
            <a:off x="6786563" y="3857625"/>
            <a:ext cx="1643062" cy="571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Biyosentez</a:t>
            </a:r>
            <a:r>
              <a:rPr lang="tr-TR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19 Düz Ok Bağlayıcısı"/>
          <p:cNvCxnSpPr/>
          <p:nvPr/>
        </p:nvCxnSpPr>
        <p:spPr>
          <a:xfrm rot="10800000" flipV="1">
            <a:off x="6286500" y="4572000"/>
            <a:ext cx="928688" cy="857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 rot="10800000" flipV="1">
            <a:off x="2071688" y="3143250"/>
            <a:ext cx="1428750" cy="6429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Yuvarlatılmış Dikdörtgen"/>
          <p:cNvSpPr/>
          <p:nvPr/>
        </p:nvSpPr>
        <p:spPr>
          <a:xfrm>
            <a:off x="571500" y="3929063"/>
            <a:ext cx="2357438" cy="642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Mekanik hareket</a:t>
            </a:r>
            <a:endParaRPr lang="tr-TR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24 Düz Ok Bağlayıcısı"/>
          <p:cNvCxnSpPr/>
          <p:nvPr/>
        </p:nvCxnSpPr>
        <p:spPr>
          <a:xfrm rot="16200000" flipH="1">
            <a:off x="2250281" y="4679157"/>
            <a:ext cx="928687" cy="857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3" name="25 Metin kutusu"/>
          <p:cNvSpPr txBox="1">
            <a:spLocks noChangeArrowheads="1"/>
          </p:cNvSpPr>
          <p:nvPr/>
        </p:nvSpPr>
        <p:spPr bwMode="auto">
          <a:xfrm>
            <a:off x="285750" y="285750"/>
            <a:ext cx="3500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latin typeface="Times New Roman" charset="0"/>
                <a:cs typeface="Times New Roman" charset="0"/>
              </a:rPr>
              <a:t>Biyosferdeki enerji akımı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etin kutusu"/>
          <p:cNvSpPr txBox="1">
            <a:spLocks noChangeArrowheads="1"/>
          </p:cNvSpPr>
          <p:nvPr/>
        </p:nvSpPr>
        <p:spPr bwMode="auto">
          <a:xfrm>
            <a:off x="714375" y="214313"/>
            <a:ext cx="40005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400" b="1">
                <a:latin typeface="Calibri" pitchFamily="34" charset="0"/>
              </a:rPr>
              <a:t>SERBEST ENERJİ</a:t>
            </a:r>
          </a:p>
        </p:txBody>
      </p:sp>
      <p:sp>
        <p:nvSpPr>
          <p:cNvPr id="20483" name="2 Metin kutusu"/>
          <p:cNvSpPr txBox="1">
            <a:spLocks noChangeArrowheads="1"/>
          </p:cNvSpPr>
          <p:nvPr/>
        </p:nvSpPr>
        <p:spPr bwMode="auto">
          <a:xfrm>
            <a:off x="857250" y="928688"/>
            <a:ext cx="7429500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Bir </a:t>
            </a:r>
            <a:r>
              <a:rPr lang="tr-TR" sz="3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A</a:t>
            </a:r>
            <a:r>
              <a:rPr lang="tr-TR" sz="2400">
                <a:latin typeface="Times New Roman" charset="0"/>
                <a:cs typeface="Times New Roman" charset="0"/>
              </a:rPr>
              <a:t> maddesinin serbest enerji miktarını deneysel olarak ölçmek mümkün değildir.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3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A</a:t>
            </a:r>
            <a:r>
              <a:rPr lang="tr-TR" sz="2400">
                <a:latin typeface="Times New Roman" charset="0"/>
                <a:cs typeface="Times New Roman" charset="0"/>
              </a:rPr>
              <a:t> maddesi kimyasal bir reaksiyonla </a:t>
            </a:r>
            <a:r>
              <a:rPr lang="tr-TR" sz="3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B</a:t>
            </a:r>
            <a:r>
              <a:rPr lang="tr-TR" sz="2400">
                <a:latin typeface="Times New Roman" charset="0"/>
                <a:cs typeface="Times New Roman" charset="0"/>
              </a:rPr>
              <a:t> maddesine dönüşüyorsa                   böyle bir reaksiyonun serbest enerji değişiminden bahsedilebilir  </a:t>
            </a:r>
            <a:r>
              <a:rPr lang="tr-TR" sz="3600" b="1">
                <a:solidFill>
                  <a:srgbClr val="008000"/>
                </a:solidFill>
                <a:latin typeface="Times New Roman" charset="0"/>
                <a:cs typeface="Times New Roman" charset="0"/>
              </a:rPr>
              <a:t>(∆G)</a:t>
            </a:r>
          </a:p>
          <a:p>
            <a:endParaRPr lang="tr-TR" sz="2400">
              <a:latin typeface="Calibri" pitchFamily="34" charset="0"/>
            </a:endParaRPr>
          </a:p>
        </p:txBody>
      </p:sp>
      <p:sp>
        <p:nvSpPr>
          <p:cNvPr id="20484" name="3 Metin kutusu"/>
          <p:cNvSpPr txBox="1">
            <a:spLocks noChangeArrowheads="1"/>
          </p:cNvSpPr>
          <p:nvPr/>
        </p:nvSpPr>
        <p:spPr bwMode="auto">
          <a:xfrm>
            <a:off x="2643188" y="3357563"/>
            <a:ext cx="157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>
                <a:solidFill>
                  <a:srgbClr val="FF0000"/>
                </a:solidFill>
                <a:latin typeface="Calibri" pitchFamily="34" charset="0"/>
              </a:rPr>
              <a:t>(A   	B)</a:t>
            </a:r>
          </a:p>
        </p:txBody>
      </p:sp>
      <p:cxnSp>
        <p:nvCxnSpPr>
          <p:cNvPr id="6" name="5 Düz Ok Bağlayıcısı"/>
          <p:cNvCxnSpPr/>
          <p:nvPr/>
        </p:nvCxnSpPr>
        <p:spPr>
          <a:xfrm>
            <a:off x="3143250" y="3643313"/>
            <a:ext cx="500063" cy="1587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7 Metin kutusu"/>
          <p:cNvSpPr txBox="1">
            <a:spLocks noChangeArrowheads="1"/>
          </p:cNvSpPr>
          <p:nvPr/>
        </p:nvSpPr>
        <p:spPr bwMode="auto">
          <a:xfrm>
            <a:off x="857250" y="5143500"/>
            <a:ext cx="735806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Bu enerji değişimi </a:t>
            </a:r>
            <a:r>
              <a:rPr lang="tr-TR" sz="3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A</a:t>
            </a:r>
            <a:r>
              <a:rPr lang="tr-TR" sz="2400">
                <a:latin typeface="Times New Roman" charset="0"/>
                <a:cs typeface="Times New Roman" charset="0"/>
              </a:rPr>
              <a:t>’nın </a:t>
            </a:r>
            <a:r>
              <a:rPr lang="tr-TR" sz="3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B</a:t>
            </a:r>
            <a:r>
              <a:rPr lang="tr-TR" sz="2400">
                <a:latin typeface="Times New Roman" charset="0"/>
                <a:cs typeface="Times New Roman" charset="0"/>
              </a:rPr>
              <a:t>’ye dönüşümü sırasında ortaya çıkan maximum enerji miktarıdır.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etin kutusu"/>
          <p:cNvSpPr txBox="1">
            <a:spLocks noChangeArrowheads="1"/>
          </p:cNvSpPr>
          <p:nvPr/>
        </p:nvSpPr>
        <p:spPr bwMode="auto">
          <a:xfrm>
            <a:off x="2786063" y="214313"/>
            <a:ext cx="2786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KAYNAKLAR</a:t>
            </a:r>
          </a:p>
        </p:txBody>
      </p:sp>
      <p:sp>
        <p:nvSpPr>
          <p:cNvPr id="3075" name="2 Metin kutusu"/>
          <p:cNvSpPr txBox="1">
            <a:spLocks noChangeArrowheads="1"/>
          </p:cNvSpPr>
          <p:nvPr/>
        </p:nvSpPr>
        <p:spPr bwMode="auto">
          <a:xfrm>
            <a:off x="1000125" y="785813"/>
            <a:ext cx="74295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-Christopher K. Mathews, K.E. Van Holde. 1995. Biochemistry. The Benjemin Commings Publising Compony Secon Edition, 1159s.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Hüsnü Yusuf Gökalp, Sebahattin Nas, Muharrem Certel. 1996. Biyokimya I Temel Yapılar ve Kavramları (Genişletilmiş 2. Baskı) Pamukkale Üniversitesi Mühendislik Fakültesi Ders Kitapları No:001-4005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 E. Edip Keha, Ö. İrfan Küfrevioğlu. 2007. Aktif Yayınevi İstanbul 647s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etin kutusu"/>
          <p:cNvSpPr txBox="1">
            <a:spLocks noChangeArrowheads="1"/>
          </p:cNvSpPr>
          <p:nvPr/>
        </p:nvSpPr>
        <p:spPr bwMode="auto">
          <a:xfrm>
            <a:off x="857250" y="642938"/>
            <a:ext cx="7500938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Eğer ürünün (B) serbest enerji içeriği (G</a:t>
            </a:r>
            <a:r>
              <a:rPr lang="tr-TR" sz="2400" baseline="-25000">
                <a:latin typeface="Times New Roman" charset="0"/>
                <a:cs typeface="Times New Roman" charset="0"/>
              </a:rPr>
              <a:t>B</a:t>
            </a:r>
            <a:r>
              <a:rPr lang="tr-TR" sz="2400">
                <a:latin typeface="Times New Roman" charset="0"/>
                <a:cs typeface="Times New Roman" charset="0"/>
              </a:rPr>
              <a:t>), reaksiyona giren A’nın serbest enerji içeriğinden (G</a:t>
            </a:r>
            <a:r>
              <a:rPr lang="tr-TR" sz="2400" baseline="-25000">
                <a:latin typeface="Times New Roman" charset="0"/>
                <a:cs typeface="Times New Roman" charset="0"/>
              </a:rPr>
              <a:t>A</a:t>
            </a:r>
            <a:r>
              <a:rPr lang="tr-TR" sz="2400">
                <a:latin typeface="Times New Roman" charset="0"/>
                <a:cs typeface="Times New Roman" charset="0"/>
              </a:rPr>
              <a:t>) düşük ise ∆G negatif olur.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Burada; </a:t>
            </a:r>
            <a:r>
              <a:rPr lang="tr-TR" sz="24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∆G= G</a:t>
            </a:r>
            <a:r>
              <a:rPr lang="tr-TR" sz="2400" b="1" baseline="-250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B </a:t>
            </a:r>
            <a:r>
              <a:rPr lang="tr-TR" sz="24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- G</a:t>
            </a:r>
            <a:r>
              <a:rPr lang="tr-TR" sz="2400" b="1" baseline="-250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A</a:t>
            </a:r>
            <a:endParaRPr lang="tr-TR" sz="2400" b="1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B, Aya dönüşürse bu reaksiyonda serbest enerji artar. </a:t>
            </a:r>
            <a:r>
              <a:rPr lang="tr-TR" sz="24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∆G</a:t>
            </a:r>
            <a:r>
              <a:rPr lang="tr-TR" sz="2400">
                <a:latin typeface="Times New Roman" charset="0"/>
                <a:cs typeface="Times New Roman" charset="0"/>
              </a:rPr>
              <a:t> pozitif olur. </a:t>
            </a:r>
            <a:endParaRPr lang="tr-TR">
              <a:latin typeface="Calibri" pitchFamily="34" charset="0"/>
            </a:endParaRPr>
          </a:p>
        </p:txBody>
      </p:sp>
      <p:sp>
        <p:nvSpPr>
          <p:cNvPr id="4" name="3 Bulut Belirtme Çizgisi"/>
          <p:cNvSpPr/>
          <p:nvPr/>
        </p:nvSpPr>
        <p:spPr>
          <a:xfrm>
            <a:off x="142875" y="4286250"/>
            <a:ext cx="4357688" cy="2357438"/>
          </a:xfrm>
          <a:prstGeom prst="cloudCallout">
            <a:avLst>
              <a:gd name="adj1" fmla="val 30887"/>
              <a:gd name="adj2" fmla="val -817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∆G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negatif olduğu durumda reaksiyon kendiliğinden oluşur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4 Bulut Belirtme Çizgisi"/>
          <p:cNvSpPr/>
          <p:nvPr/>
        </p:nvSpPr>
        <p:spPr>
          <a:xfrm>
            <a:off x="4500563" y="4143375"/>
            <a:ext cx="4643437" cy="2500313"/>
          </a:xfrm>
          <a:prstGeom prst="cloudCallout">
            <a:avLst>
              <a:gd name="adj1" fmla="val -40033"/>
              <a:gd name="adj2" fmla="val -72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tr-TR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pozitif ise reaksiyonun oluşabilmesi için sisteme enerji verilmesi gerekmektedir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etin kutusu"/>
          <p:cNvSpPr txBox="1">
            <a:spLocks noChangeArrowheads="1"/>
          </p:cNvSpPr>
          <p:nvPr/>
        </p:nvSpPr>
        <p:spPr bwMode="auto">
          <a:xfrm>
            <a:off x="857250" y="4071938"/>
            <a:ext cx="4500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Pozitif ∆G ye sahip reaksiyonlar</a:t>
            </a:r>
          </a:p>
        </p:txBody>
      </p:sp>
      <p:sp>
        <p:nvSpPr>
          <p:cNvPr id="22531" name="2 Metin kutusu"/>
          <p:cNvSpPr txBox="1">
            <a:spLocks noChangeArrowheads="1"/>
          </p:cNvSpPr>
          <p:nvPr/>
        </p:nvSpPr>
        <p:spPr bwMode="auto">
          <a:xfrm>
            <a:off x="785813" y="1785938"/>
            <a:ext cx="4286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Negatif ∆G ye sahip reaksiyonlar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22532" name="3 Metin kutusu"/>
          <p:cNvSpPr txBox="1">
            <a:spLocks noChangeArrowheads="1"/>
          </p:cNvSpPr>
          <p:nvPr/>
        </p:nvSpPr>
        <p:spPr bwMode="auto">
          <a:xfrm>
            <a:off x="5786438" y="1785938"/>
            <a:ext cx="2214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EKZERGONİK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5" name="4 Sağ Ok"/>
          <p:cNvSpPr/>
          <p:nvPr/>
        </p:nvSpPr>
        <p:spPr>
          <a:xfrm>
            <a:off x="5357813" y="1928813"/>
            <a:ext cx="357187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2534" name="5 Metin kutusu"/>
          <p:cNvSpPr txBox="1">
            <a:spLocks noChangeArrowheads="1"/>
          </p:cNvSpPr>
          <p:nvPr/>
        </p:nvSpPr>
        <p:spPr bwMode="auto">
          <a:xfrm>
            <a:off x="6000750" y="4000500"/>
            <a:ext cx="2214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ENDERGONİK</a:t>
            </a:r>
            <a:endParaRPr lang="tr-TR" sz="2400">
              <a:latin typeface="Calibri" pitchFamily="34" charset="0"/>
            </a:endParaRPr>
          </a:p>
        </p:txBody>
      </p:sp>
      <p:sp>
        <p:nvSpPr>
          <p:cNvPr id="7" name="6 Sağ Ok"/>
          <p:cNvSpPr/>
          <p:nvPr/>
        </p:nvSpPr>
        <p:spPr>
          <a:xfrm>
            <a:off x="5357813" y="4286250"/>
            <a:ext cx="357187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3 Metin kutusu"/>
          <p:cNvSpPr txBox="1">
            <a:spLocks noChangeArrowheads="1"/>
          </p:cNvSpPr>
          <p:nvPr/>
        </p:nvSpPr>
        <p:spPr bwMode="auto">
          <a:xfrm>
            <a:off x="500063" y="285750"/>
            <a:ext cx="3857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>
                <a:latin typeface="Calibri" pitchFamily="34" charset="0"/>
              </a:rPr>
              <a:t>∆G ve DENGE SABİTİ</a:t>
            </a:r>
          </a:p>
        </p:txBody>
      </p:sp>
      <p:sp>
        <p:nvSpPr>
          <p:cNvPr id="23555" name="4 Metin kutusu"/>
          <p:cNvSpPr txBox="1">
            <a:spLocks noChangeArrowheads="1"/>
          </p:cNvSpPr>
          <p:nvPr/>
        </p:nvSpPr>
        <p:spPr bwMode="auto">
          <a:xfrm>
            <a:off x="2500313" y="1428750"/>
            <a:ext cx="1428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A + B </a:t>
            </a:r>
          </a:p>
        </p:txBody>
      </p:sp>
      <p:sp>
        <p:nvSpPr>
          <p:cNvPr id="23556" name="5 Metin kutusu"/>
          <p:cNvSpPr txBox="1">
            <a:spLocks noChangeArrowheads="1"/>
          </p:cNvSpPr>
          <p:nvPr/>
        </p:nvSpPr>
        <p:spPr bwMode="auto">
          <a:xfrm>
            <a:off x="5000625" y="1428750"/>
            <a:ext cx="1500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C + D</a:t>
            </a:r>
          </a:p>
        </p:txBody>
      </p:sp>
      <p:cxnSp>
        <p:nvCxnSpPr>
          <p:cNvPr id="8" name="7 Düz Ok Bağlayıcısı"/>
          <p:cNvCxnSpPr/>
          <p:nvPr/>
        </p:nvCxnSpPr>
        <p:spPr>
          <a:xfrm>
            <a:off x="3714750" y="1643063"/>
            <a:ext cx="1000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Düz Ok Bağlayıcısı"/>
          <p:cNvCxnSpPr/>
          <p:nvPr/>
        </p:nvCxnSpPr>
        <p:spPr>
          <a:xfrm rot="10800000">
            <a:off x="3714750" y="1785938"/>
            <a:ext cx="1000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10 Metin kutusu"/>
          <p:cNvSpPr txBox="1">
            <a:spLocks noChangeArrowheads="1"/>
          </p:cNvSpPr>
          <p:nvPr/>
        </p:nvSpPr>
        <p:spPr bwMode="auto">
          <a:xfrm>
            <a:off x="428625" y="2357438"/>
            <a:ext cx="51435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200">
                <a:latin typeface="Times New Roman" charset="0"/>
                <a:cs typeface="Times New Roman" charset="0"/>
              </a:rPr>
              <a:t>Bu reaksiyonun serbest denge değişimi;</a:t>
            </a:r>
          </a:p>
        </p:txBody>
      </p:sp>
      <p:grpSp>
        <p:nvGrpSpPr>
          <p:cNvPr id="2" name="19 Grup"/>
          <p:cNvGrpSpPr>
            <a:grpSpLocks/>
          </p:cNvGrpSpPr>
          <p:nvPr/>
        </p:nvGrpSpPr>
        <p:grpSpPr bwMode="auto">
          <a:xfrm>
            <a:off x="2714625" y="3143250"/>
            <a:ext cx="3429000" cy="930275"/>
            <a:chOff x="2714612" y="3143248"/>
            <a:chExt cx="3429024" cy="930953"/>
          </a:xfrm>
        </p:grpSpPr>
        <p:sp>
          <p:nvSpPr>
            <p:cNvPr id="23562" name="11 Metin kutusu"/>
            <p:cNvSpPr txBox="1">
              <a:spLocks noChangeArrowheads="1"/>
            </p:cNvSpPr>
            <p:nvPr/>
          </p:nvSpPr>
          <p:spPr bwMode="auto">
            <a:xfrm>
              <a:off x="2714612" y="3357562"/>
              <a:ext cx="214314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∆</a:t>
              </a:r>
              <a:r>
                <a:rPr lang="tr-TR" sz="2200">
                  <a:latin typeface="Times New Roman" charset="0"/>
                  <a:cs typeface="Times New Roman" charset="0"/>
                </a:rPr>
                <a:t>G= ∆G</a:t>
              </a:r>
              <a:r>
                <a:rPr lang="tr-TR" sz="2200" baseline="30000">
                  <a:latin typeface="Times New Roman" charset="0"/>
                  <a:cs typeface="Times New Roman" charset="0"/>
                </a:rPr>
                <a:t>o</a:t>
              </a:r>
              <a:r>
                <a:rPr lang="tr-TR" sz="2200">
                  <a:latin typeface="Times New Roman" charset="0"/>
                  <a:cs typeface="Times New Roman" charset="0"/>
                </a:rPr>
                <a:t> + RT ln  </a:t>
              </a:r>
            </a:p>
          </p:txBody>
        </p:sp>
        <p:grpSp>
          <p:nvGrpSpPr>
            <p:cNvPr id="3" name="18 Grup"/>
            <p:cNvGrpSpPr>
              <a:grpSpLocks/>
            </p:cNvGrpSpPr>
            <p:nvPr/>
          </p:nvGrpSpPr>
          <p:grpSpPr bwMode="auto">
            <a:xfrm>
              <a:off x="4857752" y="3143248"/>
              <a:ext cx="1285884" cy="930953"/>
              <a:chOff x="4857752" y="3143248"/>
              <a:chExt cx="1285884" cy="930953"/>
            </a:xfrm>
          </p:grpSpPr>
          <p:cxnSp>
            <p:nvCxnSpPr>
              <p:cNvPr id="14" name="13 Düz Bağlayıcı"/>
              <p:cNvCxnSpPr/>
              <p:nvPr/>
            </p:nvCxnSpPr>
            <p:spPr>
              <a:xfrm>
                <a:off x="4857752" y="3572185"/>
                <a:ext cx="107157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17 Grup"/>
              <p:cNvGrpSpPr>
                <a:grpSpLocks/>
              </p:cNvGrpSpPr>
              <p:nvPr/>
            </p:nvGrpSpPr>
            <p:grpSpPr bwMode="auto">
              <a:xfrm>
                <a:off x="4857752" y="3143248"/>
                <a:ext cx="1285884" cy="930953"/>
                <a:chOff x="4857752" y="3143248"/>
                <a:chExt cx="1285884" cy="930953"/>
              </a:xfrm>
            </p:grpSpPr>
            <p:sp>
              <p:nvSpPr>
                <p:cNvPr id="23566" name="14 Metin kutusu"/>
                <p:cNvSpPr txBox="1">
                  <a:spLocks noChangeArrowheads="1"/>
                </p:cNvSpPr>
                <p:nvPr/>
              </p:nvSpPr>
              <p:spPr bwMode="auto">
                <a:xfrm>
                  <a:off x="4929190" y="3143248"/>
                  <a:ext cx="1214446" cy="4308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tr-TR" sz="2200">
                      <a:latin typeface="Times New Roman" charset="0"/>
                      <a:cs typeface="Times New Roman" charset="0"/>
                    </a:rPr>
                    <a:t>[C][D]</a:t>
                  </a:r>
                </a:p>
              </p:txBody>
            </p:sp>
            <p:sp>
              <p:nvSpPr>
                <p:cNvPr id="23567" name="15 Metin kutusu"/>
                <p:cNvSpPr txBox="1">
                  <a:spLocks noChangeArrowheads="1"/>
                </p:cNvSpPr>
                <p:nvPr/>
              </p:nvSpPr>
              <p:spPr bwMode="auto">
                <a:xfrm>
                  <a:off x="4857752" y="3643314"/>
                  <a:ext cx="1143008" cy="4308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tr-TR" sz="2200">
                      <a:latin typeface="Times New Roman" charset="0"/>
                      <a:cs typeface="Times New Roman" charset="0"/>
                    </a:rPr>
                    <a:t>[A][B]</a:t>
                  </a:r>
                </a:p>
              </p:txBody>
            </p:sp>
          </p:grpSp>
        </p:grpSp>
      </p:grpSp>
      <p:sp>
        <p:nvSpPr>
          <p:cNvPr id="23561" name="16 Metin kutusu"/>
          <p:cNvSpPr txBox="1">
            <a:spLocks noChangeArrowheads="1"/>
          </p:cNvSpPr>
          <p:nvPr/>
        </p:nvSpPr>
        <p:spPr bwMode="auto">
          <a:xfrm>
            <a:off x="571500" y="4365625"/>
            <a:ext cx="77152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∆G = Standart serbest enerji değişimi</a:t>
            </a:r>
          </a:p>
          <a:p>
            <a:r>
              <a:rPr lang="tr-TR" sz="2400">
                <a:latin typeface="Times New Roman" charset="0"/>
                <a:cs typeface="Times New Roman" charset="0"/>
              </a:rPr>
              <a:t>R = Gaz sabiti</a:t>
            </a:r>
          </a:p>
          <a:p>
            <a:r>
              <a:rPr lang="tr-TR" sz="2400">
                <a:latin typeface="Times New Roman" charset="0"/>
                <a:cs typeface="Times New Roman" charset="0"/>
              </a:rPr>
              <a:t>T = Mutlak sıcaklık</a:t>
            </a:r>
          </a:p>
          <a:p>
            <a:r>
              <a:rPr lang="tr-TR" sz="2400">
                <a:latin typeface="Times New Roman" charset="0"/>
                <a:cs typeface="Times New Roman" charset="0"/>
              </a:rPr>
              <a:t>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o </a:t>
            </a:r>
            <a:r>
              <a:rPr lang="tr-TR" sz="2400">
                <a:latin typeface="Times New Roman" charset="0"/>
                <a:cs typeface="Times New Roman" charset="0"/>
              </a:rPr>
              <a:t> = Standart şartlardaki serbest enerji değişimi ( 25 C ‘de A,B, C, ve D’nin konsantrasyonları 1.0 M iken ölçülür)</a:t>
            </a:r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etin kutusu"/>
          <p:cNvSpPr txBox="1">
            <a:spLocks noChangeArrowheads="1"/>
          </p:cNvSpPr>
          <p:nvPr/>
        </p:nvSpPr>
        <p:spPr bwMode="auto">
          <a:xfrm>
            <a:off x="1214438" y="1643063"/>
            <a:ext cx="650081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3000">
                <a:latin typeface="Times New Roman" charset="0"/>
                <a:cs typeface="Times New Roman" charset="0"/>
              </a:rPr>
              <a:t>Bir reaksiyonun serbest enerji değişimi, reaksiyona katılanların tabiatına ve konsantrasyonlarına bağlı bir değerdir.</a:t>
            </a:r>
            <a:endParaRPr lang="tr-TR" sz="3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etin kutusu"/>
          <p:cNvSpPr txBox="1">
            <a:spLocks noChangeArrowheads="1"/>
          </p:cNvSpPr>
          <p:nvPr/>
        </p:nvSpPr>
        <p:spPr bwMode="auto">
          <a:xfrm>
            <a:off x="1143000" y="1428750"/>
            <a:ext cx="7072313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Biyokimyasal    reaksiyonlardaki    serbest    enerji  hesaplamalarını basitleştirmek üzere bazı kabuller yapılmıştır. 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Standart halde pH'nın 7,0 olduğu,   bu  pH'daki  H</a:t>
            </a:r>
            <a:r>
              <a:rPr lang="tr-TR" sz="2400" baseline="30000">
                <a:latin typeface="Times New Roman" charset="0"/>
                <a:cs typeface="Times New Roman" charset="0"/>
              </a:rPr>
              <a:t>+</a:t>
            </a:r>
            <a:r>
              <a:rPr lang="tr-TR" sz="2400">
                <a:latin typeface="Times New Roman" charset="0"/>
                <a:cs typeface="Times New Roman" charset="0"/>
              </a:rPr>
              <a:t>   ve  H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O   aktivitesinin   1   olarak  alınması   kabul edilmiştir.</a:t>
            </a:r>
          </a:p>
          <a:p>
            <a:r>
              <a:rPr lang="tr-TR"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Metin kutusu"/>
          <p:cNvSpPr txBox="1">
            <a:spLocks noChangeArrowheads="1"/>
          </p:cNvSpPr>
          <p:nvPr/>
        </p:nvSpPr>
        <p:spPr bwMode="auto">
          <a:xfrm>
            <a:off x="785813" y="500063"/>
            <a:ext cx="4071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Denge durumunda ∆G= 0 olacağından</a:t>
            </a:r>
          </a:p>
        </p:txBody>
      </p:sp>
      <p:grpSp>
        <p:nvGrpSpPr>
          <p:cNvPr id="2" name="2 Grup"/>
          <p:cNvGrpSpPr>
            <a:grpSpLocks/>
          </p:cNvGrpSpPr>
          <p:nvPr/>
        </p:nvGrpSpPr>
        <p:grpSpPr bwMode="auto">
          <a:xfrm>
            <a:off x="2357438" y="1285875"/>
            <a:ext cx="3429000" cy="930275"/>
            <a:chOff x="2714612" y="3143248"/>
            <a:chExt cx="3429024" cy="930953"/>
          </a:xfrm>
        </p:grpSpPr>
        <p:sp>
          <p:nvSpPr>
            <p:cNvPr id="26640" name="3 Metin kutusu"/>
            <p:cNvSpPr txBox="1">
              <a:spLocks noChangeArrowheads="1"/>
            </p:cNvSpPr>
            <p:nvPr/>
          </p:nvSpPr>
          <p:spPr bwMode="auto">
            <a:xfrm>
              <a:off x="2714612" y="3357562"/>
              <a:ext cx="2143140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>
                  <a:latin typeface="Calibri" pitchFamily="34" charset="0"/>
                </a:rPr>
                <a:t>0</a:t>
              </a:r>
              <a:r>
                <a:rPr lang="tr-TR" sz="2200">
                  <a:latin typeface="Times New Roman" charset="0"/>
                  <a:cs typeface="Times New Roman" charset="0"/>
                </a:rPr>
                <a:t>= ∆G</a:t>
              </a:r>
              <a:r>
                <a:rPr lang="tr-TR" sz="2200" baseline="30000">
                  <a:latin typeface="Times New Roman" charset="0"/>
                  <a:cs typeface="Times New Roman" charset="0"/>
                </a:rPr>
                <a:t>o</a:t>
              </a:r>
              <a:r>
                <a:rPr lang="tr-TR" sz="2200">
                  <a:latin typeface="Times New Roman" charset="0"/>
                  <a:cs typeface="Times New Roman" charset="0"/>
                </a:rPr>
                <a:t> + RT ln  </a:t>
              </a:r>
            </a:p>
          </p:txBody>
        </p:sp>
        <p:grpSp>
          <p:nvGrpSpPr>
            <p:cNvPr id="3" name="18 Grup"/>
            <p:cNvGrpSpPr>
              <a:grpSpLocks/>
            </p:cNvGrpSpPr>
            <p:nvPr/>
          </p:nvGrpSpPr>
          <p:grpSpPr bwMode="auto">
            <a:xfrm>
              <a:off x="4857752" y="3143248"/>
              <a:ext cx="1285884" cy="930953"/>
              <a:chOff x="4857752" y="3143248"/>
              <a:chExt cx="1285884" cy="930953"/>
            </a:xfrm>
          </p:grpSpPr>
          <p:cxnSp>
            <p:nvCxnSpPr>
              <p:cNvPr id="6" name="5 Düz Bağlayıcı"/>
              <p:cNvCxnSpPr/>
              <p:nvPr/>
            </p:nvCxnSpPr>
            <p:spPr>
              <a:xfrm>
                <a:off x="4857752" y="3572185"/>
                <a:ext cx="10715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17 Grup"/>
              <p:cNvGrpSpPr>
                <a:grpSpLocks/>
              </p:cNvGrpSpPr>
              <p:nvPr/>
            </p:nvGrpSpPr>
            <p:grpSpPr bwMode="auto">
              <a:xfrm>
                <a:off x="4857752" y="3143248"/>
                <a:ext cx="1285884" cy="930953"/>
                <a:chOff x="4857752" y="3143248"/>
                <a:chExt cx="1285884" cy="930953"/>
              </a:xfrm>
            </p:grpSpPr>
            <p:sp>
              <p:nvSpPr>
                <p:cNvPr id="26644" name="7 Metin kutusu"/>
                <p:cNvSpPr txBox="1">
                  <a:spLocks noChangeArrowheads="1"/>
                </p:cNvSpPr>
                <p:nvPr/>
              </p:nvSpPr>
              <p:spPr bwMode="auto">
                <a:xfrm>
                  <a:off x="4929190" y="3143248"/>
                  <a:ext cx="1214446" cy="4308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tr-TR" sz="2200">
                      <a:latin typeface="Times New Roman" charset="0"/>
                      <a:cs typeface="Times New Roman" charset="0"/>
                    </a:rPr>
                    <a:t>[C][D]</a:t>
                  </a:r>
                </a:p>
              </p:txBody>
            </p:sp>
            <p:sp>
              <p:nvSpPr>
                <p:cNvPr id="26645" name="8 Metin kutusu"/>
                <p:cNvSpPr txBox="1">
                  <a:spLocks noChangeArrowheads="1"/>
                </p:cNvSpPr>
                <p:nvPr/>
              </p:nvSpPr>
              <p:spPr bwMode="auto">
                <a:xfrm>
                  <a:off x="4857752" y="3643314"/>
                  <a:ext cx="1143008" cy="4308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tr-TR" sz="2200">
                      <a:latin typeface="Times New Roman" charset="0"/>
                      <a:cs typeface="Times New Roman" charset="0"/>
                    </a:rPr>
                    <a:t>[A][B]</a:t>
                  </a:r>
                </a:p>
              </p:txBody>
            </p:sp>
          </p:grpSp>
        </p:grpSp>
      </p:grpSp>
      <p:sp>
        <p:nvSpPr>
          <p:cNvPr id="26628" name="10 Metin kutusu"/>
          <p:cNvSpPr txBox="1">
            <a:spLocks noChangeArrowheads="1"/>
          </p:cNvSpPr>
          <p:nvPr/>
        </p:nvSpPr>
        <p:spPr bwMode="auto">
          <a:xfrm>
            <a:off x="2428875" y="2714625"/>
            <a:ext cx="192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  <a:cs typeface="Times New Roman" charset="0"/>
              </a:rPr>
              <a:t>∆G</a:t>
            </a:r>
            <a:r>
              <a:rPr lang="tr-TR" baseline="30000">
                <a:latin typeface="Times New Roman" charset="0"/>
                <a:cs typeface="Times New Roman" charset="0"/>
              </a:rPr>
              <a:t>o </a:t>
            </a:r>
            <a:r>
              <a:rPr lang="tr-TR">
                <a:latin typeface="Times New Roman" charset="0"/>
                <a:cs typeface="Times New Roman" charset="0"/>
              </a:rPr>
              <a:t>= -RTlnKc</a:t>
            </a:r>
            <a:endParaRPr lang="tr-TR">
              <a:latin typeface="Calibri" pitchFamily="34" charset="0"/>
            </a:endParaRPr>
          </a:p>
        </p:txBody>
      </p:sp>
      <p:sp>
        <p:nvSpPr>
          <p:cNvPr id="12" name="11 Köşeleri Yuvarlanmış Dikdörtgen Belirtme Çizgisi"/>
          <p:cNvSpPr/>
          <p:nvPr/>
        </p:nvSpPr>
        <p:spPr>
          <a:xfrm>
            <a:off x="4929188" y="2714625"/>
            <a:ext cx="3786187" cy="1785938"/>
          </a:xfrm>
          <a:prstGeom prst="wedgeRoundRectCallout">
            <a:avLst>
              <a:gd name="adj1" fmla="val -74577"/>
              <a:gd name="adj2" fmla="val -36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Denge durumunda konsantrasyonlar denge konsantrasyonudur yani;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Kc</a:t>
            </a:r>
            <a:r>
              <a:rPr lang="tr-TR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 [C][D]/[A][B]</a:t>
            </a:r>
            <a:endParaRPr lang="tr-TR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630" name="12 Metin kutusu"/>
          <p:cNvSpPr txBox="1">
            <a:spLocks noChangeArrowheads="1"/>
          </p:cNvSpPr>
          <p:nvPr/>
        </p:nvSpPr>
        <p:spPr bwMode="auto">
          <a:xfrm>
            <a:off x="428625" y="3857625"/>
            <a:ext cx="3929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Logaritmasının 10 tabanına göre alırsak</a:t>
            </a:r>
          </a:p>
        </p:txBody>
      </p:sp>
      <p:sp>
        <p:nvSpPr>
          <p:cNvPr id="15" name="14 Şimşek İşareti"/>
          <p:cNvSpPr/>
          <p:nvPr/>
        </p:nvSpPr>
        <p:spPr>
          <a:xfrm>
            <a:off x="2357438" y="3143250"/>
            <a:ext cx="785812" cy="714375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26632" name="15 Metin kutusu"/>
          <p:cNvSpPr txBox="1">
            <a:spLocks noChangeArrowheads="1"/>
          </p:cNvSpPr>
          <p:nvPr/>
        </p:nvSpPr>
        <p:spPr bwMode="auto">
          <a:xfrm>
            <a:off x="642938" y="4643438"/>
            <a:ext cx="3500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o</a:t>
            </a:r>
            <a:r>
              <a:rPr lang="tr-TR" sz="2400">
                <a:latin typeface="Times New Roman" charset="0"/>
                <a:cs typeface="Times New Roman" charset="0"/>
              </a:rPr>
              <a:t> =-2,303RTlogKc</a:t>
            </a:r>
          </a:p>
        </p:txBody>
      </p:sp>
      <p:sp>
        <p:nvSpPr>
          <p:cNvPr id="26633" name="16 Metin kutusu"/>
          <p:cNvSpPr txBox="1">
            <a:spLocks noChangeArrowheads="1"/>
          </p:cNvSpPr>
          <p:nvPr/>
        </p:nvSpPr>
        <p:spPr bwMode="auto">
          <a:xfrm>
            <a:off x="857250" y="5643563"/>
            <a:ext cx="2786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Kc= 10 </a:t>
            </a:r>
            <a:r>
              <a:rPr lang="tr-TR" sz="2800" baseline="30000">
                <a:latin typeface="Times New Roman" charset="0"/>
                <a:cs typeface="Times New Roman" charset="0"/>
              </a:rPr>
              <a:t>-∆Go/2,303RT </a:t>
            </a:r>
          </a:p>
        </p:txBody>
      </p:sp>
      <p:cxnSp>
        <p:nvCxnSpPr>
          <p:cNvPr id="19" name="18 Düz Ok Bağlayıcısı"/>
          <p:cNvCxnSpPr/>
          <p:nvPr/>
        </p:nvCxnSpPr>
        <p:spPr>
          <a:xfrm rot="5400000">
            <a:off x="1857375" y="5357813"/>
            <a:ext cx="569913" cy="1587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 rot="5400000">
            <a:off x="1893888" y="4464050"/>
            <a:ext cx="500062" cy="1588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>
            <a:stCxn id="26633" idx="3"/>
          </p:cNvCxnSpPr>
          <p:nvPr/>
        </p:nvCxnSpPr>
        <p:spPr>
          <a:xfrm flipV="1">
            <a:off x="3643313" y="5857875"/>
            <a:ext cx="1071562" cy="158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7" name="26 Metin kutusu"/>
          <p:cNvSpPr txBox="1">
            <a:spLocks noChangeArrowheads="1"/>
          </p:cNvSpPr>
          <p:nvPr/>
        </p:nvSpPr>
        <p:spPr bwMode="auto">
          <a:xfrm>
            <a:off x="4286250" y="4929188"/>
            <a:ext cx="4214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R=1,98x10-3 kcal/molxK     T=298 K</a:t>
            </a:r>
          </a:p>
        </p:txBody>
      </p:sp>
      <p:sp>
        <p:nvSpPr>
          <p:cNvPr id="28" name="27 Şimşek İşareti"/>
          <p:cNvSpPr/>
          <p:nvPr/>
        </p:nvSpPr>
        <p:spPr>
          <a:xfrm>
            <a:off x="5429250" y="5357813"/>
            <a:ext cx="857250" cy="285750"/>
          </a:xfrm>
          <a:prstGeom prst="lightningBolt">
            <a:avLst/>
          </a:prstGeom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6639" name="29 Metin kutusu"/>
          <p:cNvSpPr txBox="1">
            <a:spLocks noChangeArrowheads="1"/>
          </p:cNvSpPr>
          <p:nvPr/>
        </p:nvSpPr>
        <p:spPr bwMode="auto">
          <a:xfrm>
            <a:off x="5000625" y="5643563"/>
            <a:ext cx="27146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200">
                <a:latin typeface="Times New Roman" charset="0"/>
                <a:cs typeface="Times New Roman" charset="0"/>
              </a:rPr>
              <a:t>Kc= 10 </a:t>
            </a:r>
            <a:r>
              <a:rPr lang="tr-TR" sz="2800" baseline="30000">
                <a:latin typeface="Times New Roman" charset="0"/>
                <a:cs typeface="Times New Roman" charset="0"/>
              </a:rPr>
              <a:t>- ∆Go /1,36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Metin kutusu"/>
          <p:cNvSpPr txBox="1">
            <a:spLocks noChangeArrowheads="1"/>
          </p:cNvSpPr>
          <p:nvPr/>
        </p:nvSpPr>
        <p:spPr bwMode="auto">
          <a:xfrm>
            <a:off x="1143000" y="1714500"/>
            <a:ext cx="6858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Standart serbest enerji değişimi ile denge sabiti arasında basit bir bağıntı vardır.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Denge sabiti büyüdükçe, reaksiyona giren moleküllerin ürüne dönüşüm eğilimi artar, yani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o</a:t>
            </a:r>
            <a:r>
              <a:rPr lang="tr-TR" sz="2400">
                <a:latin typeface="Times New Roman" charset="0"/>
                <a:cs typeface="Times New Roman" charset="0"/>
              </a:rPr>
              <a:t> daha negatif değer alır.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Metin kutusu"/>
          <p:cNvSpPr txBox="1">
            <a:spLocks noChangeArrowheads="1"/>
          </p:cNvSpPr>
          <p:nvPr/>
        </p:nvSpPr>
        <p:spPr bwMode="auto">
          <a:xfrm>
            <a:off x="714375" y="714375"/>
            <a:ext cx="79295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Dihidroksiaseton fosfatın gliseraldehit 3-fosfat izemerine dönüştüğü reaksiyonun ∆G ve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 değerlerini hesaplayalım,</a:t>
            </a:r>
          </a:p>
          <a:p>
            <a:pPr algn="just">
              <a:lnSpc>
                <a:spcPct val="150000"/>
              </a:lnSpc>
            </a:pPr>
            <a:endParaRPr lang="tr-TR" sz="2400" baseline="300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>
                <a:latin typeface="Times New Roman" charset="0"/>
                <a:cs typeface="Times New Roman" charset="0"/>
              </a:rPr>
              <a:t>Dihidroksiasetonfosfat  		gliseraldehit 3- fosfat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</p:txBody>
      </p:sp>
      <p:cxnSp>
        <p:nvCxnSpPr>
          <p:cNvPr id="9" name="8 Düz Ok Bağlayıcısı"/>
          <p:cNvCxnSpPr/>
          <p:nvPr/>
        </p:nvCxnSpPr>
        <p:spPr>
          <a:xfrm>
            <a:off x="3000375" y="3214688"/>
            <a:ext cx="17145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rot="10800000">
            <a:off x="3000375" y="3429000"/>
            <a:ext cx="17145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23 Grup"/>
          <p:cNvGrpSpPr>
            <a:grpSpLocks/>
          </p:cNvGrpSpPr>
          <p:nvPr/>
        </p:nvGrpSpPr>
        <p:grpSpPr bwMode="auto">
          <a:xfrm>
            <a:off x="4929188" y="2286000"/>
            <a:ext cx="1928812" cy="2563813"/>
            <a:chOff x="5072066" y="1428736"/>
            <a:chExt cx="1928826" cy="2564428"/>
          </a:xfrm>
        </p:grpSpPr>
        <p:sp>
          <p:nvSpPr>
            <p:cNvPr id="28684" name="12 Metin kutusu"/>
            <p:cNvSpPr txBox="1">
              <a:spLocks noChangeArrowheads="1"/>
            </p:cNvSpPr>
            <p:nvPr/>
          </p:nvSpPr>
          <p:spPr bwMode="auto">
            <a:xfrm>
              <a:off x="5143504" y="1500174"/>
              <a:ext cx="1857388" cy="2492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2400">
                  <a:latin typeface="Times New Roman" charset="0"/>
                  <a:cs typeface="Times New Roman" charset="0"/>
                </a:rPr>
                <a:t>C</a:t>
              </a:r>
            </a:p>
            <a:p>
              <a:endParaRPr lang="tr-TR" sz="2400">
                <a:latin typeface="Times New Roman" charset="0"/>
                <a:cs typeface="Times New Roman" charset="0"/>
              </a:endParaRPr>
            </a:p>
            <a:p>
              <a:r>
                <a:rPr lang="tr-TR" sz="2400">
                  <a:latin typeface="Times New Roman" charset="0"/>
                  <a:cs typeface="Times New Roman" charset="0"/>
                </a:rPr>
                <a:t>C-OH</a:t>
              </a:r>
            </a:p>
            <a:p>
              <a:endParaRPr lang="tr-TR" sz="2400">
                <a:latin typeface="Times New Roman" charset="0"/>
                <a:cs typeface="Times New Roman" charset="0"/>
              </a:endParaRPr>
            </a:p>
            <a:p>
              <a:r>
                <a:rPr lang="tr-TR" sz="2400">
                  <a:latin typeface="Times New Roman" charset="0"/>
                  <a:cs typeface="Times New Roman" charset="0"/>
                </a:rPr>
                <a:t>CH</a:t>
              </a:r>
              <a:r>
                <a:rPr lang="tr-TR" sz="2400" baseline="-25000">
                  <a:latin typeface="Times New Roman" charset="0"/>
                  <a:cs typeface="Times New Roman" charset="0"/>
                </a:rPr>
                <a:t>2</a:t>
              </a:r>
              <a:r>
                <a:rPr lang="tr-TR" sz="2400">
                  <a:latin typeface="Times New Roman" charset="0"/>
                  <a:cs typeface="Times New Roman" charset="0"/>
                </a:rPr>
                <a:t>OPO</a:t>
              </a:r>
              <a:r>
                <a:rPr lang="tr-TR" sz="2400" baseline="-25000">
                  <a:latin typeface="Times New Roman" charset="0"/>
                  <a:cs typeface="Times New Roman" charset="0"/>
                </a:rPr>
                <a:t>3</a:t>
              </a:r>
              <a:r>
                <a:rPr lang="tr-TR" sz="2400" baseline="30000">
                  <a:latin typeface="Times New Roman" charset="0"/>
                  <a:cs typeface="Times New Roman" charset="0"/>
                </a:rPr>
                <a:t>-2</a:t>
              </a:r>
            </a:p>
            <a:p>
              <a:endParaRPr lang="tr-TR">
                <a:latin typeface="Calibri" pitchFamily="34" charset="0"/>
              </a:endParaRPr>
            </a:p>
            <a:p>
              <a:endParaRPr lang="tr-TR">
                <a:latin typeface="Calibri" pitchFamily="34" charset="0"/>
              </a:endParaRPr>
            </a:p>
          </p:txBody>
        </p:sp>
        <p:cxnSp>
          <p:nvCxnSpPr>
            <p:cNvPr id="15" name="14 Düz Bağlayıcı"/>
            <p:cNvCxnSpPr/>
            <p:nvPr/>
          </p:nvCxnSpPr>
          <p:spPr>
            <a:xfrm rot="5400000">
              <a:off x="5250636" y="2036101"/>
              <a:ext cx="2143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>
              <a:off x="5214909" y="2786375"/>
              <a:ext cx="2858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Düz Bağlayıcı"/>
            <p:cNvCxnSpPr/>
            <p:nvPr/>
          </p:nvCxnSpPr>
          <p:spPr>
            <a:xfrm flipV="1">
              <a:off x="5500694" y="1428736"/>
              <a:ext cx="214314" cy="142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flipV="1">
              <a:off x="5572132" y="1500191"/>
              <a:ext cx="214315" cy="1429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Düz Bağlayıcı"/>
            <p:cNvCxnSpPr/>
            <p:nvPr/>
          </p:nvCxnSpPr>
          <p:spPr>
            <a:xfrm rot="10800000">
              <a:off x="5072066" y="1500191"/>
              <a:ext cx="142876" cy="714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678" name="24 Metin kutusu"/>
          <p:cNvSpPr txBox="1">
            <a:spLocks noChangeArrowheads="1"/>
          </p:cNvSpPr>
          <p:nvPr/>
        </p:nvSpPr>
        <p:spPr bwMode="auto">
          <a:xfrm>
            <a:off x="928688" y="2428875"/>
            <a:ext cx="18573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CH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OH                                         </a:t>
            </a: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C=O</a:t>
            </a: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CH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OPO</a:t>
            </a:r>
            <a:r>
              <a:rPr lang="tr-TR" sz="2400" baseline="-25000">
                <a:latin typeface="Times New Roman" charset="0"/>
                <a:cs typeface="Times New Roman" charset="0"/>
              </a:rPr>
              <a:t>3</a:t>
            </a:r>
            <a:r>
              <a:rPr lang="tr-TR" sz="2400" baseline="30000">
                <a:latin typeface="Times New Roman" charset="0"/>
                <a:cs typeface="Times New Roman" charset="0"/>
              </a:rPr>
              <a:t>-2</a:t>
            </a:r>
            <a:endParaRPr lang="tr-TR" sz="2400">
              <a:latin typeface="Calibri" pitchFamily="34" charset="0"/>
            </a:endParaRPr>
          </a:p>
        </p:txBody>
      </p:sp>
      <p:grpSp>
        <p:nvGrpSpPr>
          <p:cNvPr id="3" name="33 Grup"/>
          <p:cNvGrpSpPr>
            <a:grpSpLocks/>
          </p:cNvGrpSpPr>
          <p:nvPr/>
        </p:nvGrpSpPr>
        <p:grpSpPr bwMode="auto">
          <a:xfrm>
            <a:off x="1143000" y="3000375"/>
            <a:ext cx="0" cy="714375"/>
            <a:chOff x="1071538" y="2428868"/>
            <a:chExt cx="0" cy="714380"/>
          </a:xfrm>
        </p:grpSpPr>
        <p:cxnSp>
          <p:nvCxnSpPr>
            <p:cNvPr id="29" name="28 Düz Bağlayıcı"/>
            <p:cNvCxnSpPr/>
            <p:nvPr/>
          </p:nvCxnSpPr>
          <p:spPr>
            <a:xfrm rot="5400000">
              <a:off x="964380" y="2536026"/>
              <a:ext cx="2143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32 Düz Bağlayıcı"/>
            <p:cNvCxnSpPr/>
            <p:nvPr/>
          </p:nvCxnSpPr>
          <p:spPr>
            <a:xfrm rot="5400000">
              <a:off x="1000100" y="3071811"/>
              <a:ext cx="14287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680" name="35 Metin kutusu"/>
          <p:cNvSpPr txBox="1">
            <a:spLocks noChangeArrowheads="1"/>
          </p:cNvSpPr>
          <p:nvPr/>
        </p:nvSpPr>
        <p:spPr bwMode="auto">
          <a:xfrm>
            <a:off x="5715000" y="2000250"/>
            <a:ext cx="500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O</a:t>
            </a:r>
          </a:p>
        </p:txBody>
      </p:sp>
      <p:sp>
        <p:nvSpPr>
          <p:cNvPr id="28681" name="36 Metin kutusu"/>
          <p:cNvSpPr txBox="1">
            <a:spLocks noChangeArrowheads="1"/>
          </p:cNvSpPr>
          <p:nvPr/>
        </p:nvSpPr>
        <p:spPr bwMode="auto">
          <a:xfrm>
            <a:off x="4572000" y="207168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alibri" pitchFamily="34" charset="0"/>
              </a:rPr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etin kutusu"/>
          <p:cNvSpPr txBox="1">
            <a:spLocks noChangeArrowheads="1"/>
          </p:cNvSpPr>
          <p:nvPr/>
        </p:nvSpPr>
        <p:spPr bwMode="auto">
          <a:xfrm>
            <a:off x="1071563" y="785813"/>
            <a:ext cx="6786562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25 C’de gliseraldehit 3-fosfatın dihidroksiaseton fosfata oranı 0,0475 olduğundan Kc =0,0475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o</a:t>
            </a:r>
            <a:r>
              <a:rPr lang="tr-TR" sz="2400">
                <a:latin typeface="Times New Roman" charset="0"/>
                <a:cs typeface="Times New Roman" charset="0"/>
              </a:rPr>
              <a:t> =-2,303RTlogKc</a:t>
            </a:r>
          </a:p>
          <a:p>
            <a:pPr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       = -2,303 x 1,98 10-3 x 298 x log0,0475</a:t>
            </a:r>
          </a:p>
          <a:p>
            <a:pPr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       =+1,8 kcal/mol</a:t>
            </a:r>
          </a:p>
          <a:p>
            <a:pPr algn="just"/>
            <a:endParaRPr lang="tr-TR">
              <a:latin typeface="Times New Roman" charset="0"/>
              <a:cs typeface="Times New Roman" charset="0"/>
            </a:endParaRPr>
          </a:p>
          <a:p>
            <a:endParaRPr lang="tr-TR">
              <a:latin typeface="Times New Roman" charset="0"/>
              <a:cs typeface="Times New Roman" charset="0"/>
            </a:endParaRP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2 Metin kutusu"/>
          <p:cNvSpPr txBox="1">
            <a:spLocks noChangeArrowheads="1"/>
          </p:cNvSpPr>
          <p:nvPr/>
        </p:nvSpPr>
        <p:spPr bwMode="auto">
          <a:xfrm>
            <a:off x="785813" y="357188"/>
            <a:ext cx="73580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Dihidroksiaseton fosfat başlangıç  konsantrasyonunun 2x10</a:t>
            </a:r>
            <a:r>
              <a:rPr lang="tr-TR" sz="2400" baseline="30000">
                <a:latin typeface="Times New Roman" charset="0"/>
                <a:cs typeface="Times New Roman" charset="0"/>
              </a:rPr>
              <a:t>-4</a:t>
            </a:r>
            <a:r>
              <a:rPr lang="tr-TR" sz="2400">
                <a:latin typeface="Times New Roman" charset="0"/>
                <a:cs typeface="Times New Roman" charset="0"/>
              </a:rPr>
              <a:t> M ve gliseraldehid 3-fosfat başlangıç konsantrasyonunun da 3x10-</a:t>
            </a:r>
            <a:r>
              <a:rPr lang="tr-TR" sz="2400" baseline="30000">
                <a:latin typeface="Times New Roman" charset="0"/>
                <a:cs typeface="Times New Roman" charset="0"/>
              </a:rPr>
              <a:t>6</a:t>
            </a:r>
            <a:r>
              <a:rPr lang="tr-TR" sz="2400">
                <a:latin typeface="Times New Roman" charset="0"/>
                <a:cs typeface="Times New Roman" charset="0"/>
              </a:rPr>
              <a:t>M olan bir hücre içi halinin ∆G değerini bulalım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 b="1">
                <a:solidFill>
                  <a:srgbClr val="009900"/>
                </a:solidFill>
                <a:latin typeface="Times New Roman" charset="0"/>
                <a:cs typeface="Times New Roman" charset="0"/>
              </a:rPr>
              <a:t>∆G = 1,8  + 2,303 x 1,98 x10-3 x298x log 310-6/210-4</a:t>
            </a:r>
          </a:p>
          <a:p>
            <a:pPr algn="just">
              <a:lnSpc>
                <a:spcPct val="150000"/>
              </a:lnSpc>
            </a:pPr>
            <a:r>
              <a:rPr lang="tr-TR" sz="2400" b="1">
                <a:solidFill>
                  <a:srgbClr val="009900"/>
                </a:solidFill>
                <a:latin typeface="Times New Roman" charset="0"/>
                <a:cs typeface="Times New Roman" charset="0"/>
              </a:rPr>
              <a:t>      =1,8-2,5=-0,7 kcal/mol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</p:txBody>
      </p:sp>
      <p:sp>
        <p:nvSpPr>
          <p:cNvPr id="4" name="3 Bulut Belirtme Çizgisi"/>
          <p:cNvSpPr/>
          <p:nvPr/>
        </p:nvSpPr>
        <p:spPr>
          <a:xfrm rot="258396">
            <a:off x="1588" y="4152900"/>
            <a:ext cx="4367212" cy="2643188"/>
          </a:xfrm>
          <a:prstGeom prst="cloudCallout">
            <a:avLst>
              <a:gd name="adj1" fmla="val -231"/>
              <a:gd name="adj2" fmla="val -81517"/>
            </a:avLst>
          </a:prstGeom>
          <a:solidFill>
            <a:srgbClr val="FFFF99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4 Metin kutusu"/>
          <p:cNvSpPr txBox="1">
            <a:spLocks noChangeArrowheads="1"/>
          </p:cNvSpPr>
          <p:nvPr/>
        </p:nvSpPr>
        <p:spPr bwMode="auto">
          <a:xfrm>
            <a:off x="214313" y="4357688"/>
            <a:ext cx="40005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Negatif değer izomerleşme reaksiyonlarının her iki reaktifin yukarıda verilen konsantrasyonlarında kendiliğinden yürüyeceğini göstermektedir</a:t>
            </a:r>
            <a:endParaRPr lang="tr-TR">
              <a:latin typeface="Calibri" pitchFamily="34" charset="0"/>
            </a:endParaRPr>
          </a:p>
        </p:txBody>
      </p:sp>
      <p:sp>
        <p:nvSpPr>
          <p:cNvPr id="6" name="5 Bulut Belirtme Çizgisi"/>
          <p:cNvSpPr/>
          <p:nvPr/>
        </p:nvSpPr>
        <p:spPr>
          <a:xfrm>
            <a:off x="4429125" y="3643313"/>
            <a:ext cx="4714875" cy="3214687"/>
          </a:xfrm>
          <a:prstGeom prst="cloudCallout">
            <a:avLst>
              <a:gd name="adj1" fmla="val -76757"/>
              <a:gd name="adj2" fmla="val -524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0726" name="6 Metin kutusu"/>
          <p:cNvSpPr txBox="1">
            <a:spLocks noChangeArrowheads="1"/>
          </p:cNvSpPr>
          <p:nvPr/>
        </p:nvSpPr>
        <p:spPr bwMode="auto">
          <a:xfrm>
            <a:off x="5072063" y="3929063"/>
            <a:ext cx="3714750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Times New Roman" charset="0"/>
                <a:cs typeface="Times New Roman" charset="0"/>
              </a:rPr>
              <a:t>Bu reaksiyon için ∆G</a:t>
            </a:r>
            <a:r>
              <a:rPr lang="tr-TR" sz="2200" baseline="30000">
                <a:latin typeface="Times New Roman" charset="0"/>
                <a:cs typeface="Times New Roman" charset="0"/>
              </a:rPr>
              <a:t>0</a:t>
            </a:r>
            <a:r>
              <a:rPr lang="tr-TR" sz="2200">
                <a:latin typeface="Times New Roman" charset="0"/>
                <a:cs typeface="Times New Roman" charset="0"/>
              </a:rPr>
              <a:t> pozitif iken ∆G negatiftir. Yani hücre içinde bir reaksiyonun olabilirliği o reaksiyonun ∆G</a:t>
            </a:r>
            <a:r>
              <a:rPr lang="tr-TR" sz="2200" baseline="30000">
                <a:latin typeface="Times New Roman" charset="0"/>
                <a:cs typeface="Times New Roman" charset="0"/>
              </a:rPr>
              <a:t>0</a:t>
            </a:r>
            <a:r>
              <a:rPr lang="tr-TR" sz="2200">
                <a:latin typeface="Times New Roman" charset="0"/>
                <a:cs typeface="Times New Roman" charset="0"/>
              </a:rPr>
              <a:t> değeri değil gerçek hücre içi konsantrasyonların vereceği ∆G değerine belirler.</a:t>
            </a: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etin kutusu"/>
          <p:cNvSpPr txBox="1">
            <a:spLocks noChangeArrowheads="1"/>
          </p:cNvSpPr>
          <p:nvPr/>
        </p:nvSpPr>
        <p:spPr bwMode="auto">
          <a:xfrm>
            <a:off x="1143000" y="571500"/>
            <a:ext cx="6929438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Baysu N, Camaş H. 1995. Biyokimya, Ankara Üniversitesi Fen Edebiyat Fakültesi Yayınları No:1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Ersoy E., Baysu N. 1989  Biyokimya , Ankara Üniversitesi Veteriner Fakültesi Yayınları No: 408, Ankara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tr-TR" sz="2400">
                <a:latin typeface="Times New Roman" charset="0"/>
                <a:cs typeface="Times New Roman" charset="0"/>
              </a:rPr>
              <a:t>Keha E., Küfrevioğlu Ö.İ. 1991. Biyokimya Attürk Üniversitesi Fen Edebiyat Fakültesi Yayınları  No:5, Erzurum</a:t>
            </a:r>
            <a:endParaRPr lang="tr-TR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etin kutusu"/>
          <p:cNvSpPr txBox="1">
            <a:spLocks noChangeArrowheads="1"/>
          </p:cNvSpPr>
          <p:nvPr/>
        </p:nvSpPr>
        <p:spPr bwMode="auto">
          <a:xfrm>
            <a:off x="928688" y="500063"/>
            <a:ext cx="735806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Birden fazla basamaklı bir reaksiyonun toplam serbest enerji değişimi her bir basamağın serbest enerji değişimlerinin toplamına eşittir.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    A          	       B + C      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= +5 kcal/mol</a:t>
            </a:r>
          </a:p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   B		         D          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= -8 kcal/mol</a:t>
            </a:r>
          </a:p>
          <a:p>
            <a:pPr algn="ctr"/>
            <a:endParaRPr lang="tr-TR" sz="2400">
              <a:latin typeface="Times New Roman" charset="0"/>
              <a:cs typeface="Times New Roman" charset="0"/>
            </a:endParaRPr>
          </a:p>
          <a:p>
            <a:pPr algn="ctr"/>
            <a:r>
              <a:rPr lang="tr-TR" sz="2400">
                <a:latin typeface="Times New Roman" charset="0"/>
                <a:cs typeface="Times New Roman" charset="0"/>
              </a:rPr>
              <a:t>  A		    C + D       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= -3 kcal/mol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endParaRPr lang="tr-TR" sz="2400">
              <a:latin typeface="Times New Roman" charset="0"/>
              <a:cs typeface="Times New Roman" charset="0"/>
            </a:endParaRPr>
          </a:p>
        </p:txBody>
      </p:sp>
      <p:cxnSp>
        <p:nvCxnSpPr>
          <p:cNvPr id="4" name="3 Düz Ok Bağlayıcısı"/>
          <p:cNvCxnSpPr/>
          <p:nvPr/>
        </p:nvCxnSpPr>
        <p:spPr>
          <a:xfrm>
            <a:off x="2643188" y="2214563"/>
            <a:ext cx="107156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2643188" y="2571750"/>
            <a:ext cx="10715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643188" y="3286125"/>
            <a:ext cx="10715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1643063" y="2857500"/>
            <a:ext cx="300037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Bağlayıcı"/>
          <p:cNvCxnSpPr/>
          <p:nvPr/>
        </p:nvCxnSpPr>
        <p:spPr>
          <a:xfrm>
            <a:off x="5214938" y="2857500"/>
            <a:ext cx="23574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2" name="11 Metin kutusu"/>
          <p:cNvSpPr txBox="1">
            <a:spLocks noChangeArrowheads="1"/>
          </p:cNvSpPr>
          <p:nvPr/>
        </p:nvSpPr>
        <p:spPr bwMode="auto">
          <a:xfrm>
            <a:off x="285750" y="4214813"/>
            <a:ext cx="392906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200">
                <a:latin typeface="Times New Roman" charset="0"/>
                <a:cs typeface="Times New Roman" charset="0"/>
              </a:rPr>
              <a:t>Standart şartlarda A, B ve C ye kendiliğinden dönüştürülemez çünkü ∆G</a:t>
            </a:r>
            <a:r>
              <a:rPr lang="tr-TR" sz="2200" baseline="30000">
                <a:latin typeface="Times New Roman" charset="0"/>
                <a:cs typeface="Times New Roman" charset="0"/>
              </a:rPr>
              <a:t>0</a:t>
            </a:r>
            <a:r>
              <a:rPr lang="tr-TR" sz="2200">
                <a:latin typeface="Times New Roman" charset="0"/>
                <a:cs typeface="Times New Roman" charset="0"/>
              </a:rPr>
              <a:t> pozitif </a:t>
            </a:r>
          </a:p>
          <a:p>
            <a:pPr algn="just"/>
            <a:r>
              <a:rPr lang="tr-TR" sz="2200">
                <a:latin typeface="Times New Roman" charset="0"/>
                <a:cs typeface="Times New Roman" charset="0"/>
              </a:rPr>
              <a:t>Ancak B D’ye dönüştürülebilir.</a:t>
            </a:r>
            <a:endParaRPr lang="tr-TR" sz="2200">
              <a:latin typeface="Calibri" pitchFamily="34" charset="0"/>
            </a:endParaRPr>
          </a:p>
        </p:txBody>
      </p:sp>
      <p:sp>
        <p:nvSpPr>
          <p:cNvPr id="31753" name="12 Metin kutusu"/>
          <p:cNvSpPr txBox="1">
            <a:spLocks noChangeArrowheads="1"/>
          </p:cNvSpPr>
          <p:nvPr/>
        </p:nvSpPr>
        <p:spPr bwMode="auto">
          <a:xfrm>
            <a:off x="4572000" y="4214813"/>
            <a:ext cx="42862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200">
                <a:latin typeface="Times New Roman" charset="0"/>
                <a:cs typeface="Times New Roman" charset="0"/>
              </a:rPr>
              <a:t>Serbest enerji dönüşümleri toplanabilir. Anın C ve D ye dönüşmesinin ∆G</a:t>
            </a:r>
            <a:r>
              <a:rPr lang="tr-TR" sz="2200" baseline="30000">
                <a:latin typeface="Times New Roman" charset="0"/>
                <a:cs typeface="Times New Roman" charset="0"/>
              </a:rPr>
              <a:t>0</a:t>
            </a:r>
            <a:r>
              <a:rPr lang="tr-TR" sz="2200">
                <a:latin typeface="Times New Roman" charset="0"/>
                <a:cs typeface="Times New Roman" charset="0"/>
              </a:rPr>
              <a:t> değeri -3 kcal/mol dür buda bu reaksiyonun standart şartlarda kendiliğinden gerçekleşebileceğini gösterir. </a:t>
            </a:r>
          </a:p>
          <a:p>
            <a:endParaRPr lang="tr-T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Metin kutusu"/>
          <p:cNvSpPr txBox="1">
            <a:spLocks noChangeArrowheads="1"/>
          </p:cNvSpPr>
          <p:nvPr/>
        </p:nvSpPr>
        <p:spPr bwMode="auto">
          <a:xfrm>
            <a:off x="928688" y="500063"/>
            <a:ext cx="74295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Termodinamik yönden mümkün olmayan reaksiyonlar termodinamik yönden gerçekleşebilen bir reaksiyonun eşliğinde olabilmektedir. </a:t>
            </a:r>
          </a:p>
          <a:p>
            <a:pPr algn="just">
              <a:lnSpc>
                <a:spcPct val="150000"/>
              </a:lnSpc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Ör; 6 mol CO</a:t>
            </a:r>
            <a:r>
              <a:rPr lang="tr-TR" sz="2400" baseline="-25000">
                <a:latin typeface="Times New Roman" charset="0"/>
                <a:cs typeface="Times New Roman" charset="0"/>
              </a:rPr>
              <a:t>2</a:t>
            </a:r>
            <a:r>
              <a:rPr lang="tr-TR" sz="2400">
                <a:latin typeface="Times New Roman" charset="0"/>
                <a:cs typeface="Times New Roman" charset="0"/>
              </a:rPr>
              <a:t> ve 6 mol H2O dan 1 mol glukoz oluşumunun  ∆G</a:t>
            </a:r>
            <a:r>
              <a:rPr lang="tr-TR" sz="2400" baseline="30000">
                <a:latin typeface="Times New Roman" charset="0"/>
                <a:cs typeface="Times New Roman" charset="0"/>
              </a:rPr>
              <a:t>0</a:t>
            </a:r>
            <a:r>
              <a:rPr lang="tr-TR" sz="2400">
                <a:latin typeface="Times New Roman" charset="0"/>
                <a:cs typeface="Times New Roman" charset="0"/>
              </a:rPr>
              <a:t> değeri 686 kcal dir standart şartlarda bu reaksiyon gerçekleşmez. Bu serbest enerjiyi karşılayacak bir mekanizma eşliğinde (fotosentez mekanizmasıyla) güneş enerjisinden elde edilen kimyasal enerji ile glukoz sentezi yapılır.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3 Metin kutusu"/>
          <p:cNvSpPr txBox="1">
            <a:spLocks noChangeArrowheads="1"/>
          </p:cNvSpPr>
          <p:nvPr/>
        </p:nvSpPr>
        <p:spPr bwMode="auto">
          <a:xfrm>
            <a:off x="357188" y="2857500"/>
            <a:ext cx="8358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 b="1">
                <a:latin typeface="Times New Roman" charset="0"/>
                <a:cs typeface="Times New Roman" charset="0"/>
              </a:rPr>
              <a:t>BİYOENERJİTİK VE METABOLİZMA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etin kutusu"/>
          <p:cNvSpPr txBox="1">
            <a:spLocks noChangeArrowheads="1"/>
          </p:cNvSpPr>
          <p:nvPr/>
        </p:nvSpPr>
        <p:spPr bwMode="auto">
          <a:xfrm>
            <a:off x="928688" y="1071563"/>
            <a:ext cx="74295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Times New Roman" charset="0"/>
                <a:cs typeface="Times New Roman" charset="0"/>
              </a:rPr>
              <a:t>Hücreler çevrelerinden indirgeyici gücü nasıl elde ederler?</a:t>
            </a:r>
          </a:p>
          <a:p>
            <a:endParaRPr lang="tr-TR" sz="2400">
              <a:latin typeface="Times New Roman" charset="0"/>
              <a:cs typeface="Times New Roman" charset="0"/>
            </a:endParaRPr>
          </a:p>
          <a:p>
            <a:endParaRPr lang="tr-TR" sz="2400">
              <a:latin typeface="Times New Roman" charset="0"/>
              <a:cs typeface="Times New Roman" charset="0"/>
            </a:endParaRPr>
          </a:p>
          <a:p>
            <a:r>
              <a:rPr lang="tr-TR" sz="2400">
                <a:latin typeface="Times New Roman" charset="0"/>
                <a:cs typeface="Times New Roman" charset="0"/>
              </a:rPr>
              <a:t>Hücreler kendi makro moleküllerinin yapı taşlarını nasıl sentezlerler?</a:t>
            </a:r>
          </a:p>
        </p:txBody>
      </p:sp>
      <p:sp>
        <p:nvSpPr>
          <p:cNvPr id="6147" name="2 Metin kutusu"/>
          <p:cNvSpPr txBox="1">
            <a:spLocks noChangeArrowheads="1"/>
          </p:cNvSpPr>
          <p:nvPr/>
        </p:nvSpPr>
        <p:spPr bwMode="auto">
          <a:xfrm>
            <a:off x="2857500" y="4071938"/>
            <a:ext cx="335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Times New Roman" charset="0"/>
                <a:cs typeface="Times New Roman" charset="0"/>
              </a:rPr>
              <a:t>METABOLİZMA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etin kutusu"/>
          <p:cNvSpPr txBox="1">
            <a:spLocks noChangeArrowheads="1"/>
          </p:cNvSpPr>
          <p:nvPr/>
        </p:nvSpPr>
        <p:spPr bwMode="auto">
          <a:xfrm>
            <a:off x="1571625" y="2857500"/>
            <a:ext cx="6000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latin typeface="Times New Roman" charset="0"/>
                <a:cs typeface="Times New Roman" charset="0"/>
              </a:rPr>
              <a:t>HÜCRELERİN KARBON VE ENERJİ KAYNAKLARI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etin kutusu"/>
          <p:cNvSpPr txBox="1">
            <a:spLocks noChangeArrowheads="1"/>
          </p:cNvSpPr>
          <p:nvPr/>
        </p:nvSpPr>
        <p:spPr bwMode="auto">
          <a:xfrm>
            <a:off x="1143000" y="428625"/>
            <a:ext cx="68580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>
                <a:latin typeface="Times New Roman" charset="0"/>
                <a:cs typeface="Times New Roman" charset="0"/>
              </a:rPr>
              <a:t>Hücreler çevreden sağladıkları karbonun şekline göre 2 sınıfa ayrılır;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1-OTOTROFLAR</a:t>
            </a:r>
          </a:p>
          <a:p>
            <a:pPr algn="just">
              <a:lnSpc>
                <a:spcPct val="150000"/>
              </a:lnSpc>
            </a:pPr>
            <a:r>
              <a:rPr lang="tr-TR" sz="2400">
                <a:latin typeface="Times New Roman" charset="0"/>
                <a:cs typeface="Times New Roman" charset="0"/>
              </a:rPr>
              <a:t>2-HETEROTROFLAR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  <a:p>
            <a:endParaRPr lang="tr-TR">
              <a:latin typeface="Calibri" pitchFamily="34" charset="0"/>
            </a:endParaRP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8195" name="2 Metin kutusu"/>
          <p:cNvSpPr txBox="1">
            <a:spLocks noChangeArrowheads="1"/>
          </p:cNvSpPr>
          <p:nvPr/>
        </p:nvSpPr>
        <p:spPr bwMode="auto">
          <a:xfrm>
            <a:off x="785813" y="3643313"/>
            <a:ext cx="3071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 b="1">
                <a:solidFill>
                  <a:srgbClr val="C00000"/>
                </a:solidFill>
                <a:latin typeface="Times New Roman" charset="0"/>
                <a:cs typeface="Times New Roman" charset="0"/>
              </a:rPr>
              <a:t>Ototrof hücreler</a:t>
            </a:r>
          </a:p>
        </p:txBody>
      </p:sp>
      <p:sp>
        <p:nvSpPr>
          <p:cNvPr id="8196" name="5 Metin kutusu"/>
          <p:cNvSpPr txBox="1">
            <a:spLocks noChangeArrowheads="1"/>
          </p:cNvSpPr>
          <p:nvPr/>
        </p:nvSpPr>
        <p:spPr bwMode="auto">
          <a:xfrm>
            <a:off x="785813" y="5429250"/>
            <a:ext cx="2857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400" b="1">
                <a:solidFill>
                  <a:srgbClr val="C00000"/>
                </a:solidFill>
                <a:latin typeface="Times New Roman" charset="0"/>
                <a:cs typeface="Times New Roman" charset="0"/>
              </a:rPr>
              <a:t>Heterotrof hücreler</a:t>
            </a:r>
          </a:p>
          <a:p>
            <a:endParaRPr lang="tr-TR">
              <a:latin typeface="Calibri" pitchFamily="34" charset="0"/>
            </a:endParaRP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4714876" y="4929198"/>
            <a:ext cx="3143272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" name="8 Yuvarlatılmış Dikdörtgen"/>
          <p:cNvSpPr/>
          <p:nvPr/>
        </p:nvSpPr>
        <p:spPr>
          <a:xfrm>
            <a:off x="4714875" y="2786063"/>
            <a:ext cx="3143250" cy="178593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4786314" y="2857496"/>
            <a:ext cx="3000396" cy="1631216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Karbon kaynağı olarak yalnız CO2 kullanır ve karbon içeren bütün molekülleri CO2 den sentezler</a:t>
            </a:r>
            <a:endParaRPr lang="tr-TR" sz="2000" b="1" dirty="0">
              <a:solidFill>
                <a:schemeClr val="bg1"/>
              </a:solidFill>
            </a:endParaRPr>
          </a:p>
        </p:txBody>
      </p:sp>
      <p:sp>
        <p:nvSpPr>
          <p:cNvPr id="8204" name="10 Metin kutusu"/>
          <p:cNvSpPr txBox="1">
            <a:spLocks noChangeArrowheads="1"/>
          </p:cNvSpPr>
          <p:nvPr/>
        </p:nvSpPr>
        <p:spPr bwMode="auto">
          <a:xfrm>
            <a:off x="4786313" y="5000625"/>
            <a:ext cx="3000375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2000" b="1">
                <a:solidFill>
                  <a:schemeClr val="bg1"/>
                </a:solidFill>
                <a:latin typeface="Times New Roman" charset="0"/>
                <a:cs typeface="Times New Roman" charset="0"/>
              </a:rPr>
              <a:t>CO2 yi kullanamazlar çevrelerinden karbonu glukoz gibi kompleks ve indirgenmiş şekilde elde ederler</a:t>
            </a:r>
            <a:endParaRPr lang="tr-TR" sz="20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12 Sağ Ok"/>
          <p:cNvSpPr/>
          <p:nvPr/>
        </p:nvSpPr>
        <p:spPr>
          <a:xfrm>
            <a:off x="3714750" y="5429250"/>
            <a:ext cx="642938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" name="13 Sağ Ok"/>
          <p:cNvSpPr/>
          <p:nvPr/>
        </p:nvSpPr>
        <p:spPr>
          <a:xfrm>
            <a:off x="3643313" y="3643313"/>
            <a:ext cx="642937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8207" name="14 Resim" descr="UNLEM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85750"/>
            <a:ext cx="95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etin kutusu"/>
          <p:cNvSpPr txBox="1">
            <a:spLocks noChangeArrowheads="1"/>
          </p:cNvSpPr>
          <p:nvPr/>
        </p:nvSpPr>
        <p:spPr bwMode="auto">
          <a:xfrm>
            <a:off x="1071563" y="785813"/>
            <a:ext cx="70723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66"/>
              </a:buClr>
              <a:buSzPct val="20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Ototrof hücreler kendi kendilerine yeterli hücrelerdir</a:t>
            </a:r>
          </a:p>
          <a:p>
            <a:pPr algn="just">
              <a:buClr>
                <a:srgbClr val="FF0066"/>
              </a:buClr>
              <a:buSzPct val="200000"/>
              <a:buFont typeface="Wingdings" pitchFamily="2" charset="2"/>
              <a:buChar char="ü"/>
            </a:pPr>
            <a:endParaRPr lang="tr-TR" sz="2400">
              <a:latin typeface="Times New Roman" charset="0"/>
              <a:cs typeface="Times New Roman" charset="0"/>
            </a:endParaRPr>
          </a:p>
          <a:p>
            <a:pPr algn="just">
              <a:buClr>
                <a:srgbClr val="FF0066"/>
              </a:buClr>
              <a:buSzPct val="200000"/>
              <a:buFont typeface="Wingdings" pitchFamily="2" charset="2"/>
              <a:buChar char="ü"/>
            </a:pPr>
            <a:r>
              <a:rPr lang="tr-TR" sz="2400">
                <a:latin typeface="Times New Roman" charset="0"/>
                <a:cs typeface="Times New Roman" charset="0"/>
              </a:rPr>
              <a:t>Heteretrof hücreler başka hücreye bağımlıdır. </a:t>
            </a:r>
          </a:p>
          <a:p>
            <a:pPr algn="just"/>
            <a:endParaRPr lang="tr-TR" sz="2400">
              <a:latin typeface="Times New Roman" charset="0"/>
              <a:cs typeface="Times New Roman" charset="0"/>
            </a:endParaRPr>
          </a:p>
        </p:txBody>
      </p:sp>
      <p:sp>
        <p:nvSpPr>
          <p:cNvPr id="9219" name="2 Metin kutusu"/>
          <p:cNvSpPr txBox="1">
            <a:spLocks noChangeArrowheads="1"/>
          </p:cNvSpPr>
          <p:nvPr/>
        </p:nvSpPr>
        <p:spPr bwMode="auto">
          <a:xfrm>
            <a:off x="1143000" y="2643188"/>
            <a:ext cx="30003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rgbClr val="0070C0"/>
                </a:solidFill>
                <a:latin typeface="Times New Roman" charset="0"/>
                <a:cs typeface="Times New Roman" charset="0"/>
              </a:rPr>
              <a:t>Fotosentetik hücreler ve bazı bakteriler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9220" name="3 Metin kutusu"/>
          <p:cNvSpPr txBox="1">
            <a:spLocks noChangeArrowheads="1"/>
          </p:cNvSpPr>
          <p:nvPr/>
        </p:nvSpPr>
        <p:spPr bwMode="auto">
          <a:xfrm>
            <a:off x="5357813" y="2786063"/>
            <a:ext cx="2071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solidFill>
                  <a:srgbClr val="C00000"/>
                </a:solidFill>
                <a:latin typeface="Times New Roman" charset="0"/>
                <a:cs typeface="Times New Roman" charset="0"/>
              </a:rPr>
              <a:t>OTOTROF</a:t>
            </a:r>
            <a:endParaRPr lang="tr-TR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" name="5 Sağ Ayraç"/>
          <p:cNvSpPr/>
          <p:nvPr/>
        </p:nvSpPr>
        <p:spPr>
          <a:xfrm>
            <a:off x="4357688" y="2571750"/>
            <a:ext cx="571500" cy="1000125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22" name="6 Metin kutusu"/>
          <p:cNvSpPr txBox="1">
            <a:spLocks noChangeArrowheads="1"/>
          </p:cNvSpPr>
          <p:nvPr/>
        </p:nvSpPr>
        <p:spPr bwMode="auto">
          <a:xfrm>
            <a:off x="1000125" y="4643438"/>
            <a:ext cx="3571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rgbClr val="0070C0"/>
                </a:solidFill>
                <a:latin typeface="Times New Roman" charset="0"/>
                <a:cs typeface="Times New Roman" charset="0"/>
              </a:rPr>
              <a:t>Yüksek hayvan hücreleri ile mikroorganizmaların çoğu</a:t>
            </a:r>
            <a:endParaRPr lang="tr-TR" b="1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" name="7 Sağ Ayraç"/>
          <p:cNvSpPr/>
          <p:nvPr/>
        </p:nvSpPr>
        <p:spPr>
          <a:xfrm>
            <a:off x="4500563" y="4643438"/>
            <a:ext cx="571500" cy="1000125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9224" name="8 Metin kutusu"/>
          <p:cNvSpPr txBox="1">
            <a:spLocks noChangeArrowheads="1"/>
          </p:cNvSpPr>
          <p:nvPr/>
        </p:nvSpPr>
        <p:spPr bwMode="auto">
          <a:xfrm>
            <a:off x="5286375" y="4786313"/>
            <a:ext cx="2928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>
                <a:solidFill>
                  <a:srgbClr val="C00000"/>
                </a:solidFill>
                <a:latin typeface="Times New Roman" charset="0"/>
                <a:cs typeface="Times New Roman" charset="0"/>
              </a:rPr>
              <a:t>HETEROTROF</a:t>
            </a:r>
            <a:endParaRPr lang="tr-TR" sz="2800" b="1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Metin kutusu"/>
          <p:cNvSpPr txBox="1">
            <a:spLocks noChangeArrowheads="1"/>
          </p:cNvSpPr>
          <p:nvPr/>
        </p:nvSpPr>
        <p:spPr bwMode="auto">
          <a:xfrm>
            <a:off x="1285875" y="428625"/>
            <a:ext cx="6500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200">
                <a:latin typeface="Times New Roman" charset="0"/>
                <a:cs typeface="Times New Roman" charset="0"/>
              </a:rPr>
              <a:t>Enerji kaynağına göre</a:t>
            </a:r>
            <a:r>
              <a:rPr lang="tr-TR" sz="2400">
                <a:latin typeface="Times New Roman" charset="0"/>
                <a:cs typeface="Times New Roman" charset="0"/>
              </a:rPr>
              <a:t>;</a:t>
            </a:r>
            <a:endParaRPr lang="tr-TR">
              <a:latin typeface="Calibri" pitchFamily="34" charset="0"/>
            </a:endParaRPr>
          </a:p>
        </p:txBody>
      </p:sp>
      <p:sp>
        <p:nvSpPr>
          <p:cNvPr id="10243" name="2 Metin kutusu"/>
          <p:cNvSpPr txBox="1">
            <a:spLocks noChangeArrowheads="1"/>
          </p:cNvSpPr>
          <p:nvPr/>
        </p:nvSpPr>
        <p:spPr bwMode="auto">
          <a:xfrm>
            <a:off x="1000125" y="1928813"/>
            <a:ext cx="3214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Enerji kaynağı olarak ışığı kullanan hücreler</a:t>
            </a:r>
            <a:endParaRPr lang="tr-TR" sz="2400" b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10244" name="4 Metin kutusu"/>
          <p:cNvSpPr txBox="1">
            <a:spLocks noChangeArrowheads="1"/>
          </p:cNvSpPr>
          <p:nvPr/>
        </p:nvSpPr>
        <p:spPr bwMode="auto">
          <a:xfrm>
            <a:off x="5072063" y="2143125"/>
            <a:ext cx="2928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solidFill>
                  <a:srgbClr val="008000"/>
                </a:solidFill>
                <a:latin typeface="Times New Roman" charset="0"/>
                <a:cs typeface="Times New Roman" charset="0"/>
              </a:rPr>
              <a:t>HETEROTROF</a:t>
            </a:r>
            <a:endParaRPr lang="tr-TR" sz="2400" b="1">
              <a:solidFill>
                <a:srgbClr val="008000"/>
              </a:solidFill>
              <a:latin typeface="Calibri" pitchFamily="34" charset="0"/>
            </a:endParaRPr>
          </a:p>
        </p:txBody>
      </p:sp>
      <p:sp>
        <p:nvSpPr>
          <p:cNvPr id="10245" name="5 Metin kutusu"/>
          <p:cNvSpPr txBox="1">
            <a:spLocks noChangeArrowheads="1"/>
          </p:cNvSpPr>
          <p:nvPr/>
        </p:nvSpPr>
        <p:spPr bwMode="auto">
          <a:xfrm>
            <a:off x="714375" y="4357688"/>
            <a:ext cx="4000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rgbClr val="FF3300"/>
                </a:solidFill>
                <a:latin typeface="Times New Roman" charset="0"/>
                <a:cs typeface="Times New Roman" charset="0"/>
              </a:rPr>
              <a:t>İndirgenme – yükseltgenme reaksiyonlarını kullananlar</a:t>
            </a:r>
            <a:endParaRPr lang="tr-TR" sz="2400" b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10246" name="6 Metin kutusu"/>
          <p:cNvSpPr txBox="1">
            <a:spLocks noChangeArrowheads="1"/>
          </p:cNvSpPr>
          <p:nvPr/>
        </p:nvSpPr>
        <p:spPr bwMode="auto">
          <a:xfrm>
            <a:off x="5357813" y="4572000"/>
            <a:ext cx="2071687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 b="1">
                <a:solidFill>
                  <a:srgbClr val="008000"/>
                </a:solidFill>
                <a:latin typeface="Times New Roman" charset="0"/>
                <a:cs typeface="Times New Roman" charset="0"/>
              </a:rPr>
              <a:t>KEMOTROF</a:t>
            </a:r>
          </a:p>
          <a:p>
            <a:endParaRPr lang="tr-TR">
              <a:latin typeface="Calibri" pitchFamily="34" charset="0"/>
            </a:endParaRPr>
          </a:p>
        </p:txBody>
      </p:sp>
      <p:sp>
        <p:nvSpPr>
          <p:cNvPr id="9" name="8 Sağ Ayraç"/>
          <p:cNvSpPr/>
          <p:nvPr/>
        </p:nvSpPr>
        <p:spPr>
          <a:xfrm>
            <a:off x="4286250" y="1857375"/>
            <a:ext cx="571500" cy="1000125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" name="9 Sağ Ayraç"/>
          <p:cNvSpPr/>
          <p:nvPr/>
        </p:nvSpPr>
        <p:spPr>
          <a:xfrm>
            <a:off x="4643438" y="4286250"/>
            <a:ext cx="571500" cy="1000125"/>
          </a:xfrm>
          <a:prstGeom prst="rightBrac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pic>
        <p:nvPicPr>
          <p:cNvPr id="10249" name="10 Resim" descr="UNLEM 5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42875"/>
            <a:ext cx="1089025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1239</Words>
  <Application>Microsoft Office PowerPoint</Application>
  <PresentationFormat>Ekran Gösterisi (4:3)</PresentationFormat>
  <Paragraphs>211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2018-10-16T08:55:38Z</dcterms:created>
  <dcterms:modified xsi:type="dcterms:W3CDTF">2018-10-16T08:55:59Z</dcterms:modified>
</cp:coreProperties>
</file>