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31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tr-T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A722DB8E-E471-448F-8014-95325951A206}" type="datetimeFigureOut">
              <a:rPr lang="tr-TR" smtClean="0"/>
              <a:t>16.12.2018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25D4223-B82C-489B-8DD2-9EBAE0681F59}" type="slidenum">
              <a:rPr lang="tr-TR" smtClean="0"/>
              <a:t>‹#›</a:t>
            </a:fld>
            <a:endParaRPr lang="tr-TR"/>
          </a:p>
        </p:txBody>
      </p:sp>
    </p:spTree>
    <p:extLst>
      <p:ext uri="{BB962C8B-B14F-4D97-AF65-F5344CB8AC3E}">
        <p14:creationId xmlns:p14="http://schemas.microsoft.com/office/powerpoint/2010/main" val="4287457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A722DB8E-E471-448F-8014-95325951A206}" type="datetimeFigureOut">
              <a:rPr lang="tr-TR" smtClean="0"/>
              <a:t>16.12.2018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25D4223-B82C-489B-8DD2-9EBAE0681F59}" type="slidenum">
              <a:rPr lang="tr-TR" smtClean="0"/>
              <a:t>‹#›</a:t>
            </a:fld>
            <a:endParaRPr lang="tr-TR"/>
          </a:p>
        </p:txBody>
      </p:sp>
    </p:spTree>
    <p:extLst>
      <p:ext uri="{BB962C8B-B14F-4D97-AF65-F5344CB8AC3E}">
        <p14:creationId xmlns:p14="http://schemas.microsoft.com/office/powerpoint/2010/main" val="25557449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A722DB8E-E471-448F-8014-95325951A206}" type="datetimeFigureOut">
              <a:rPr lang="tr-TR" smtClean="0"/>
              <a:t>16.12.2018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25D4223-B82C-489B-8DD2-9EBAE0681F59}" type="slidenum">
              <a:rPr lang="tr-TR" smtClean="0"/>
              <a:t>‹#›</a:t>
            </a:fld>
            <a:endParaRPr lang="tr-TR"/>
          </a:p>
        </p:txBody>
      </p:sp>
    </p:spTree>
    <p:extLst>
      <p:ext uri="{BB962C8B-B14F-4D97-AF65-F5344CB8AC3E}">
        <p14:creationId xmlns:p14="http://schemas.microsoft.com/office/powerpoint/2010/main" val="2772664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A722DB8E-E471-448F-8014-95325951A206}" type="datetimeFigureOut">
              <a:rPr lang="tr-TR" smtClean="0"/>
              <a:t>16.12.2018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25D4223-B82C-489B-8DD2-9EBAE0681F59}" type="slidenum">
              <a:rPr lang="tr-TR" smtClean="0"/>
              <a:t>‹#›</a:t>
            </a:fld>
            <a:endParaRPr lang="tr-TR"/>
          </a:p>
        </p:txBody>
      </p:sp>
    </p:spTree>
    <p:extLst>
      <p:ext uri="{BB962C8B-B14F-4D97-AF65-F5344CB8AC3E}">
        <p14:creationId xmlns:p14="http://schemas.microsoft.com/office/powerpoint/2010/main" val="13558133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tr-T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722DB8E-E471-448F-8014-95325951A206}" type="datetimeFigureOut">
              <a:rPr lang="tr-TR" smtClean="0"/>
              <a:t>16.12.2018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25D4223-B82C-489B-8DD2-9EBAE0681F59}" type="slidenum">
              <a:rPr lang="tr-TR" smtClean="0"/>
              <a:t>‹#›</a:t>
            </a:fld>
            <a:endParaRPr lang="tr-TR"/>
          </a:p>
        </p:txBody>
      </p:sp>
    </p:spTree>
    <p:extLst>
      <p:ext uri="{BB962C8B-B14F-4D97-AF65-F5344CB8AC3E}">
        <p14:creationId xmlns:p14="http://schemas.microsoft.com/office/powerpoint/2010/main" val="20559838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A722DB8E-E471-448F-8014-95325951A206}" type="datetimeFigureOut">
              <a:rPr lang="tr-TR" smtClean="0"/>
              <a:t>16.12.2018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25D4223-B82C-489B-8DD2-9EBAE0681F59}" type="slidenum">
              <a:rPr lang="tr-TR" smtClean="0"/>
              <a:t>‹#›</a:t>
            </a:fld>
            <a:endParaRPr lang="tr-TR"/>
          </a:p>
        </p:txBody>
      </p:sp>
    </p:spTree>
    <p:extLst>
      <p:ext uri="{BB962C8B-B14F-4D97-AF65-F5344CB8AC3E}">
        <p14:creationId xmlns:p14="http://schemas.microsoft.com/office/powerpoint/2010/main" val="34854003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tr-T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A722DB8E-E471-448F-8014-95325951A206}" type="datetimeFigureOut">
              <a:rPr lang="tr-TR" smtClean="0"/>
              <a:t>16.12.2018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A25D4223-B82C-489B-8DD2-9EBAE0681F59}" type="slidenum">
              <a:rPr lang="tr-TR" smtClean="0"/>
              <a:t>‹#›</a:t>
            </a:fld>
            <a:endParaRPr lang="tr-TR"/>
          </a:p>
        </p:txBody>
      </p:sp>
    </p:spTree>
    <p:extLst>
      <p:ext uri="{BB962C8B-B14F-4D97-AF65-F5344CB8AC3E}">
        <p14:creationId xmlns:p14="http://schemas.microsoft.com/office/powerpoint/2010/main" val="35794342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A722DB8E-E471-448F-8014-95325951A206}" type="datetimeFigureOut">
              <a:rPr lang="tr-TR" smtClean="0"/>
              <a:t>16.12.2018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A25D4223-B82C-489B-8DD2-9EBAE0681F59}" type="slidenum">
              <a:rPr lang="tr-TR" smtClean="0"/>
              <a:t>‹#›</a:t>
            </a:fld>
            <a:endParaRPr lang="tr-TR"/>
          </a:p>
        </p:txBody>
      </p:sp>
    </p:spTree>
    <p:extLst>
      <p:ext uri="{BB962C8B-B14F-4D97-AF65-F5344CB8AC3E}">
        <p14:creationId xmlns:p14="http://schemas.microsoft.com/office/powerpoint/2010/main" val="22050550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722DB8E-E471-448F-8014-95325951A206}" type="datetimeFigureOut">
              <a:rPr lang="tr-TR" smtClean="0"/>
              <a:t>16.12.2018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A25D4223-B82C-489B-8DD2-9EBAE0681F59}" type="slidenum">
              <a:rPr lang="tr-TR" smtClean="0"/>
              <a:t>‹#›</a:t>
            </a:fld>
            <a:endParaRPr lang="tr-TR"/>
          </a:p>
        </p:txBody>
      </p:sp>
    </p:spTree>
    <p:extLst>
      <p:ext uri="{BB962C8B-B14F-4D97-AF65-F5344CB8AC3E}">
        <p14:creationId xmlns:p14="http://schemas.microsoft.com/office/powerpoint/2010/main" val="33253373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722DB8E-E471-448F-8014-95325951A206}" type="datetimeFigureOut">
              <a:rPr lang="tr-TR" smtClean="0"/>
              <a:t>16.12.2018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25D4223-B82C-489B-8DD2-9EBAE0681F59}" type="slidenum">
              <a:rPr lang="tr-TR" smtClean="0"/>
              <a:t>‹#›</a:t>
            </a:fld>
            <a:endParaRPr lang="tr-TR"/>
          </a:p>
        </p:txBody>
      </p:sp>
    </p:spTree>
    <p:extLst>
      <p:ext uri="{BB962C8B-B14F-4D97-AF65-F5344CB8AC3E}">
        <p14:creationId xmlns:p14="http://schemas.microsoft.com/office/powerpoint/2010/main" val="23241782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722DB8E-E471-448F-8014-95325951A206}" type="datetimeFigureOut">
              <a:rPr lang="tr-TR" smtClean="0"/>
              <a:t>16.12.2018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25D4223-B82C-489B-8DD2-9EBAE0681F59}" type="slidenum">
              <a:rPr lang="tr-TR" smtClean="0"/>
              <a:t>‹#›</a:t>
            </a:fld>
            <a:endParaRPr lang="tr-TR"/>
          </a:p>
        </p:txBody>
      </p:sp>
    </p:spTree>
    <p:extLst>
      <p:ext uri="{BB962C8B-B14F-4D97-AF65-F5344CB8AC3E}">
        <p14:creationId xmlns:p14="http://schemas.microsoft.com/office/powerpoint/2010/main" val="28061544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722DB8E-E471-448F-8014-95325951A206}" type="datetimeFigureOut">
              <a:rPr lang="tr-TR" smtClean="0"/>
              <a:t>16.12.2018</a:t>
            </a:fld>
            <a:endParaRPr lang="tr-T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5D4223-B82C-489B-8DD2-9EBAE0681F59}" type="slidenum">
              <a:rPr lang="tr-TR" smtClean="0"/>
              <a:t>‹#›</a:t>
            </a:fld>
            <a:endParaRPr lang="tr-TR"/>
          </a:p>
        </p:txBody>
      </p:sp>
    </p:spTree>
    <p:extLst>
      <p:ext uri="{BB962C8B-B14F-4D97-AF65-F5344CB8AC3E}">
        <p14:creationId xmlns:p14="http://schemas.microsoft.com/office/powerpoint/2010/main" val="33319500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755075" y="498764"/>
            <a:ext cx="4093182" cy="369332"/>
          </a:xfrm>
          <a:prstGeom prst="rect">
            <a:avLst/>
          </a:prstGeom>
        </p:spPr>
        <p:txBody>
          <a:bodyPr wrap="square">
            <a:spAutoFit/>
          </a:bodyPr>
          <a:lstStyle/>
          <a:p>
            <a:r>
              <a:rPr lang="tr-TR" dirty="0"/>
              <a:t>ESWT Tedavisi</a:t>
            </a:r>
          </a:p>
        </p:txBody>
      </p:sp>
      <p:sp>
        <p:nvSpPr>
          <p:cNvPr id="5" name="Rectangle 4"/>
          <p:cNvSpPr/>
          <p:nvPr/>
        </p:nvSpPr>
        <p:spPr>
          <a:xfrm>
            <a:off x="1306286" y="1163782"/>
            <a:ext cx="7837714" cy="2585323"/>
          </a:xfrm>
          <a:prstGeom prst="rect">
            <a:avLst/>
          </a:prstGeom>
        </p:spPr>
        <p:txBody>
          <a:bodyPr wrap="square">
            <a:spAutoFit/>
          </a:bodyPr>
          <a:lstStyle/>
          <a:p>
            <a:r>
              <a:rPr lang="tr-TR" dirty="0"/>
              <a:t>ESWT (Exracorporeal Shock Wave Therapy) Tedavisi ağrılı kas iskelet sistemi problemlerinde hasarlı dokuya şok dalgaları göndererek o bölgede ağrı azaltılmasını ve iyileşme sürecini hızlandırmayı hedefleyen göreceli yeni bir tedavi yöntemidir.</a:t>
            </a:r>
          </a:p>
          <a:p>
            <a:endParaRPr lang="tr-TR" dirty="0"/>
          </a:p>
          <a:p>
            <a:r>
              <a:rPr lang="tr-TR" dirty="0"/>
              <a:t>Şok dalgaları basınçlı hava yardımı ile metal bir aplikatör vasıtasıyla uygulanır. Metal başlık içinde hızlı hareket eden özel bir aparat yardımı ile probun ucunda şok dalgası oluşur. Probun ucu uygulama bölgesine göre değişik büyüklük ve şekillerde olabilmektedir. </a:t>
            </a:r>
          </a:p>
        </p:txBody>
      </p:sp>
    </p:spTree>
    <p:extLst>
      <p:ext uri="{BB962C8B-B14F-4D97-AF65-F5344CB8AC3E}">
        <p14:creationId xmlns:p14="http://schemas.microsoft.com/office/powerpoint/2010/main" val="31542391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401287" y="463138"/>
            <a:ext cx="9654639" cy="1200329"/>
          </a:xfrm>
          <a:prstGeom prst="rect">
            <a:avLst/>
          </a:prstGeom>
        </p:spPr>
        <p:txBody>
          <a:bodyPr wrap="square">
            <a:spAutoFit/>
          </a:bodyPr>
          <a:lstStyle/>
          <a:p>
            <a:r>
              <a:rPr lang="tr-TR" dirty="0"/>
              <a:t>topuk dikeni, sabah yataktan kalktığınızda veya uzun süre oturduktan sonraki ilk birkaç adımınızda, ayak topuğunuz altında şiddetli ağrı ile batma hissediyorsanız sizde de topuk dikeni var olabilir. Topuk dikeni ya da bilimsel adı ile Kalkaneal Spur; topuğumuzda oluşan, yere basınca iğne batması şeklinde ağrı ve buna bağlı olarak yürüyememe gibi şikayetleri olan bir iskelet hastalığıdır.</a:t>
            </a:r>
          </a:p>
        </p:txBody>
      </p:sp>
      <p:sp>
        <p:nvSpPr>
          <p:cNvPr id="5" name="Rectangle 4"/>
          <p:cNvSpPr/>
          <p:nvPr/>
        </p:nvSpPr>
        <p:spPr>
          <a:xfrm>
            <a:off x="1401288" y="2196935"/>
            <a:ext cx="9535886" cy="1477328"/>
          </a:xfrm>
          <a:prstGeom prst="rect">
            <a:avLst/>
          </a:prstGeom>
        </p:spPr>
        <p:txBody>
          <a:bodyPr wrap="square">
            <a:spAutoFit/>
          </a:bodyPr>
          <a:lstStyle/>
          <a:p>
            <a:r>
              <a:rPr lang="tr-TR" dirty="0"/>
              <a:t>Kilo problemleri, ayak taban bozuklukları, uzun süre ayakta kalma, uygunsuz ayakkabılar ve bazı spor dallarındaki zorlayıcı aktiviteler ve bazı romatizmal hastalıklar hazırlayıcı faktör oluştururlar. Hasta genellikle sabah kalkınca ilk adımda şiddetli topuk ağrısından yakınır. Daha sonra kısmen hafifleyen ağrı, uzun süre yürüme veya ayakta kalma ile tekrar artabilir. Bu gibi şikayetlerde vakit geçirmeden bir uzmana başvurup erken dönemde gereken tedaviyi yaptırmanız gerekir" dedi. </a:t>
            </a:r>
          </a:p>
        </p:txBody>
      </p:sp>
    </p:spTree>
    <p:extLst>
      <p:ext uri="{BB962C8B-B14F-4D97-AF65-F5344CB8AC3E}">
        <p14:creationId xmlns:p14="http://schemas.microsoft.com/office/powerpoint/2010/main" val="13993493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472540" y="1318161"/>
            <a:ext cx="9749642" cy="1754326"/>
          </a:xfrm>
          <a:prstGeom prst="rect">
            <a:avLst/>
          </a:prstGeom>
        </p:spPr>
        <p:txBody>
          <a:bodyPr wrap="square">
            <a:spAutoFit/>
          </a:bodyPr>
          <a:lstStyle/>
          <a:p>
            <a:r>
              <a:rPr lang="tr-TR" dirty="0"/>
              <a:t>"Ayak taban kasının topuğa yapışma yerinde gerilme, zorlanma nedeniyle zamanla minik yırtık ve zedelenmeler oluşur. Daha sonra oluşan doku şişliği ve sertleşmesi, yerini kemiğimsi bir yapıya bırakır. Bu da röntgen filminde topuk altında bir diken gibi görünür. Ağrının sebebi dokuda meydana gelen zedelenme, ödem ve tenosinovittir. Oluşan kireçlenme, vücudun zedelenmeye karşı verdiği bir reaksiyondur. ESWT tedavisinin en önemli artılarından biri de topuk ağrısını yüzde 80-90 oranında geçirmesidir. ESWT tedavisi hastalığın nedenlerine yönelik tedavi olup kalıcı iyileşme sağlamaktadır. </a:t>
            </a:r>
          </a:p>
        </p:txBody>
      </p:sp>
      <p:sp>
        <p:nvSpPr>
          <p:cNvPr id="5" name="Rectangle 4"/>
          <p:cNvSpPr/>
          <p:nvPr/>
        </p:nvSpPr>
        <p:spPr>
          <a:xfrm>
            <a:off x="1472540" y="3325091"/>
            <a:ext cx="9749642" cy="1754326"/>
          </a:xfrm>
          <a:prstGeom prst="rect">
            <a:avLst/>
          </a:prstGeom>
        </p:spPr>
        <p:txBody>
          <a:bodyPr wrap="square">
            <a:spAutoFit/>
          </a:bodyPr>
          <a:lstStyle/>
          <a:p>
            <a:r>
              <a:rPr lang="tr-TR" dirty="0"/>
              <a:t>Bu yöntem rahatsızlığın olduğu bölgede kanlanmayı arttırarak, vücudun kendi iyileştirici mekanizmalarının devreye girmesin sağlamaktadır. Tedaviye ne kadar erken başlanırsa o denli iyi sonuç alınır. Topukta oluşan kireçlenmenin ağrı yapan sivri ucunun ortadan kalkmasını, ödemin iyileşmesi ve kanlanmanın arttırılması ile kendi kendine iyileşmenin sağlanmasıdır. Ayrıca hasar gören tendon ve dokuların dejenerasyonunu sağlayarak iyileşmeyi oluşturur. Genellikle 3-6 seans arası uygulama yapılmaktadır. </a:t>
            </a:r>
          </a:p>
        </p:txBody>
      </p:sp>
    </p:spTree>
    <p:extLst>
      <p:ext uri="{BB962C8B-B14F-4D97-AF65-F5344CB8AC3E}">
        <p14:creationId xmlns:p14="http://schemas.microsoft.com/office/powerpoint/2010/main" val="29195759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21277" y="866900"/>
            <a:ext cx="10105901" cy="2585323"/>
          </a:xfrm>
          <a:prstGeom prst="rect">
            <a:avLst/>
          </a:prstGeom>
        </p:spPr>
        <p:txBody>
          <a:bodyPr wrap="square">
            <a:spAutoFit/>
          </a:bodyPr>
          <a:lstStyle/>
          <a:p>
            <a:r>
              <a:rPr lang="tr-TR" dirty="0"/>
              <a:t>Topuk dikeninde kesin çözüm Eswt'dir. Yüksek enerjili ses dalgalarıyla başta topuk dikeni ve tenisçi dirseği olmak üzere tedavisi zor bu gibi hastalıklarda cerrahi olmaksızın, anestezisiz, ilaçsız ve kısa sürede yüzde 80-90 oranında kalıcı iyileşme sağlanan günümüzde uygulanan en son teknolojik yöntemdir. Amerika'da 1997 yılından beri Topuk Dikeninde, 2000 yılından bu yana da Tenisçi dirseğinde FDA Amerikada kullanım için gerekli olan izin) onayı alınmıştır. Bundan sonra ESWT Tedavisi artık tüm Dünya'nın kabul ettiği bir tedavi olarak onaylanmış ve kliniklerindeki yerini almıştır. Ülkemizde pek çok klinikte uygulanan bu tedavinin, hastaya bir yan etkisinin olmaması, maliyetinin düşük olması, hastanın iyileşmesini hızlandırması, uzun süre ilaçlı tedaviye veya cerrahi tedaviye gerek kalmadan iyileşme sağlaması nedenleri ile daha da yaygınlaşacağını </a:t>
            </a:r>
            <a:r>
              <a:rPr lang="tr-TR" dirty="0" smtClean="0"/>
              <a:t>düşünmektedir.</a:t>
            </a:r>
            <a:endParaRPr lang="tr-TR" dirty="0"/>
          </a:p>
        </p:txBody>
      </p:sp>
    </p:spTree>
    <p:extLst>
      <p:ext uri="{BB962C8B-B14F-4D97-AF65-F5344CB8AC3E}">
        <p14:creationId xmlns:p14="http://schemas.microsoft.com/office/powerpoint/2010/main" val="32930672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endParaRPr lang="tr-TR"/>
          </a:p>
        </p:txBody>
      </p:sp>
    </p:spTree>
    <p:extLst>
      <p:ext uri="{BB962C8B-B14F-4D97-AF65-F5344CB8AC3E}">
        <p14:creationId xmlns:p14="http://schemas.microsoft.com/office/powerpoint/2010/main" val="42643714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56904" y="736270"/>
            <a:ext cx="8087096" cy="1200329"/>
          </a:xfrm>
          <a:prstGeom prst="rect">
            <a:avLst/>
          </a:prstGeom>
        </p:spPr>
        <p:txBody>
          <a:bodyPr wrap="square">
            <a:spAutoFit/>
          </a:bodyPr>
          <a:lstStyle/>
          <a:p>
            <a:r>
              <a:rPr lang="tr-TR" dirty="0"/>
              <a:t>Uygulanan şok dalgalarının enerjisi ve atım frekansı kullanılacağı duruma göre ayarlanabilmektedir. Kas iskelet sistemi problemlerinde kullanılan ESWT aslında böbrek taşlarını kırmada kullanılan ile aynı mekanizmayı kullanmakla beraber 10 kat daha düşük enerji kullanmaktadır.</a:t>
            </a:r>
          </a:p>
        </p:txBody>
      </p:sp>
      <p:pic>
        <p:nvPicPr>
          <p:cNvPr id="5" name="Picture 4"/>
          <p:cNvPicPr>
            <a:picLocks noChangeAspect="1"/>
          </p:cNvPicPr>
          <p:nvPr/>
        </p:nvPicPr>
        <p:blipFill>
          <a:blip r:embed="rId2"/>
          <a:stretch>
            <a:fillRect/>
          </a:stretch>
        </p:blipFill>
        <p:spPr>
          <a:xfrm>
            <a:off x="4655127" y="1753566"/>
            <a:ext cx="2669598" cy="3104184"/>
          </a:xfrm>
          <a:prstGeom prst="rect">
            <a:avLst/>
          </a:prstGeom>
        </p:spPr>
      </p:pic>
    </p:spTree>
    <p:extLst>
      <p:ext uri="{BB962C8B-B14F-4D97-AF65-F5344CB8AC3E}">
        <p14:creationId xmlns:p14="http://schemas.microsoft.com/office/powerpoint/2010/main" val="6273123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2288473" y="890649"/>
            <a:ext cx="7465127" cy="4976751"/>
          </a:xfrm>
          <a:prstGeom prst="rect">
            <a:avLst/>
          </a:prstGeom>
        </p:spPr>
      </p:pic>
    </p:spTree>
    <p:extLst>
      <p:ext uri="{BB962C8B-B14F-4D97-AF65-F5344CB8AC3E}">
        <p14:creationId xmlns:p14="http://schemas.microsoft.com/office/powerpoint/2010/main" val="11006350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721922" y="1068779"/>
            <a:ext cx="5992470" cy="369332"/>
          </a:xfrm>
          <a:prstGeom prst="rect">
            <a:avLst/>
          </a:prstGeom>
        </p:spPr>
        <p:txBody>
          <a:bodyPr wrap="square">
            <a:spAutoFit/>
          </a:bodyPr>
          <a:lstStyle/>
          <a:p>
            <a:r>
              <a:rPr lang="tr-TR" dirty="0"/>
              <a:t>ESWT dokularda nasıl etki eder ?</a:t>
            </a:r>
          </a:p>
        </p:txBody>
      </p:sp>
      <p:sp>
        <p:nvSpPr>
          <p:cNvPr id="5" name="Rectangle 4"/>
          <p:cNvSpPr/>
          <p:nvPr/>
        </p:nvSpPr>
        <p:spPr>
          <a:xfrm>
            <a:off x="843148" y="1769423"/>
            <a:ext cx="8300852" cy="1200329"/>
          </a:xfrm>
          <a:prstGeom prst="rect">
            <a:avLst/>
          </a:prstGeom>
        </p:spPr>
        <p:txBody>
          <a:bodyPr wrap="square">
            <a:spAutoFit/>
          </a:bodyPr>
          <a:lstStyle/>
          <a:p>
            <a:r>
              <a:rPr lang="tr-TR" dirty="0"/>
              <a:t>Gerçekte ağrıyı nasıl azaltıığı konusunda mekanizma tam bilinmemektedir. Bununla beraber hastalıklı bölgede fibröz doku oluşumunu bozması, kanlanmanın tekrar sağlanmasi ile iyileşmeyi hızlandırdığı düşünülmektedir. Ayrıca şok dalgalarının sinirlerin beyne ağrı iletimini engellediği de düşünülmektedir.</a:t>
            </a:r>
          </a:p>
        </p:txBody>
      </p:sp>
    </p:spTree>
    <p:extLst>
      <p:ext uri="{BB962C8B-B14F-4D97-AF65-F5344CB8AC3E}">
        <p14:creationId xmlns:p14="http://schemas.microsoft.com/office/powerpoint/2010/main" val="5526594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125323" y="429882"/>
            <a:ext cx="4906215" cy="369332"/>
          </a:xfrm>
          <a:prstGeom prst="rect">
            <a:avLst/>
          </a:prstGeom>
        </p:spPr>
        <p:txBody>
          <a:bodyPr wrap="none">
            <a:spAutoFit/>
          </a:bodyPr>
          <a:lstStyle/>
          <a:p>
            <a:r>
              <a:rPr lang="tr-TR" dirty="0"/>
              <a:t>ESWT tedavisinin kullanıldığı hastaklıklar nelerdir ?</a:t>
            </a:r>
          </a:p>
        </p:txBody>
      </p:sp>
      <p:sp>
        <p:nvSpPr>
          <p:cNvPr id="5" name="Rectangle 4"/>
          <p:cNvSpPr/>
          <p:nvPr/>
        </p:nvSpPr>
        <p:spPr>
          <a:xfrm>
            <a:off x="973777" y="1330037"/>
            <a:ext cx="8170223" cy="3693319"/>
          </a:xfrm>
          <a:prstGeom prst="rect">
            <a:avLst/>
          </a:prstGeom>
        </p:spPr>
        <p:txBody>
          <a:bodyPr wrap="square">
            <a:spAutoFit/>
          </a:bodyPr>
          <a:lstStyle/>
          <a:p>
            <a:r>
              <a:rPr lang="tr-TR" dirty="0"/>
              <a:t>Aşil tendiniti, entezitler</a:t>
            </a:r>
          </a:p>
          <a:p>
            <a:endParaRPr lang="tr-TR" dirty="0"/>
          </a:p>
          <a:p>
            <a:r>
              <a:rPr lang="tr-TR" dirty="0"/>
              <a:t>Topuk dikeni (kalkaneal spur)</a:t>
            </a:r>
          </a:p>
          <a:p>
            <a:endParaRPr lang="tr-TR" dirty="0"/>
          </a:p>
          <a:p>
            <a:r>
              <a:rPr lang="tr-TR" dirty="0"/>
              <a:t>Omuzda kalsifik tendinit</a:t>
            </a:r>
          </a:p>
          <a:p>
            <a:endParaRPr lang="tr-TR" dirty="0"/>
          </a:p>
          <a:p>
            <a:r>
              <a:rPr lang="tr-TR" dirty="0"/>
              <a:t>Lateral epikondilit (tenisçi dirseği)</a:t>
            </a:r>
          </a:p>
          <a:p>
            <a:endParaRPr lang="tr-TR" dirty="0"/>
          </a:p>
          <a:p>
            <a:r>
              <a:rPr lang="tr-TR" dirty="0"/>
              <a:t>Medial epikondilit (golfçü dirseği)</a:t>
            </a:r>
          </a:p>
          <a:p>
            <a:endParaRPr lang="tr-TR" dirty="0"/>
          </a:p>
          <a:p>
            <a:r>
              <a:rPr lang="tr-TR" dirty="0"/>
              <a:t>Ayakta tendinitler Kronik plantar fasiit (plantar fibromatosiz, ayak taban zarı romatizması)Kaynamamış kırıklar Myofasial kas ağrıları İyileşmemiş ülser tipinde cilt yaraları</a:t>
            </a:r>
          </a:p>
        </p:txBody>
      </p:sp>
    </p:spTree>
    <p:extLst>
      <p:ext uri="{BB962C8B-B14F-4D97-AF65-F5344CB8AC3E}">
        <p14:creationId xmlns:p14="http://schemas.microsoft.com/office/powerpoint/2010/main" val="38183744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2438400" y="1228725"/>
            <a:ext cx="7315200" cy="4400550"/>
          </a:xfrm>
          <a:prstGeom prst="rect">
            <a:avLst/>
          </a:prstGeom>
        </p:spPr>
      </p:pic>
    </p:spTree>
    <p:extLst>
      <p:ext uri="{BB962C8B-B14F-4D97-AF65-F5344CB8AC3E}">
        <p14:creationId xmlns:p14="http://schemas.microsoft.com/office/powerpoint/2010/main" val="24295865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2303813" y="964078"/>
            <a:ext cx="5220937" cy="3393609"/>
          </a:xfrm>
          <a:prstGeom prst="rect">
            <a:avLst/>
          </a:prstGeom>
        </p:spPr>
      </p:pic>
    </p:spTree>
    <p:extLst>
      <p:ext uri="{BB962C8B-B14F-4D97-AF65-F5344CB8AC3E}">
        <p14:creationId xmlns:p14="http://schemas.microsoft.com/office/powerpoint/2010/main" val="29655927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20042" y="570016"/>
            <a:ext cx="5717232" cy="369332"/>
          </a:xfrm>
          <a:prstGeom prst="rect">
            <a:avLst/>
          </a:prstGeom>
        </p:spPr>
        <p:txBody>
          <a:bodyPr wrap="square">
            <a:spAutoFit/>
          </a:bodyPr>
          <a:lstStyle/>
          <a:p>
            <a:r>
              <a:rPr lang="tr-TR" dirty="0"/>
              <a:t>ESWT nasıl uygulanır ?</a:t>
            </a:r>
          </a:p>
        </p:txBody>
      </p:sp>
      <p:sp>
        <p:nvSpPr>
          <p:cNvPr id="5" name="Rectangle 4"/>
          <p:cNvSpPr/>
          <p:nvPr/>
        </p:nvSpPr>
        <p:spPr>
          <a:xfrm>
            <a:off x="700644" y="1246910"/>
            <a:ext cx="8443356" cy="1477328"/>
          </a:xfrm>
          <a:prstGeom prst="rect">
            <a:avLst/>
          </a:prstGeom>
        </p:spPr>
        <p:txBody>
          <a:bodyPr wrap="square">
            <a:spAutoFit/>
          </a:bodyPr>
          <a:lstStyle/>
          <a:p>
            <a:r>
              <a:rPr lang="tr-TR" dirty="0"/>
              <a:t>ESWT genelde 5-7 gün aralıklarla 3-5 seans uygulanan bir tedavi yöntemidir. Uygulama süresi, uygulama paremetreleri (süre, atım frekansı ve basınç) hastanın durumuna göre doktor tarafından belirlenir. Tedavinin olumlu etkileri bazı hastalarda hemen ilk seanstan sonra kronik hastalarda bir kaç seans sonra başlayabilir. Tedavi diğer fizik tedavi yöntemleri ve egzersizler ile kombine edilirse sonuç daha başarılı olmaktadır.</a:t>
            </a:r>
          </a:p>
        </p:txBody>
      </p:sp>
    </p:spTree>
    <p:extLst>
      <p:ext uri="{BB962C8B-B14F-4D97-AF65-F5344CB8AC3E}">
        <p14:creationId xmlns:p14="http://schemas.microsoft.com/office/powerpoint/2010/main" val="26785727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389413" y="641268"/>
            <a:ext cx="6641219" cy="369332"/>
          </a:xfrm>
          <a:prstGeom prst="rect">
            <a:avLst/>
          </a:prstGeom>
        </p:spPr>
        <p:txBody>
          <a:bodyPr wrap="square">
            <a:spAutoFit/>
          </a:bodyPr>
          <a:lstStyle/>
          <a:p>
            <a:r>
              <a:rPr lang="tr-TR" dirty="0"/>
              <a:t>ESWT tedavisinin yan etkileri var mıdır?</a:t>
            </a:r>
          </a:p>
        </p:txBody>
      </p:sp>
      <p:sp>
        <p:nvSpPr>
          <p:cNvPr id="5" name="Rectangle 4"/>
          <p:cNvSpPr/>
          <p:nvPr/>
        </p:nvSpPr>
        <p:spPr>
          <a:xfrm>
            <a:off x="866899" y="1508166"/>
            <a:ext cx="8277101" cy="1477328"/>
          </a:xfrm>
          <a:prstGeom prst="rect">
            <a:avLst/>
          </a:prstGeom>
        </p:spPr>
        <p:txBody>
          <a:bodyPr wrap="square">
            <a:spAutoFit/>
          </a:bodyPr>
          <a:lstStyle/>
          <a:p>
            <a:r>
              <a:rPr lang="tr-TR" dirty="0"/>
              <a:t>ESWT vücuda herhangi bir şekilde zarar veren bir tedavi değildir. Tedavi bölgesi için anestezi gerektirmez. Bazen özellikle ilk uygulamada biraz ağrı hissedilmekle birlikte sonraları bu ağrı pek hissedilmez. Uygulama bölgesinde hafif kızarıklık ve şişlik de görülebilir. Tedavi sonrasında rahatsızlığın gerektirdiği aktivite kısıtlaması dışında özel bir istirahat gerektirmez.</a:t>
            </a:r>
          </a:p>
        </p:txBody>
      </p:sp>
    </p:spTree>
    <p:extLst>
      <p:ext uri="{BB962C8B-B14F-4D97-AF65-F5344CB8AC3E}">
        <p14:creationId xmlns:p14="http://schemas.microsoft.com/office/powerpoint/2010/main" val="41495648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TotalTime>
  <Words>749</Words>
  <Application>Microsoft Office PowerPoint</Application>
  <PresentationFormat>Widescreen</PresentationFormat>
  <Paragraphs>28</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rg-adguard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Ergun GOKTAS</dc:creator>
  <cp:lastModifiedBy>Ergun GOKTAS</cp:lastModifiedBy>
  <cp:revision>3</cp:revision>
  <dcterms:created xsi:type="dcterms:W3CDTF">2018-12-16T18:35:21Z</dcterms:created>
  <dcterms:modified xsi:type="dcterms:W3CDTF">2018-12-16T18:48:59Z</dcterms:modified>
</cp:coreProperties>
</file>