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4"/>
  </p:notesMasterIdLst>
  <p:sldIdLst>
    <p:sldId id="328" r:id="rId5"/>
    <p:sldId id="263" r:id="rId6"/>
    <p:sldId id="264" r:id="rId7"/>
    <p:sldId id="290" r:id="rId8"/>
    <p:sldId id="291" r:id="rId9"/>
    <p:sldId id="265" r:id="rId10"/>
    <p:sldId id="270" r:id="rId11"/>
    <p:sldId id="289" r:id="rId12"/>
    <p:sldId id="29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Çeşitli Yorum İlkeleri" id="{BF90A202-2D90-4517-9681-80883E785461}">
          <p14:sldIdLst>
            <p14:sldId id="328"/>
            <p14:sldId id="263"/>
            <p14:sldId id="264"/>
            <p14:sldId id="290"/>
            <p14:sldId id="291"/>
            <p14:sldId id="265"/>
            <p14:sldId id="270"/>
            <p14:sldId id="289"/>
            <p14:sldId id="2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3A93A7-5323-4D34-A470-DD1FD1394EBB}" v="1" dt="2020-05-27T14:29:54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5/27/2020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2065D22A-AFCC-4EFF-BCBF-869AD0893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89AE16F-38EE-4BA1-ADA2-A876C4860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</p:spTree>
    <p:extLst>
      <p:ext uri="{BB962C8B-B14F-4D97-AF65-F5344CB8AC3E}">
        <p14:creationId xmlns:p14="http://schemas.microsoft.com/office/powerpoint/2010/main" val="190295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ÇEŞİTLİ YORUM İLKELERİ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I. YORUM İLKELERİNİN VARLIK SEBEBİ</a:t>
            </a:r>
          </a:p>
          <a:p>
            <a:endParaRPr lang="tr-TR" dirty="0"/>
          </a:p>
          <a:p>
            <a:r>
              <a:rPr lang="tr-TR" dirty="0"/>
              <a:t>II. TEMEL İLKELER</a:t>
            </a:r>
          </a:p>
          <a:p>
            <a:endParaRPr lang="tr-TR" dirty="0"/>
          </a:p>
          <a:p>
            <a:r>
              <a:rPr lang="tr-TR" dirty="0"/>
              <a:t>III. SÖZE ANLAM YÜKLEMEYLE İLGİLİ İLKELER</a:t>
            </a:r>
          </a:p>
          <a:p>
            <a:endParaRPr lang="tr-TR" dirty="0"/>
          </a:p>
          <a:p>
            <a:r>
              <a:rPr lang="tr-TR" dirty="0"/>
              <a:t>IV. KAİDE VE İSTİSNA İLE İLGİLİ İLKELER</a:t>
            </a:r>
          </a:p>
          <a:p>
            <a:endParaRPr lang="tr-TR" dirty="0"/>
          </a:p>
          <a:p>
            <a:r>
              <a:rPr lang="tr-TR" dirty="0"/>
              <a:t>V. DÜZENLEME ŞEKİLLERİNE İLİŞKİN İLKELER</a:t>
            </a:r>
          </a:p>
          <a:p>
            <a:endParaRPr lang="tr-TR" dirty="0"/>
          </a:p>
          <a:p>
            <a:r>
              <a:rPr lang="tr-TR" dirty="0"/>
              <a:t>VI. «SIFAT-I ARIZADA ASLOLAN ADEMDİR» İLKESİ</a:t>
            </a:r>
          </a:p>
          <a:p>
            <a:endParaRPr lang="tr-TR" dirty="0"/>
          </a:p>
          <a:p>
            <a:r>
              <a:rPr lang="tr-TR" dirty="0"/>
              <a:t>VII. YETKİLERLE İLGİLİ İLKELER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31" y="304800"/>
            <a:ext cx="8229600" cy="1219200"/>
          </a:xfrm>
        </p:spPr>
        <p:txBody>
          <a:bodyPr>
            <a:normAutofit/>
          </a:bodyPr>
          <a:lstStyle/>
          <a:p>
            <a:r>
              <a:rPr lang="tr-TR" sz="3200" dirty="0"/>
              <a:t>YORUM İLKELERİNİN VARLIK SEBEBİ, HUKUK UYGULAMASINDA HÂKİMİN ROLÜ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363272" cy="49685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>
                <a:solidFill>
                  <a:schemeClr val="tx2"/>
                </a:solidFill>
              </a:rPr>
              <a:t>1. YORUM İLKELERİNİN VARLIK SEBEBİ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200" dirty="0">
                <a:solidFill>
                  <a:schemeClr val="tx1"/>
                </a:solidFill>
              </a:rPr>
              <a:t>Hukuk kurallarının belirli bir anlamı olmalı ve bu anlam yorumcuya göre değişmemelidir. Yorumla ulaşılan sonucun, yorumcuya göre değişmemesi için yorum ilkelerine uyulmalıdır.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939F3E28-6786-4457-BC56-C25B721F8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sz="2800" dirty="0">
                <a:solidFill>
                  <a:schemeClr val="tx2"/>
                </a:solidFill>
              </a:rPr>
              <a:t>2. </a:t>
            </a:r>
            <a:r>
              <a:rPr lang="tr-TR" dirty="0">
                <a:solidFill>
                  <a:schemeClr val="tx2"/>
                </a:solidFill>
              </a:rPr>
              <a:t>HÂKİMİN HUKUK UYGULAMASINDAKİ GÖREVİNİN NİTELİĞİ: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</a:rPr>
              <a:t>«HÂKİM KANUNUN AĞZIDIR.»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800" dirty="0"/>
              <a:t>Hâkimin görevi, kanunu yargılamak, yorum yoluyla değiştirmek değildir; kanunu uygulamaktır. hâkim, yorum yoluyla kanuna, kanun koyucunun kastetmediği anlamları yüklememelidir.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5E7E6175-E0B5-4BA2-AA90-7FCF914A6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</a:rPr>
              <a:t>YORUM İLKELERİNİN VARLIK SEBEBİ, HUKUK UYGULAMASINDA HÂKİMİN ROLÜ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7261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51118DDF-88DE-487A-91A3-5CBEA495B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>
                <a:solidFill>
                  <a:schemeClr val="tx2"/>
                </a:solidFill>
              </a:rPr>
              <a:t>3. HÂKİMLERİN NORMATİF İDEOLOJİSİ:</a:t>
            </a:r>
            <a:r>
              <a:rPr lang="tr-TR" dirty="0"/>
              <a:t>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</a:rPr>
              <a:t>HÂKİMLERİN KANUN KOYUCUYA İTAAT DUYGUSU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800" dirty="0"/>
              <a:t>Hukuk kurallarının uygulanabilmesi için, hâkimlerin kendilerini hukuk kurallarıyla bağlı hissetmeleri gerekir.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807B538-927C-4BBD-A579-CE727621A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</a:rPr>
              <a:t>YORUM İLKELERİNİN VARLIK SEBEBİ, HUKUK UYGULAMASINDA HÂKİMİN ROLÜ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3512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76E02E7B-BFB6-47E8-B34D-78D98B92C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1. DÜRÜST YORUM İLKESİ</a:t>
            </a:r>
          </a:p>
          <a:p>
            <a:r>
              <a:rPr lang="tr-TR" sz="2200" dirty="0"/>
              <a:t>Yorumcu, tarafsız ve bağımsız olmalıdır.</a:t>
            </a:r>
          </a:p>
          <a:p>
            <a:r>
              <a:rPr lang="tr-TR" sz="2200" dirty="0"/>
              <a:t>Yorumcu, yorum yaparken dayandığı değerlere samimiyetle değer veriyor olmalıdır.</a:t>
            </a:r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2. AÇIKLIK DURUMUNDA YORUM YAPILMAZ</a:t>
            </a:r>
          </a:p>
          <a:p>
            <a:pPr marL="0" indent="0">
              <a:buNone/>
            </a:pPr>
            <a:r>
              <a:rPr lang="tr-TR" sz="2000" dirty="0"/>
              <a:t>Bir sözün ne anlama geldiği açıkça anlaşılıyorsa, yoruma gerek yoktur. </a:t>
            </a:r>
          </a:p>
          <a:p>
            <a:pPr marL="0" indent="0">
              <a:buNone/>
            </a:pPr>
            <a:r>
              <a:rPr lang="tr-TR" sz="2000" i="1" dirty="0"/>
              <a:t>6100 sayılı HMK m. 46/c</a:t>
            </a:r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3. KANUN SÖZÜNDEN UZAKLAŞILMAMALIDIR</a:t>
            </a:r>
          </a:p>
          <a:p>
            <a:pPr marL="0" indent="0">
              <a:buNone/>
            </a:pPr>
            <a:r>
              <a:rPr lang="tr-TR" sz="2000" dirty="0"/>
              <a:t>hâkim, yorum yaparken kanunun lafzından uzaklaşırsa kanun koyucu haline gelir.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31CE4568-1823-4C01-BBEE-0D005EDCC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TEMEL İLKELER</a:t>
            </a:r>
          </a:p>
        </p:txBody>
      </p:sp>
    </p:spTree>
    <p:extLst>
      <p:ext uri="{BB962C8B-B14F-4D97-AF65-F5344CB8AC3E}">
        <p14:creationId xmlns:p14="http://schemas.microsoft.com/office/powerpoint/2010/main" val="3183206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4D22599C-12E1-4DAC-84CE-1DE8EA924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/>
              <a:t>Anlamı belirsiz olan söze, mümkün olduğu kadar gerçek veya mecazî anlam yüklenmelidir. Söz anlamsız denilerek yok sayılmamalıdır.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Bir söze mecazî anlam yüklenebilmesi için o sözün gerçek anlamda anlaşılmasının imkansız olması gerekir.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Sözün gerçek anlamda kullanılması mümkün değilse ancak o zaman mecazî anlam yüklenir.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Söze gerçek veya mecazî bir anlam yüklemek mümkün değilse o söz, yok sayılır.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C56D4F43-EE51-4C3E-A796-F6A3A0B2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8267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tr-TR" dirty="0"/>
              <a:t>SÖZE ANLAM YÜKLEMEYLE İLGİLİ İLKELER</a:t>
            </a:r>
          </a:p>
        </p:txBody>
      </p:sp>
    </p:spTree>
    <p:extLst>
      <p:ext uri="{BB962C8B-B14F-4D97-AF65-F5344CB8AC3E}">
        <p14:creationId xmlns:p14="http://schemas.microsoft.com/office/powerpoint/2010/main" val="2145663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00374203-7B2E-409D-8304-55A96EBCE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>
                <a:solidFill>
                  <a:schemeClr val="tx2"/>
                </a:solidFill>
              </a:rPr>
              <a:t>KAİDE: </a:t>
            </a:r>
            <a:r>
              <a:rPr lang="tr-TR" dirty="0"/>
              <a:t>Genel kuraldır. Genel kural, kurala konu olan şeyin istisna tutulmamış bütün tür ve parçalarına uygulanır.</a:t>
            </a:r>
          </a:p>
          <a:p>
            <a:pPr marL="0" indent="0">
              <a:buNone/>
            </a:pPr>
            <a:r>
              <a:rPr lang="tr-TR" i="1" dirty="0">
                <a:solidFill>
                  <a:schemeClr val="tx2"/>
                </a:solidFill>
              </a:rPr>
              <a:t>İSTİSNA: </a:t>
            </a:r>
            <a:r>
              <a:rPr lang="tr-TR" dirty="0"/>
              <a:t>Genel kuralın dışında tutulan şeydir.</a:t>
            </a:r>
          </a:p>
          <a:p>
            <a:pPr marL="0" indent="0">
              <a:buNone/>
            </a:pPr>
            <a:r>
              <a:rPr lang="tr-TR" i="1" dirty="0">
                <a:solidFill>
                  <a:schemeClr val="tx2"/>
                </a:solidFill>
              </a:rPr>
              <a:t>Anayasa m. 67/5: </a:t>
            </a:r>
            <a:r>
              <a:rPr lang="tr-TR" u="sng" dirty="0"/>
              <a:t>Taksirli suçlardan hüküm giyenler hariç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			</a:t>
            </a:r>
            <a:r>
              <a:rPr lang="tr-TR" i="1" dirty="0">
                <a:solidFill>
                  <a:schemeClr val="tx2"/>
                </a:solidFill>
              </a:rPr>
              <a:t>istisna</a:t>
            </a: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u="sng" dirty="0"/>
              <a:t>ceza infaz kurumlarında bulunan hükümlüler oy kullanamazlar.</a:t>
            </a:r>
          </a:p>
          <a:p>
            <a:pPr marL="0" indent="0">
              <a:buNone/>
            </a:pPr>
            <a:r>
              <a:rPr lang="tr-TR" dirty="0"/>
              <a:t>			</a:t>
            </a:r>
            <a:r>
              <a:rPr lang="tr-TR" i="1" dirty="0">
                <a:solidFill>
                  <a:schemeClr val="tx2"/>
                </a:solidFill>
              </a:rPr>
              <a:t>kural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6C86DDF4-561D-460F-8F85-0511B2BC8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KAİDE VE İSTİSNA İLE İLGİLİ İLKELER</a:t>
            </a:r>
          </a:p>
        </p:txBody>
      </p:sp>
    </p:spTree>
    <p:extLst>
      <p:ext uri="{BB962C8B-B14F-4D97-AF65-F5344CB8AC3E}">
        <p14:creationId xmlns:p14="http://schemas.microsoft.com/office/powerpoint/2010/main" val="287060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691E60AF-E5FA-48B2-BF49-AA79EC822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tr-TR"/>
          </a:p>
          <a:p>
            <a:pPr marL="514350" indent="-514350">
              <a:buFont typeface="+mj-lt"/>
              <a:buAutoNum type="arabicPeriod"/>
            </a:pPr>
            <a:r>
              <a:rPr lang="tr-TR"/>
              <a:t>Yorum </a:t>
            </a:r>
            <a:r>
              <a:rPr lang="tr-TR" dirty="0"/>
              <a:t>yoluyla istisna üretilemez.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Kaideler geniş yorumlanır.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İstisnalar dar yorumlanır.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İstisnanın istisnası geniş yorumlanır.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66C22843-27D2-4ECD-987A-6336712E9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KAİDE VE İSTİSNA İLE İLGİLİ İLKELER</a:t>
            </a:r>
          </a:p>
        </p:txBody>
      </p:sp>
    </p:spTree>
    <p:extLst>
      <p:ext uri="{BB962C8B-B14F-4D97-AF65-F5344CB8AC3E}">
        <p14:creationId xmlns:p14="http://schemas.microsoft.com/office/powerpoint/2010/main" val="3893672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79E381-2663-4D3D-A771-2C9EA0F6C8E2}">
  <ds:schemaRefs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560ef61b-03e2-46a8-aeae-79f8a710d1e9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0E8D66F-168D-440D-AEA0-160C8016AA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019077-B81B-4B0D-B1DC-2E90A9C10E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Günü sunusu</Template>
  <TotalTime>0</TotalTime>
  <Words>380</Words>
  <Application>Microsoft Office PowerPoint</Application>
  <PresentationFormat>Ekran Gösterisi (4:3)</PresentationFormat>
  <Paragraphs>54</Paragraphs>
  <Slides>9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Constantia</vt:lpstr>
      <vt:lpstr>Wingdings 2</vt:lpstr>
      <vt:lpstr>Kağıt</vt:lpstr>
      <vt:lpstr>Hukuk Başlangıcı</vt:lpstr>
      <vt:lpstr>ÇEŞİTLİ YORUM İLKELERİ</vt:lpstr>
      <vt:lpstr>YORUM İLKELERİNİN VARLIK SEBEBİ, HUKUK UYGULAMASINDA HÂKİMİN ROLÜ</vt:lpstr>
      <vt:lpstr>YORUM İLKELERİNİN VARLIK SEBEBİ, HUKUK UYGULAMASINDA HÂKİMİN ROLÜ</vt:lpstr>
      <vt:lpstr>YORUM İLKELERİNİN VARLIK SEBEBİ, HUKUK UYGULAMASINDA HÂKİMİN ROLÜ</vt:lpstr>
      <vt:lpstr>TEMEL İLKELER</vt:lpstr>
      <vt:lpstr>SÖZE ANLAM YÜKLEMEYLE İLGİLİ İLKELER</vt:lpstr>
      <vt:lpstr>KAİDE VE İSTİSNA İLE İLGİLİ İLKELER</vt:lpstr>
      <vt:lpstr>KAİDE VE İSTİSNA İLE İLGİLİ İLKELER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2020-04-02T12:06:41Z</dcterms:created>
  <dcterms:modified xsi:type="dcterms:W3CDTF">2020-05-27T14:29:56Z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TC102513359990</vt:lpwstr>
  </property>
  <property fmtid="{D5CDD505-2E9C-101B-9397-08002B2CF9AE}" pid="3" name="ContentTypeId">
    <vt:lpwstr>0x010100C6906DB4C1052743ACE33D6CA7F73AEA</vt:lpwstr>
  </property>
</Properties>
</file>