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92" r:id="rId2"/>
    <p:sldId id="393" r:id="rId3"/>
    <p:sldId id="394" r:id="rId4"/>
    <p:sldId id="395" r:id="rId5"/>
    <p:sldId id="397" r:id="rId6"/>
    <p:sldId id="396" r:id="rId7"/>
    <p:sldId id="398" r:id="rId8"/>
    <p:sldId id="399" r:id="rId9"/>
    <p:sldId id="40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E4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72" autoAdjust="0"/>
    <p:restoredTop sz="94615"/>
  </p:normalViewPr>
  <p:slideViewPr>
    <p:cSldViewPr snapToGrid="0" snapToObjects="1">
      <p:cViewPr varScale="1">
        <p:scale>
          <a:sx n="108" d="100"/>
          <a:sy n="108" d="100"/>
        </p:scale>
        <p:origin x="126" y="39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E3D92-51E2-47D4-A53D-22B06E681237}" type="datetimeFigureOut">
              <a:rPr lang="tr-TR" smtClean="0"/>
              <a:t>23.05.2020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A089E9-6EEC-4A99-BB43-771894969E45}" type="slidenum">
              <a:rPr lang="tr-TR" smtClean="0"/>
              <a:t>‹#›</a:t>
            </a:fld>
            <a:endParaRPr lang="tr-TR"/>
          </a:p>
        </p:txBody>
      </p:sp>
    </p:spTree>
    <p:extLst>
      <p:ext uri="{BB962C8B-B14F-4D97-AF65-F5344CB8AC3E}">
        <p14:creationId xmlns:p14="http://schemas.microsoft.com/office/powerpoint/2010/main" val="59788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678193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57734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15024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00120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6554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2774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7C40A8-54AF-7146-9CAA-E0E538102956}" type="datetimeFigureOut">
              <a:rPr lang="en-US" smtClean="0"/>
              <a:t>5/23/2020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2042058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C40A8-54AF-7146-9CAA-E0E538102956}" type="datetimeFigureOut">
              <a:rPr lang="en-US" smtClean="0"/>
              <a:t>5/23/2020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94134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C40A8-54AF-7146-9CAA-E0E538102956}" type="datetimeFigureOut">
              <a:rPr lang="en-US" smtClean="0"/>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53895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93308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451920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C40A8-54AF-7146-9CAA-E0E538102956}" type="datetimeFigureOut">
              <a:rPr lang="en-US" smtClean="0"/>
              <a:t>5/23/2020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2BE80B-2FE2-8247-B6E5-DC195D1E2B1B}" type="slidenum">
              <a:rPr lang="en-US" smtClean="0"/>
              <a:t>‹#›</a:t>
            </a:fld>
            <a:endParaRPr lang="en-US"/>
          </a:p>
        </p:txBody>
      </p:sp>
    </p:spTree>
    <p:extLst>
      <p:ext uri="{BB962C8B-B14F-4D97-AF65-F5344CB8AC3E}">
        <p14:creationId xmlns:p14="http://schemas.microsoft.com/office/powerpoint/2010/main" val="179780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4844273"/>
          </a:xfrm>
        </p:spPr>
        <p:txBody>
          <a:bodyPr>
            <a:normAutofit/>
          </a:bodyPr>
          <a:lstStyle/>
          <a:p>
            <a:r>
              <a:rPr lang="tr-TR" dirty="0" smtClean="0"/>
              <a:t>İncelenmek istenen 2 faktörün tek tek etkileri yanında bunların birlikte etkilerinin araştırılmasında kullanılabilecek yöntemlerden biridir. </a:t>
            </a:r>
          </a:p>
          <a:p>
            <a:r>
              <a:rPr lang="tr-TR" dirty="0" smtClean="0"/>
              <a:t>Ancak, bu deneme deseninde incelenecek faktörlerin önemlilik kontrolleri aynı hassasiyet derecesinde yapılamamaktadır. </a:t>
            </a:r>
          </a:p>
          <a:p>
            <a:r>
              <a:rPr lang="tr-TR" dirty="0" smtClean="0"/>
              <a:t>Daha önceden hakkında az çok fikrimizin olduğu veya bizim için daha az öncelikli olan konu bu deneme deseninde ana parsellere yerleştirilir. </a:t>
            </a:r>
          </a:p>
          <a:p>
            <a:r>
              <a:rPr lang="tr-TR" dirty="0" smtClean="0"/>
              <a:t>Ana parseller, blokların birinci faktör seviyesi kadar parsele bölünmesi ile oluşturulur. </a:t>
            </a:r>
          </a:p>
          <a:p>
            <a:r>
              <a:rPr lang="tr-TR" dirty="0" smtClean="0"/>
              <a:t>Bizim için daha büyük önem taşıyan ve daha öncelikli olarak incelenecek faktör ise alt parsellere yerleştirilir. </a:t>
            </a:r>
            <a:endParaRPr lang="tr-TR" dirty="0"/>
          </a:p>
        </p:txBody>
      </p:sp>
    </p:spTree>
    <p:extLst>
      <p:ext uri="{BB962C8B-B14F-4D97-AF65-F5344CB8AC3E}">
        <p14:creationId xmlns:p14="http://schemas.microsoft.com/office/powerpoint/2010/main" val="1636735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4844273"/>
          </a:xfrm>
        </p:spPr>
        <p:txBody>
          <a:bodyPr>
            <a:normAutofit/>
          </a:bodyPr>
          <a:lstStyle/>
          <a:p>
            <a:r>
              <a:rPr lang="tr-TR" dirty="0" smtClean="0"/>
              <a:t>Bölünmüş parseller deneme deseninde incelenebilecek konu sayısı en fazla ikidir. </a:t>
            </a:r>
          </a:p>
          <a:p>
            <a:r>
              <a:rPr lang="tr-TR" dirty="0" smtClean="0"/>
              <a:t>Bir bölünmüş parseller deneme deseninde ana parsellere seçilen işlemlerin dağıtımında ya şansı bağlı bloklar ya da Latin karesi deneme planı dikkate alınır. </a:t>
            </a:r>
          </a:p>
          <a:p>
            <a:pPr marL="0" indent="0">
              <a:buNone/>
            </a:pPr>
            <a:endParaRPr lang="tr-TR" dirty="0"/>
          </a:p>
        </p:txBody>
      </p:sp>
    </p:spTree>
    <p:extLst>
      <p:ext uri="{BB962C8B-B14F-4D97-AF65-F5344CB8AC3E}">
        <p14:creationId xmlns:p14="http://schemas.microsoft.com/office/powerpoint/2010/main" val="746552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 – Üstün Yönleri</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4844273"/>
          </a:xfrm>
        </p:spPr>
        <p:txBody>
          <a:bodyPr>
            <a:normAutofit/>
          </a:bodyPr>
          <a:lstStyle/>
          <a:p>
            <a:pPr marL="514350" indent="-514350">
              <a:buFont typeface="+mj-lt"/>
              <a:buAutoNum type="arabicPeriod"/>
            </a:pPr>
            <a:r>
              <a:rPr lang="tr-TR" dirty="0" smtClean="0"/>
              <a:t>Belirli miktarda materyalle 2 konu aynı anda denendiği için bunların tek etkileri ile birlikteki etkileri hakkında da bilgi almak mümkündür.</a:t>
            </a:r>
          </a:p>
          <a:p>
            <a:pPr marL="514350" indent="-514350">
              <a:buFont typeface="+mj-lt"/>
              <a:buAutoNum type="arabicPeriod"/>
            </a:pPr>
            <a:r>
              <a:rPr lang="tr-TR" dirty="0" smtClean="0"/>
              <a:t>Tarla planı daha hassas sonuç alınması istenen faktöre göre değiştirilebilir. </a:t>
            </a:r>
          </a:p>
          <a:p>
            <a:pPr marL="514350" indent="-514350">
              <a:buFont typeface="+mj-lt"/>
              <a:buAutoNum type="arabicPeriod"/>
            </a:pPr>
            <a:r>
              <a:rPr lang="tr-TR" dirty="0" smtClean="0"/>
              <a:t>Uygulamada geniş parsel alanlarına ihtiyaç gösteren mekanizasyon, sulama gibi konuların denenmesine olanak sağlar.</a:t>
            </a:r>
          </a:p>
          <a:p>
            <a:pPr marL="514350" indent="-514350">
              <a:buFont typeface="+mj-lt"/>
              <a:buAutoNum type="arabicPeriod"/>
            </a:pPr>
            <a:r>
              <a:rPr lang="tr-TR" dirty="0" smtClean="0"/>
              <a:t>Bazı durumlarda faktörler arasındaki ilişkileri belirlemek son derece önemlidir. Bu ilişkileri yani </a:t>
            </a:r>
            <a:r>
              <a:rPr lang="tr-TR" dirty="0" err="1" smtClean="0"/>
              <a:t>interaksiyonları</a:t>
            </a:r>
            <a:r>
              <a:rPr lang="tr-TR" dirty="0" smtClean="0"/>
              <a:t> belirlemek üzere yapılan çalışmalarda konulardan biri hakkında diğerine göre daha fazla bilgimiz varsa bu durumda bir faktörden feragat ederek sınırlı derecede bilgiye sahip olduğumuz faktör üzerinde daha ağırlıklı durmamıza olanak sağlar.</a:t>
            </a:r>
            <a:endParaRPr lang="tr-TR" dirty="0"/>
          </a:p>
        </p:txBody>
      </p:sp>
    </p:spTree>
    <p:extLst>
      <p:ext uri="{BB962C8B-B14F-4D97-AF65-F5344CB8AC3E}">
        <p14:creationId xmlns:p14="http://schemas.microsoft.com/office/powerpoint/2010/main" val="2301062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 – Zayıf Yönleri</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5254541"/>
          </a:xfrm>
        </p:spPr>
        <p:txBody>
          <a:bodyPr>
            <a:normAutofit/>
          </a:bodyPr>
          <a:lstStyle/>
          <a:p>
            <a:pPr marL="514350" indent="-514350">
              <a:buFont typeface="+mj-lt"/>
              <a:buAutoNum type="arabicPeriod"/>
            </a:pPr>
            <a:r>
              <a:rPr lang="tr-TR" dirty="0" smtClean="0"/>
              <a:t>Konular arasında hassasiyet farkı vardır. Özellikle ana parsele yerleştirilecek konunun seviyesi veya tekrarlama sayısı az ise, bu faktöre ait hata değerinin serbestlik derecesi düşük olacağı için faktör seviyeleri arasındaki büyük farklılıkları bile önemli bulma ihtimali vardır. </a:t>
            </a:r>
          </a:p>
          <a:p>
            <a:pPr marL="514350" indent="-514350">
              <a:buFont typeface="+mj-lt"/>
              <a:buAutoNum type="arabicPeriod"/>
            </a:pPr>
            <a:r>
              <a:rPr lang="tr-TR" dirty="0" smtClean="0"/>
              <a:t>Bu deneme deseninde </a:t>
            </a:r>
            <a:r>
              <a:rPr lang="tr-TR" dirty="0" err="1" smtClean="0"/>
              <a:t>varyans</a:t>
            </a:r>
            <a:r>
              <a:rPr lang="tr-TR" dirty="0" smtClean="0"/>
              <a:t> analizindeki hesaplamalar şansa bağlı parseller ve şansa bloklardan biraz daha zordur. </a:t>
            </a:r>
          </a:p>
          <a:p>
            <a:pPr marL="0" indent="0">
              <a:buNone/>
            </a:pPr>
            <a:r>
              <a:rPr lang="tr-TR" dirty="0" smtClean="0">
                <a:solidFill>
                  <a:srgbClr val="C00000"/>
                </a:solidFill>
                <a:effectLst>
                  <a:outerShdw blurRad="38100" dist="38100" dir="2700000" algn="tl">
                    <a:srgbClr val="000000">
                      <a:alpha val="43137"/>
                    </a:srgbClr>
                  </a:outerShdw>
                </a:effectLst>
              </a:rPr>
              <a:t>Örnek: </a:t>
            </a:r>
            <a:r>
              <a:rPr lang="tr-TR" dirty="0" smtClean="0"/>
              <a:t>Bezelyede farklı sıra aralığı mesafelerinin bitkideki bakla sayısına etkisini belirlemek üzere 4 tekrarlamalı bir deneme kurulmuştur. Deneme 3 çeşit (V=</a:t>
            </a:r>
            <a:r>
              <a:rPr lang="tr-TR" dirty="0" err="1" smtClean="0"/>
              <a:t>Valör</a:t>
            </a:r>
            <a:r>
              <a:rPr lang="tr-TR" dirty="0" smtClean="0"/>
              <a:t>, K=</a:t>
            </a:r>
            <a:r>
              <a:rPr lang="tr-TR" dirty="0" err="1" smtClean="0"/>
              <a:t>Kelvedon</a:t>
            </a:r>
            <a:r>
              <a:rPr lang="tr-TR" dirty="0" smtClean="0"/>
              <a:t>, R=</a:t>
            </a:r>
            <a:r>
              <a:rPr lang="tr-TR" dirty="0" err="1" smtClean="0"/>
              <a:t>Record</a:t>
            </a:r>
            <a:r>
              <a:rPr lang="tr-TR" dirty="0" smtClean="0"/>
              <a:t>) ve 4 farklı sıra aralığı mesafesi (20, 40, 60 ve 80 cm) incelenmiştir. Sıra aralıkları da alt parsellere yerleştirilmiştir. Sıra aralığı mesafelerinin ve çeşitlerin bezelye bakla sayısına etkisi olup olmadığını belirleyiniz. </a:t>
            </a:r>
            <a:endParaRPr lang="tr-TR" dirty="0"/>
          </a:p>
        </p:txBody>
      </p:sp>
    </p:spTree>
    <p:extLst>
      <p:ext uri="{BB962C8B-B14F-4D97-AF65-F5344CB8AC3E}">
        <p14:creationId xmlns:p14="http://schemas.microsoft.com/office/powerpoint/2010/main" val="2092418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 – Zayıf Yönleri</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5254541"/>
          </a:xfrm>
        </p:spPr>
        <p:txBody>
          <a:bodyPr>
            <a:normAutofit/>
          </a:bodyPr>
          <a:lstStyle/>
          <a:p>
            <a:pPr marL="0" indent="0">
              <a:buNone/>
            </a:pPr>
            <a:r>
              <a:rPr lang="tr-TR" dirty="0" smtClean="0">
                <a:solidFill>
                  <a:srgbClr val="C00000"/>
                </a:solidFill>
              </a:rPr>
              <a:t>Deneme Planı:</a:t>
            </a:r>
          </a:p>
          <a:p>
            <a:r>
              <a:rPr lang="tr-TR" dirty="0" smtClean="0"/>
              <a:t>Deneme planı hazırlanırken kaç tekrarlama varsa o sayıda blok oluşturulur. Her bir blok ana parsellere yerleştirilecek ve daha az hassasiyette incelenecek olan konunun seviyesi kadar ana parsele bölünür. </a:t>
            </a:r>
          </a:p>
          <a:p>
            <a:r>
              <a:rPr lang="tr-TR" dirty="0" smtClean="0"/>
              <a:t>Örneğimizde çeşit sayısı 3 olduğu için öncelikle her blok 3 ana parsele bölünür. Çeşitler her blokta ayrı ayrı olmak üzere ana parsellere kurayla şansa bağlı olarak dağıtılır. Bundan sonra her ana parsel ayrı ayrı olmak üzere ikinci konunun seviyesi kadar alt parsellere bölünür. </a:t>
            </a:r>
          </a:p>
          <a:p>
            <a:r>
              <a:rPr lang="tr-TR" dirty="0" smtClean="0"/>
              <a:t>Bu denemede sıra arası 4 adet olduğu için her ana parsel 4 alt parsele ayrılır. Sıra aralıkları her bir ana parselde ayrı ayrı olmak üzere yine kura yöntemi ile alt parsellere şansa bağlı olarak dağıtılır. </a:t>
            </a:r>
          </a:p>
          <a:p>
            <a:endParaRPr lang="tr-TR" dirty="0"/>
          </a:p>
        </p:txBody>
      </p:sp>
    </p:spTree>
    <p:extLst>
      <p:ext uri="{BB962C8B-B14F-4D97-AF65-F5344CB8AC3E}">
        <p14:creationId xmlns:p14="http://schemas.microsoft.com/office/powerpoint/2010/main" val="12267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23812"/>
            <a:ext cx="11079332" cy="4553205"/>
          </a:xfrm>
        </p:spPr>
        <p:txBody>
          <a:bodyPr>
            <a:normAutofit/>
          </a:bodyPr>
          <a:lstStyle/>
          <a:p>
            <a:pPr marL="0" indent="0">
              <a:buNone/>
            </a:pPr>
            <a:r>
              <a:rPr lang="tr-TR" dirty="0" smtClean="0"/>
              <a:t>Deneme Planı:</a:t>
            </a:r>
          </a:p>
          <a:p>
            <a:pPr marL="0" indent="0">
              <a:buNone/>
            </a:pPr>
            <a:r>
              <a:rPr lang="tr-TR" dirty="0" smtClean="0"/>
              <a:t>Deneme planı hazırlanırken kaç tekrarlamalı varsa o sayıda blok oluşturulur. Her bir blok ana parsele yerleştirilecek ve daha az hassasiyette incelenecek olan konunun seviyesi kadar ana parsele bölünür. Örneğimizde çeşit sayısı 3 olduğu için öncelikle her blok 3 ana parsele bölünür. Çeşitler her blokta ayrı ayrı olmak üzere ana parsellere kura yöntemi ile şansa bağlı olarak dağıtılır. Bundan sonra her ana parsel ayrı ayrı olmak üzere ikinci konunun seviyesi kadar alt parsellere bölünür. Bu denemede sıra arası 4 </a:t>
            </a:r>
            <a:endParaRPr lang="tr-TR" dirty="0"/>
          </a:p>
        </p:txBody>
      </p:sp>
    </p:spTree>
    <p:extLst>
      <p:ext uri="{BB962C8B-B14F-4D97-AF65-F5344CB8AC3E}">
        <p14:creationId xmlns:p14="http://schemas.microsoft.com/office/powerpoint/2010/main" val="9959863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5" name="Rectangle 4"/>
          <p:cNvSpPr/>
          <p:nvPr/>
        </p:nvSpPr>
        <p:spPr>
          <a:xfrm>
            <a:off x="2467992" y="1642369"/>
            <a:ext cx="1553592" cy="42612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TextBox 6"/>
          <p:cNvSpPr txBox="1"/>
          <p:nvPr/>
        </p:nvSpPr>
        <p:spPr>
          <a:xfrm>
            <a:off x="2840854" y="1278384"/>
            <a:ext cx="843244" cy="369332"/>
          </a:xfrm>
          <a:prstGeom prst="rect">
            <a:avLst/>
          </a:prstGeom>
          <a:noFill/>
        </p:spPr>
        <p:txBody>
          <a:bodyPr wrap="none" rtlCol="0">
            <a:spAutoFit/>
          </a:bodyPr>
          <a:lstStyle/>
          <a:p>
            <a:r>
              <a:rPr lang="tr-TR" dirty="0" smtClean="0"/>
              <a:t>I. BLOK</a:t>
            </a:r>
            <a:endParaRPr lang="tr-TR" dirty="0"/>
          </a:p>
        </p:txBody>
      </p:sp>
      <p:sp>
        <p:nvSpPr>
          <p:cNvPr id="17" name="Rectangle 16"/>
          <p:cNvSpPr/>
          <p:nvPr/>
        </p:nvSpPr>
        <p:spPr>
          <a:xfrm>
            <a:off x="4472006" y="1642369"/>
            <a:ext cx="1553592" cy="42612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TextBox 17"/>
          <p:cNvSpPr txBox="1"/>
          <p:nvPr/>
        </p:nvSpPr>
        <p:spPr>
          <a:xfrm>
            <a:off x="4844868" y="1278384"/>
            <a:ext cx="900952" cy="369332"/>
          </a:xfrm>
          <a:prstGeom prst="rect">
            <a:avLst/>
          </a:prstGeom>
          <a:noFill/>
        </p:spPr>
        <p:txBody>
          <a:bodyPr wrap="none" rtlCol="0">
            <a:spAutoFit/>
          </a:bodyPr>
          <a:lstStyle/>
          <a:p>
            <a:r>
              <a:rPr lang="tr-TR" dirty="0" smtClean="0"/>
              <a:t>II. BLOK</a:t>
            </a:r>
            <a:endParaRPr lang="tr-TR" dirty="0"/>
          </a:p>
        </p:txBody>
      </p:sp>
      <p:sp>
        <p:nvSpPr>
          <p:cNvPr id="28" name="Rectangle 27"/>
          <p:cNvSpPr/>
          <p:nvPr/>
        </p:nvSpPr>
        <p:spPr>
          <a:xfrm>
            <a:off x="6392419" y="1642369"/>
            <a:ext cx="1553592" cy="42612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9" name="TextBox 28"/>
          <p:cNvSpPr txBox="1"/>
          <p:nvPr/>
        </p:nvSpPr>
        <p:spPr>
          <a:xfrm>
            <a:off x="6765281" y="1278384"/>
            <a:ext cx="958660" cy="369332"/>
          </a:xfrm>
          <a:prstGeom prst="rect">
            <a:avLst/>
          </a:prstGeom>
          <a:noFill/>
        </p:spPr>
        <p:txBody>
          <a:bodyPr wrap="none" rtlCol="0">
            <a:spAutoFit/>
          </a:bodyPr>
          <a:lstStyle/>
          <a:p>
            <a:r>
              <a:rPr lang="tr-TR" dirty="0" smtClean="0"/>
              <a:t>III. BLOK</a:t>
            </a:r>
            <a:endParaRPr lang="tr-TR" dirty="0"/>
          </a:p>
        </p:txBody>
      </p:sp>
      <p:sp>
        <p:nvSpPr>
          <p:cNvPr id="39" name="Rectangle 38"/>
          <p:cNvSpPr/>
          <p:nvPr/>
        </p:nvSpPr>
        <p:spPr>
          <a:xfrm>
            <a:off x="8210716" y="1642369"/>
            <a:ext cx="1553592" cy="42612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0" name="TextBox 39"/>
          <p:cNvSpPr txBox="1"/>
          <p:nvPr/>
        </p:nvSpPr>
        <p:spPr>
          <a:xfrm>
            <a:off x="8583578" y="1278384"/>
            <a:ext cx="951607" cy="369332"/>
          </a:xfrm>
          <a:prstGeom prst="rect">
            <a:avLst/>
          </a:prstGeom>
          <a:noFill/>
        </p:spPr>
        <p:txBody>
          <a:bodyPr wrap="none" rtlCol="0">
            <a:spAutoFit/>
          </a:bodyPr>
          <a:lstStyle/>
          <a:p>
            <a:r>
              <a:rPr lang="tr-TR" dirty="0" smtClean="0"/>
              <a:t>IV. BLOK</a:t>
            </a:r>
            <a:endParaRPr lang="tr-TR" dirty="0"/>
          </a:p>
        </p:txBody>
      </p:sp>
      <p:grpSp>
        <p:nvGrpSpPr>
          <p:cNvPr id="50" name="Group 49"/>
          <p:cNvGrpSpPr/>
          <p:nvPr/>
        </p:nvGrpSpPr>
        <p:grpSpPr>
          <a:xfrm>
            <a:off x="2467992" y="1647716"/>
            <a:ext cx="7296316" cy="4255934"/>
            <a:chOff x="2467992" y="1647716"/>
            <a:chExt cx="7296316" cy="4255934"/>
          </a:xfrm>
        </p:grpSpPr>
        <p:grpSp>
          <p:nvGrpSpPr>
            <p:cNvPr id="14" name="Group 13"/>
            <p:cNvGrpSpPr/>
            <p:nvPr/>
          </p:nvGrpSpPr>
          <p:grpSpPr>
            <a:xfrm>
              <a:off x="2467992" y="1647716"/>
              <a:ext cx="1553592" cy="1370692"/>
              <a:chOff x="2467992" y="1647716"/>
              <a:chExt cx="1553592" cy="1370692"/>
            </a:xfrm>
          </p:grpSpPr>
          <p:sp>
            <p:nvSpPr>
              <p:cNvPr id="8" name="Rectangle 7"/>
              <p:cNvSpPr/>
              <p:nvPr/>
            </p:nvSpPr>
            <p:spPr>
              <a:xfrm>
                <a:off x="2467992" y="1647716"/>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TextBox 10"/>
              <p:cNvSpPr txBox="1"/>
              <p:nvPr/>
            </p:nvSpPr>
            <p:spPr>
              <a:xfrm>
                <a:off x="2910401" y="2148396"/>
                <a:ext cx="668773" cy="369332"/>
              </a:xfrm>
              <a:prstGeom prst="rect">
                <a:avLst/>
              </a:prstGeom>
              <a:noFill/>
            </p:spPr>
            <p:txBody>
              <a:bodyPr wrap="none" rtlCol="0">
                <a:spAutoFit/>
              </a:bodyPr>
              <a:lstStyle/>
              <a:p>
                <a:r>
                  <a:rPr lang="tr-TR" dirty="0" err="1" smtClean="0"/>
                  <a:t>Valör</a:t>
                </a:r>
                <a:endParaRPr lang="tr-TR" dirty="0"/>
              </a:p>
            </p:txBody>
          </p:sp>
        </p:grpSp>
        <p:grpSp>
          <p:nvGrpSpPr>
            <p:cNvPr id="22" name="Group 21"/>
            <p:cNvGrpSpPr/>
            <p:nvPr/>
          </p:nvGrpSpPr>
          <p:grpSpPr>
            <a:xfrm>
              <a:off x="4472006" y="3087663"/>
              <a:ext cx="1553592" cy="1370692"/>
              <a:chOff x="2467992" y="3087663"/>
              <a:chExt cx="1553592" cy="1370692"/>
            </a:xfrm>
          </p:grpSpPr>
          <p:sp>
            <p:nvSpPr>
              <p:cNvPr id="23" name="Rectangle 22"/>
              <p:cNvSpPr/>
              <p:nvPr/>
            </p:nvSpPr>
            <p:spPr>
              <a:xfrm>
                <a:off x="2467992" y="3087663"/>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TextBox 23"/>
              <p:cNvSpPr txBox="1"/>
              <p:nvPr/>
            </p:nvSpPr>
            <p:spPr>
              <a:xfrm>
                <a:off x="2910401" y="3588343"/>
                <a:ext cx="668773" cy="369332"/>
              </a:xfrm>
              <a:prstGeom prst="rect">
                <a:avLst/>
              </a:prstGeom>
              <a:noFill/>
            </p:spPr>
            <p:txBody>
              <a:bodyPr wrap="none" rtlCol="0">
                <a:spAutoFit/>
              </a:bodyPr>
              <a:lstStyle/>
              <a:p>
                <a:r>
                  <a:rPr lang="tr-TR" dirty="0" err="1" smtClean="0"/>
                  <a:t>Valör</a:t>
                </a:r>
                <a:endParaRPr lang="tr-TR" dirty="0"/>
              </a:p>
            </p:txBody>
          </p:sp>
        </p:grpSp>
        <p:grpSp>
          <p:nvGrpSpPr>
            <p:cNvPr id="36" name="Group 35"/>
            <p:cNvGrpSpPr/>
            <p:nvPr/>
          </p:nvGrpSpPr>
          <p:grpSpPr>
            <a:xfrm>
              <a:off x="6392419" y="4532958"/>
              <a:ext cx="1553592" cy="1370692"/>
              <a:chOff x="2467992" y="4532958"/>
              <a:chExt cx="1553592" cy="1370692"/>
            </a:xfrm>
          </p:grpSpPr>
          <p:sp>
            <p:nvSpPr>
              <p:cNvPr id="37" name="Rectangle 36"/>
              <p:cNvSpPr/>
              <p:nvPr/>
            </p:nvSpPr>
            <p:spPr>
              <a:xfrm>
                <a:off x="2467992" y="4532958"/>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8" name="TextBox 37"/>
              <p:cNvSpPr txBox="1"/>
              <p:nvPr/>
            </p:nvSpPr>
            <p:spPr>
              <a:xfrm>
                <a:off x="2910400" y="4959035"/>
                <a:ext cx="668773" cy="369332"/>
              </a:xfrm>
              <a:prstGeom prst="rect">
                <a:avLst/>
              </a:prstGeom>
              <a:noFill/>
            </p:spPr>
            <p:txBody>
              <a:bodyPr wrap="none" rtlCol="0">
                <a:spAutoFit/>
              </a:bodyPr>
              <a:lstStyle/>
              <a:p>
                <a:r>
                  <a:rPr lang="tr-TR" dirty="0" err="1" smtClean="0"/>
                  <a:t>Valör</a:t>
                </a:r>
                <a:endParaRPr lang="tr-TR" dirty="0"/>
              </a:p>
            </p:txBody>
          </p:sp>
        </p:grpSp>
        <p:grpSp>
          <p:nvGrpSpPr>
            <p:cNvPr id="41" name="Group 40"/>
            <p:cNvGrpSpPr/>
            <p:nvPr/>
          </p:nvGrpSpPr>
          <p:grpSpPr>
            <a:xfrm>
              <a:off x="8210716" y="1647716"/>
              <a:ext cx="1553592" cy="1370692"/>
              <a:chOff x="2467992" y="1647716"/>
              <a:chExt cx="1553592" cy="1370692"/>
            </a:xfrm>
          </p:grpSpPr>
          <p:sp>
            <p:nvSpPr>
              <p:cNvPr id="42" name="Rectangle 41"/>
              <p:cNvSpPr/>
              <p:nvPr/>
            </p:nvSpPr>
            <p:spPr>
              <a:xfrm>
                <a:off x="2467992" y="1647716"/>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3" name="TextBox 42"/>
              <p:cNvSpPr txBox="1"/>
              <p:nvPr/>
            </p:nvSpPr>
            <p:spPr>
              <a:xfrm>
                <a:off x="2910401" y="2148396"/>
                <a:ext cx="668773" cy="369332"/>
              </a:xfrm>
              <a:prstGeom prst="rect">
                <a:avLst/>
              </a:prstGeom>
              <a:noFill/>
            </p:spPr>
            <p:txBody>
              <a:bodyPr wrap="none" rtlCol="0">
                <a:spAutoFit/>
              </a:bodyPr>
              <a:lstStyle/>
              <a:p>
                <a:r>
                  <a:rPr lang="tr-TR" dirty="0" err="1" smtClean="0"/>
                  <a:t>Valör</a:t>
                </a:r>
                <a:endParaRPr lang="tr-TR" dirty="0"/>
              </a:p>
            </p:txBody>
          </p:sp>
        </p:grpSp>
      </p:grpSp>
      <p:grpSp>
        <p:nvGrpSpPr>
          <p:cNvPr id="51" name="Group 50"/>
          <p:cNvGrpSpPr/>
          <p:nvPr/>
        </p:nvGrpSpPr>
        <p:grpSpPr>
          <a:xfrm>
            <a:off x="2467992" y="1647716"/>
            <a:ext cx="7296316" cy="4255934"/>
            <a:chOff x="2467992" y="1647716"/>
            <a:chExt cx="7296316" cy="4255934"/>
          </a:xfrm>
        </p:grpSpPr>
        <p:grpSp>
          <p:nvGrpSpPr>
            <p:cNvPr id="15" name="Group 14"/>
            <p:cNvGrpSpPr/>
            <p:nvPr/>
          </p:nvGrpSpPr>
          <p:grpSpPr>
            <a:xfrm>
              <a:off x="2467992" y="3087663"/>
              <a:ext cx="1553592" cy="1370692"/>
              <a:chOff x="2467992" y="3087663"/>
              <a:chExt cx="1553592" cy="1370692"/>
            </a:xfrm>
          </p:grpSpPr>
          <p:sp>
            <p:nvSpPr>
              <p:cNvPr id="9" name="Rectangle 8"/>
              <p:cNvSpPr/>
              <p:nvPr/>
            </p:nvSpPr>
            <p:spPr>
              <a:xfrm>
                <a:off x="2467992" y="3087663"/>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TextBox 11"/>
              <p:cNvSpPr txBox="1"/>
              <p:nvPr/>
            </p:nvSpPr>
            <p:spPr>
              <a:xfrm>
                <a:off x="2736530" y="3588343"/>
                <a:ext cx="1051891" cy="369332"/>
              </a:xfrm>
              <a:prstGeom prst="rect">
                <a:avLst/>
              </a:prstGeom>
              <a:noFill/>
            </p:spPr>
            <p:txBody>
              <a:bodyPr wrap="none" rtlCol="0">
                <a:spAutoFit/>
              </a:bodyPr>
              <a:lstStyle/>
              <a:p>
                <a:r>
                  <a:rPr lang="tr-TR" dirty="0" err="1" smtClean="0"/>
                  <a:t>Kelvedon</a:t>
                </a:r>
                <a:endParaRPr lang="tr-TR" dirty="0"/>
              </a:p>
            </p:txBody>
          </p:sp>
        </p:grpSp>
        <p:grpSp>
          <p:nvGrpSpPr>
            <p:cNvPr id="25" name="Group 24"/>
            <p:cNvGrpSpPr/>
            <p:nvPr/>
          </p:nvGrpSpPr>
          <p:grpSpPr>
            <a:xfrm>
              <a:off x="4472006" y="4532958"/>
              <a:ext cx="1553592" cy="1370692"/>
              <a:chOff x="2467992" y="4532958"/>
              <a:chExt cx="1553592" cy="1370692"/>
            </a:xfrm>
          </p:grpSpPr>
          <p:sp>
            <p:nvSpPr>
              <p:cNvPr id="26" name="Rectangle 25"/>
              <p:cNvSpPr/>
              <p:nvPr/>
            </p:nvSpPr>
            <p:spPr>
              <a:xfrm>
                <a:off x="2467992" y="4532958"/>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7" name="TextBox 26"/>
              <p:cNvSpPr txBox="1"/>
              <p:nvPr/>
            </p:nvSpPr>
            <p:spPr>
              <a:xfrm>
                <a:off x="2765384" y="4959035"/>
                <a:ext cx="1051891" cy="369332"/>
              </a:xfrm>
              <a:prstGeom prst="rect">
                <a:avLst/>
              </a:prstGeom>
              <a:noFill/>
            </p:spPr>
            <p:txBody>
              <a:bodyPr wrap="none" rtlCol="0">
                <a:spAutoFit/>
              </a:bodyPr>
              <a:lstStyle/>
              <a:p>
                <a:r>
                  <a:rPr lang="tr-TR" dirty="0" err="1" smtClean="0"/>
                  <a:t>Kelvedon</a:t>
                </a:r>
                <a:endParaRPr lang="tr-TR" dirty="0"/>
              </a:p>
            </p:txBody>
          </p:sp>
        </p:grpSp>
        <p:grpSp>
          <p:nvGrpSpPr>
            <p:cNvPr id="30" name="Group 29"/>
            <p:cNvGrpSpPr/>
            <p:nvPr/>
          </p:nvGrpSpPr>
          <p:grpSpPr>
            <a:xfrm>
              <a:off x="6392419" y="1647716"/>
              <a:ext cx="1553592" cy="1370692"/>
              <a:chOff x="2467992" y="1647716"/>
              <a:chExt cx="1553592" cy="1370692"/>
            </a:xfrm>
          </p:grpSpPr>
          <p:sp>
            <p:nvSpPr>
              <p:cNvPr id="31" name="Rectangle 30"/>
              <p:cNvSpPr/>
              <p:nvPr/>
            </p:nvSpPr>
            <p:spPr>
              <a:xfrm>
                <a:off x="2467992" y="1647716"/>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2" name="TextBox 31"/>
              <p:cNvSpPr txBox="1"/>
              <p:nvPr/>
            </p:nvSpPr>
            <p:spPr>
              <a:xfrm>
                <a:off x="2718842" y="2143048"/>
                <a:ext cx="1051891" cy="369332"/>
              </a:xfrm>
              <a:prstGeom prst="rect">
                <a:avLst/>
              </a:prstGeom>
              <a:noFill/>
            </p:spPr>
            <p:txBody>
              <a:bodyPr wrap="none" rtlCol="0">
                <a:spAutoFit/>
              </a:bodyPr>
              <a:lstStyle/>
              <a:p>
                <a:r>
                  <a:rPr lang="tr-TR" dirty="0" err="1" smtClean="0"/>
                  <a:t>Kelvedon</a:t>
                </a:r>
                <a:endParaRPr lang="tr-TR" dirty="0"/>
              </a:p>
            </p:txBody>
          </p:sp>
        </p:grpSp>
        <p:grpSp>
          <p:nvGrpSpPr>
            <p:cNvPr id="44" name="Group 43"/>
            <p:cNvGrpSpPr/>
            <p:nvPr/>
          </p:nvGrpSpPr>
          <p:grpSpPr>
            <a:xfrm>
              <a:off x="8210716" y="3087663"/>
              <a:ext cx="1553592" cy="1370692"/>
              <a:chOff x="2467992" y="3087663"/>
              <a:chExt cx="1553592" cy="1370692"/>
            </a:xfrm>
          </p:grpSpPr>
          <p:sp>
            <p:nvSpPr>
              <p:cNvPr id="45" name="Rectangle 44"/>
              <p:cNvSpPr/>
              <p:nvPr/>
            </p:nvSpPr>
            <p:spPr>
              <a:xfrm>
                <a:off x="2467992" y="3087663"/>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6" name="TextBox 45"/>
              <p:cNvSpPr txBox="1"/>
              <p:nvPr/>
            </p:nvSpPr>
            <p:spPr>
              <a:xfrm>
                <a:off x="2736530" y="3588343"/>
                <a:ext cx="1051891" cy="369332"/>
              </a:xfrm>
              <a:prstGeom prst="rect">
                <a:avLst/>
              </a:prstGeom>
              <a:noFill/>
            </p:spPr>
            <p:txBody>
              <a:bodyPr wrap="none" rtlCol="0">
                <a:spAutoFit/>
              </a:bodyPr>
              <a:lstStyle/>
              <a:p>
                <a:r>
                  <a:rPr lang="tr-TR" dirty="0" err="1" smtClean="0"/>
                  <a:t>Kelvedon</a:t>
                </a:r>
                <a:endParaRPr lang="tr-TR" dirty="0"/>
              </a:p>
            </p:txBody>
          </p:sp>
        </p:grpSp>
      </p:grpSp>
      <p:grpSp>
        <p:nvGrpSpPr>
          <p:cNvPr id="52" name="Group 51"/>
          <p:cNvGrpSpPr/>
          <p:nvPr/>
        </p:nvGrpSpPr>
        <p:grpSpPr>
          <a:xfrm>
            <a:off x="2467992" y="1647716"/>
            <a:ext cx="7296316" cy="4255934"/>
            <a:chOff x="2467992" y="1647716"/>
            <a:chExt cx="7296316" cy="4255934"/>
          </a:xfrm>
        </p:grpSpPr>
        <p:grpSp>
          <p:nvGrpSpPr>
            <p:cNvPr id="16" name="Group 15"/>
            <p:cNvGrpSpPr/>
            <p:nvPr/>
          </p:nvGrpSpPr>
          <p:grpSpPr>
            <a:xfrm>
              <a:off x="2467992" y="4532958"/>
              <a:ext cx="1553592" cy="1370692"/>
              <a:chOff x="2467992" y="4532958"/>
              <a:chExt cx="1553592" cy="1370692"/>
            </a:xfrm>
          </p:grpSpPr>
          <p:sp>
            <p:nvSpPr>
              <p:cNvPr id="10" name="Rectangle 9"/>
              <p:cNvSpPr/>
              <p:nvPr/>
            </p:nvSpPr>
            <p:spPr>
              <a:xfrm>
                <a:off x="2467992" y="4532958"/>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TextBox 12"/>
              <p:cNvSpPr txBox="1"/>
              <p:nvPr/>
            </p:nvSpPr>
            <p:spPr>
              <a:xfrm>
                <a:off x="2846496" y="4959035"/>
                <a:ext cx="837602" cy="369332"/>
              </a:xfrm>
              <a:prstGeom prst="rect">
                <a:avLst/>
              </a:prstGeom>
              <a:noFill/>
            </p:spPr>
            <p:txBody>
              <a:bodyPr wrap="none" rtlCol="0">
                <a:spAutoFit/>
              </a:bodyPr>
              <a:lstStyle/>
              <a:p>
                <a:r>
                  <a:rPr lang="tr-TR" dirty="0" err="1" smtClean="0"/>
                  <a:t>Record</a:t>
                </a:r>
                <a:endParaRPr lang="tr-TR" dirty="0"/>
              </a:p>
            </p:txBody>
          </p:sp>
        </p:grpSp>
        <p:grpSp>
          <p:nvGrpSpPr>
            <p:cNvPr id="19" name="Group 18"/>
            <p:cNvGrpSpPr/>
            <p:nvPr/>
          </p:nvGrpSpPr>
          <p:grpSpPr>
            <a:xfrm>
              <a:off x="4472006" y="1647716"/>
              <a:ext cx="1553592" cy="1370692"/>
              <a:chOff x="2467992" y="1647716"/>
              <a:chExt cx="1553592" cy="1370692"/>
            </a:xfrm>
          </p:grpSpPr>
          <p:sp>
            <p:nvSpPr>
              <p:cNvPr id="20" name="Rectangle 19"/>
              <p:cNvSpPr/>
              <p:nvPr/>
            </p:nvSpPr>
            <p:spPr>
              <a:xfrm>
                <a:off x="2467992" y="1647716"/>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TextBox 20"/>
              <p:cNvSpPr txBox="1"/>
              <p:nvPr/>
            </p:nvSpPr>
            <p:spPr>
              <a:xfrm>
                <a:off x="2825986" y="2143048"/>
                <a:ext cx="837602" cy="369332"/>
              </a:xfrm>
              <a:prstGeom prst="rect">
                <a:avLst/>
              </a:prstGeom>
              <a:noFill/>
            </p:spPr>
            <p:txBody>
              <a:bodyPr wrap="none" rtlCol="0">
                <a:spAutoFit/>
              </a:bodyPr>
              <a:lstStyle/>
              <a:p>
                <a:r>
                  <a:rPr lang="tr-TR" dirty="0" err="1" smtClean="0"/>
                  <a:t>Record</a:t>
                </a:r>
                <a:endParaRPr lang="tr-TR" dirty="0"/>
              </a:p>
            </p:txBody>
          </p:sp>
        </p:grpSp>
        <p:grpSp>
          <p:nvGrpSpPr>
            <p:cNvPr id="33" name="Group 32"/>
            <p:cNvGrpSpPr/>
            <p:nvPr/>
          </p:nvGrpSpPr>
          <p:grpSpPr>
            <a:xfrm>
              <a:off x="6392419" y="3087663"/>
              <a:ext cx="1553592" cy="1370692"/>
              <a:chOff x="2467992" y="3087663"/>
              <a:chExt cx="1553592" cy="1370692"/>
            </a:xfrm>
          </p:grpSpPr>
          <p:sp>
            <p:nvSpPr>
              <p:cNvPr id="34" name="Rectangle 33"/>
              <p:cNvSpPr/>
              <p:nvPr/>
            </p:nvSpPr>
            <p:spPr>
              <a:xfrm>
                <a:off x="2467992" y="3087663"/>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5" name="TextBox 34"/>
              <p:cNvSpPr txBox="1"/>
              <p:nvPr/>
            </p:nvSpPr>
            <p:spPr>
              <a:xfrm>
                <a:off x="2825986" y="3588343"/>
                <a:ext cx="837602" cy="369332"/>
              </a:xfrm>
              <a:prstGeom prst="rect">
                <a:avLst/>
              </a:prstGeom>
              <a:noFill/>
            </p:spPr>
            <p:txBody>
              <a:bodyPr wrap="none" rtlCol="0">
                <a:spAutoFit/>
              </a:bodyPr>
              <a:lstStyle/>
              <a:p>
                <a:r>
                  <a:rPr lang="tr-TR" dirty="0" err="1" smtClean="0"/>
                  <a:t>Record</a:t>
                </a:r>
                <a:endParaRPr lang="tr-TR" dirty="0"/>
              </a:p>
            </p:txBody>
          </p:sp>
        </p:grpSp>
        <p:grpSp>
          <p:nvGrpSpPr>
            <p:cNvPr id="47" name="Group 46"/>
            <p:cNvGrpSpPr/>
            <p:nvPr/>
          </p:nvGrpSpPr>
          <p:grpSpPr>
            <a:xfrm>
              <a:off x="8210716" y="4532958"/>
              <a:ext cx="1553592" cy="1370692"/>
              <a:chOff x="2467992" y="4532958"/>
              <a:chExt cx="1553592" cy="1370692"/>
            </a:xfrm>
          </p:grpSpPr>
          <p:sp>
            <p:nvSpPr>
              <p:cNvPr id="48" name="Rectangle 47"/>
              <p:cNvSpPr/>
              <p:nvPr/>
            </p:nvSpPr>
            <p:spPr>
              <a:xfrm>
                <a:off x="2467992" y="4532958"/>
                <a:ext cx="1553592" cy="137069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9" name="TextBox 48"/>
              <p:cNvSpPr txBox="1"/>
              <p:nvPr/>
            </p:nvSpPr>
            <p:spPr>
              <a:xfrm>
                <a:off x="2846496" y="4959035"/>
                <a:ext cx="837602" cy="369332"/>
              </a:xfrm>
              <a:prstGeom prst="rect">
                <a:avLst/>
              </a:prstGeom>
              <a:noFill/>
            </p:spPr>
            <p:txBody>
              <a:bodyPr wrap="none" rtlCol="0">
                <a:spAutoFit/>
              </a:bodyPr>
              <a:lstStyle/>
              <a:p>
                <a:r>
                  <a:rPr lang="tr-TR" dirty="0" err="1" smtClean="0"/>
                  <a:t>Record</a:t>
                </a:r>
                <a:endParaRPr lang="tr-TR" dirty="0"/>
              </a:p>
            </p:txBody>
          </p:sp>
        </p:grpSp>
      </p:grpSp>
      <p:sp>
        <p:nvSpPr>
          <p:cNvPr id="54" name="TextBox 53"/>
          <p:cNvSpPr txBox="1"/>
          <p:nvPr/>
        </p:nvSpPr>
        <p:spPr>
          <a:xfrm rot="16200000">
            <a:off x="1154097" y="2148396"/>
            <a:ext cx="1169744" cy="369332"/>
          </a:xfrm>
          <a:prstGeom prst="rect">
            <a:avLst/>
          </a:prstGeom>
          <a:noFill/>
        </p:spPr>
        <p:txBody>
          <a:bodyPr wrap="none" rtlCol="0">
            <a:spAutoFit/>
          </a:bodyPr>
          <a:lstStyle/>
          <a:p>
            <a:r>
              <a:rPr lang="tr-TR" dirty="0" smtClean="0"/>
              <a:t>Ana parsel</a:t>
            </a:r>
            <a:endParaRPr lang="tr-TR" dirty="0"/>
          </a:p>
        </p:txBody>
      </p:sp>
      <p:sp>
        <p:nvSpPr>
          <p:cNvPr id="55" name="Left Brace 54"/>
          <p:cNvSpPr/>
          <p:nvPr/>
        </p:nvSpPr>
        <p:spPr>
          <a:xfrm>
            <a:off x="1890941" y="1647716"/>
            <a:ext cx="371920" cy="137069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grpSp>
        <p:nvGrpSpPr>
          <p:cNvPr id="111" name="Group 110"/>
          <p:cNvGrpSpPr/>
          <p:nvPr/>
        </p:nvGrpSpPr>
        <p:grpSpPr>
          <a:xfrm>
            <a:off x="2467857" y="1644609"/>
            <a:ext cx="7301161" cy="4259041"/>
            <a:chOff x="2467857" y="1644609"/>
            <a:chExt cx="7301161" cy="4259041"/>
          </a:xfrm>
        </p:grpSpPr>
        <p:sp>
          <p:nvSpPr>
            <p:cNvPr id="56" name="Rectangle 55"/>
            <p:cNvSpPr/>
            <p:nvPr/>
          </p:nvSpPr>
          <p:spPr>
            <a:xfrm>
              <a:off x="2467992" y="1644609"/>
              <a:ext cx="1553592" cy="322259"/>
            </a:xfrm>
            <a:prstGeom prst="rect">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40</a:t>
              </a:r>
              <a:endParaRPr lang="tr-TR" dirty="0">
                <a:solidFill>
                  <a:schemeClr val="tx1"/>
                </a:solidFill>
              </a:endParaRPr>
            </a:p>
          </p:txBody>
        </p:sp>
        <p:sp>
          <p:nvSpPr>
            <p:cNvPr id="64" name="Rectangle 63"/>
            <p:cNvSpPr/>
            <p:nvPr/>
          </p:nvSpPr>
          <p:spPr>
            <a:xfrm>
              <a:off x="2467991" y="1992096"/>
              <a:ext cx="1553592" cy="322259"/>
            </a:xfrm>
            <a:prstGeom prst="rect">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60</a:t>
              </a:r>
              <a:endParaRPr lang="tr-TR" dirty="0">
                <a:solidFill>
                  <a:schemeClr val="tx1"/>
                </a:solidFill>
              </a:endParaRPr>
            </a:p>
          </p:txBody>
        </p:sp>
        <p:sp>
          <p:nvSpPr>
            <p:cNvPr id="65" name="Rectangle 64"/>
            <p:cNvSpPr/>
            <p:nvPr/>
          </p:nvSpPr>
          <p:spPr>
            <a:xfrm>
              <a:off x="2467990" y="2339916"/>
              <a:ext cx="1553592" cy="322259"/>
            </a:xfrm>
            <a:prstGeom prst="rect">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V 80</a:t>
              </a:r>
              <a:endParaRPr lang="tr-TR" dirty="0"/>
            </a:p>
          </p:txBody>
        </p:sp>
        <p:sp>
          <p:nvSpPr>
            <p:cNvPr id="66" name="Rectangle 65"/>
            <p:cNvSpPr/>
            <p:nvPr/>
          </p:nvSpPr>
          <p:spPr>
            <a:xfrm>
              <a:off x="2467857" y="2687040"/>
              <a:ext cx="1553592" cy="322259"/>
            </a:xfrm>
            <a:prstGeom prst="rect">
              <a:avLst/>
            </a:prstGeom>
            <a:solidFill>
              <a:schemeClr val="accent6">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20</a:t>
              </a:r>
              <a:endParaRPr lang="tr-TR" dirty="0">
                <a:solidFill>
                  <a:schemeClr val="tx1"/>
                </a:solidFill>
              </a:endParaRPr>
            </a:p>
          </p:txBody>
        </p:sp>
        <p:sp>
          <p:nvSpPr>
            <p:cNvPr id="67" name="Rectangle 66"/>
            <p:cNvSpPr/>
            <p:nvPr/>
          </p:nvSpPr>
          <p:spPr>
            <a:xfrm>
              <a:off x="4472141" y="3093665"/>
              <a:ext cx="1553592" cy="322259"/>
            </a:xfrm>
            <a:prstGeom prst="rect">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40</a:t>
              </a:r>
              <a:endParaRPr lang="tr-TR" dirty="0">
                <a:solidFill>
                  <a:schemeClr val="tx1"/>
                </a:solidFill>
              </a:endParaRPr>
            </a:p>
          </p:txBody>
        </p:sp>
        <p:sp>
          <p:nvSpPr>
            <p:cNvPr id="68" name="Rectangle 67"/>
            <p:cNvSpPr/>
            <p:nvPr/>
          </p:nvSpPr>
          <p:spPr>
            <a:xfrm>
              <a:off x="4472141" y="4123663"/>
              <a:ext cx="1553592" cy="322259"/>
            </a:xfrm>
            <a:prstGeom prst="rect">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60</a:t>
              </a:r>
              <a:endParaRPr lang="tr-TR" dirty="0">
                <a:solidFill>
                  <a:schemeClr val="tx1"/>
                </a:solidFill>
              </a:endParaRPr>
            </a:p>
          </p:txBody>
        </p:sp>
        <p:sp>
          <p:nvSpPr>
            <p:cNvPr id="69" name="Rectangle 68"/>
            <p:cNvSpPr/>
            <p:nvPr/>
          </p:nvSpPr>
          <p:spPr>
            <a:xfrm>
              <a:off x="4472139" y="3788972"/>
              <a:ext cx="1553592" cy="322259"/>
            </a:xfrm>
            <a:prstGeom prst="rect">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V 80</a:t>
              </a:r>
              <a:endParaRPr lang="tr-TR" dirty="0"/>
            </a:p>
          </p:txBody>
        </p:sp>
        <p:sp>
          <p:nvSpPr>
            <p:cNvPr id="70" name="Rectangle 69"/>
            <p:cNvSpPr/>
            <p:nvPr/>
          </p:nvSpPr>
          <p:spPr>
            <a:xfrm>
              <a:off x="4472006" y="3441318"/>
              <a:ext cx="1553592" cy="322259"/>
            </a:xfrm>
            <a:prstGeom prst="rect">
              <a:avLst/>
            </a:prstGeom>
            <a:solidFill>
              <a:schemeClr val="accent6">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20</a:t>
              </a:r>
              <a:endParaRPr lang="tr-TR" dirty="0">
                <a:solidFill>
                  <a:schemeClr val="tx1"/>
                </a:solidFill>
              </a:endParaRPr>
            </a:p>
          </p:txBody>
        </p:sp>
        <p:sp>
          <p:nvSpPr>
            <p:cNvPr id="71" name="Rectangle 70"/>
            <p:cNvSpPr/>
            <p:nvPr/>
          </p:nvSpPr>
          <p:spPr>
            <a:xfrm>
              <a:off x="6395224" y="5244333"/>
              <a:ext cx="1553592" cy="322259"/>
            </a:xfrm>
            <a:prstGeom prst="rect">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40</a:t>
              </a:r>
              <a:endParaRPr lang="tr-TR" dirty="0">
                <a:solidFill>
                  <a:schemeClr val="tx1"/>
                </a:solidFill>
              </a:endParaRPr>
            </a:p>
          </p:txBody>
        </p:sp>
        <p:sp>
          <p:nvSpPr>
            <p:cNvPr id="72" name="Rectangle 71"/>
            <p:cNvSpPr/>
            <p:nvPr/>
          </p:nvSpPr>
          <p:spPr>
            <a:xfrm>
              <a:off x="6395358" y="4886447"/>
              <a:ext cx="1553592" cy="322259"/>
            </a:xfrm>
            <a:prstGeom prst="rect">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60</a:t>
              </a:r>
              <a:endParaRPr lang="tr-TR" dirty="0">
                <a:solidFill>
                  <a:schemeClr val="tx1"/>
                </a:solidFill>
              </a:endParaRPr>
            </a:p>
          </p:txBody>
        </p:sp>
        <p:sp>
          <p:nvSpPr>
            <p:cNvPr id="73" name="Rectangle 72"/>
            <p:cNvSpPr/>
            <p:nvPr/>
          </p:nvSpPr>
          <p:spPr>
            <a:xfrm>
              <a:off x="6395668" y="4538975"/>
              <a:ext cx="1553592" cy="322259"/>
            </a:xfrm>
            <a:prstGeom prst="rect">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V 80</a:t>
              </a:r>
              <a:endParaRPr lang="tr-TR" dirty="0"/>
            </a:p>
          </p:txBody>
        </p:sp>
        <p:sp>
          <p:nvSpPr>
            <p:cNvPr id="74" name="Rectangle 73"/>
            <p:cNvSpPr/>
            <p:nvPr/>
          </p:nvSpPr>
          <p:spPr>
            <a:xfrm>
              <a:off x="6395224" y="5581391"/>
              <a:ext cx="1553592" cy="322259"/>
            </a:xfrm>
            <a:prstGeom prst="rect">
              <a:avLst/>
            </a:prstGeom>
            <a:solidFill>
              <a:schemeClr val="accent6">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20</a:t>
              </a:r>
              <a:endParaRPr lang="tr-TR" dirty="0">
                <a:solidFill>
                  <a:schemeClr val="tx1"/>
                </a:solidFill>
              </a:endParaRPr>
            </a:p>
          </p:txBody>
        </p:sp>
        <p:sp>
          <p:nvSpPr>
            <p:cNvPr id="75" name="Rectangle 74"/>
            <p:cNvSpPr/>
            <p:nvPr/>
          </p:nvSpPr>
          <p:spPr>
            <a:xfrm>
              <a:off x="8215426" y="2001204"/>
              <a:ext cx="1553592" cy="322259"/>
            </a:xfrm>
            <a:prstGeom prst="rect">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40</a:t>
              </a:r>
              <a:endParaRPr lang="tr-TR" dirty="0">
                <a:solidFill>
                  <a:schemeClr val="tx1"/>
                </a:solidFill>
              </a:endParaRPr>
            </a:p>
          </p:txBody>
        </p:sp>
        <p:sp>
          <p:nvSpPr>
            <p:cNvPr id="76" name="Rectangle 75"/>
            <p:cNvSpPr/>
            <p:nvPr/>
          </p:nvSpPr>
          <p:spPr>
            <a:xfrm>
              <a:off x="8210850" y="2691462"/>
              <a:ext cx="1553592" cy="322259"/>
            </a:xfrm>
            <a:prstGeom prst="rect">
              <a:avLst/>
            </a:prstGeom>
            <a:solidFill>
              <a:schemeClr val="accent6">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60</a:t>
              </a:r>
              <a:endParaRPr lang="tr-TR" dirty="0">
                <a:solidFill>
                  <a:schemeClr val="tx1"/>
                </a:solidFill>
              </a:endParaRPr>
            </a:p>
          </p:txBody>
        </p:sp>
        <p:sp>
          <p:nvSpPr>
            <p:cNvPr id="77" name="Rectangle 76"/>
            <p:cNvSpPr/>
            <p:nvPr/>
          </p:nvSpPr>
          <p:spPr>
            <a:xfrm>
              <a:off x="8210849" y="2349025"/>
              <a:ext cx="1553592" cy="322259"/>
            </a:xfrm>
            <a:prstGeom prst="rect">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V 80</a:t>
              </a:r>
              <a:endParaRPr lang="tr-TR" dirty="0"/>
            </a:p>
          </p:txBody>
        </p:sp>
        <p:sp>
          <p:nvSpPr>
            <p:cNvPr id="78" name="Rectangle 77"/>
            <p:cNvSpPr/>
            <p:nvPr/>
          </p:nvSpPr>
          <p:spPr>
            <a:xfrm>
              <a:off x="8215426" y="1644609"/>
              <a:ext cx="1553592" cy="322259"/>
            </a:xfrm>
            <a:prstGeom prst="rect">
              <a:avLst/>
            </a:prstGeom>
            <a:solidFill>
              <a:schemeClr val="accent6">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V 20</a:t>
              </a:r>
              <a:endParaRPr lang="tr-TR" dirty="0">
                <a:solidFill>
                  <a:schemeClr val="tx1"/>
                </a:solidFill>
              </a:endParaRPr>
            </a:p>
          </p:txBody>
        </p:sp>
      </p:grpSp>
      <p:grpSp>
        <p:nvGrpSpPr>
          <p:cNvPr id="112" name="Group 111"/>
          <p:cNvGrpSpPr/>
          <p:nvPr/>
        </p:nvGrpSpPr>
        <p:grpSpPr>
          <a:xfrm>
            <a:off x="2467992" y="1647091"/>
            <a:ext cx="7301504" cy="4262125"/>
            <a:chOff x="2467992" y="1647091"/>
            <a:chExt cx="7301504" cy="4262125"/>
          </a:xfrm>
        </p:grpSpPr>
        <p:sp>
          <p:nvSpPr>
            <p:cNvPr id="79" name="Rectangle 78"/>
            <p:cNvSpPr/>
            <p:nvPr/>
          </p:nvSpPr>
          <p:spPr>
            <a:xfrm>
              <a:off x="2468127" y="3103652"/>
              <a:ext cx="1553592" cy="322259"/>
            </a:xfrm>
            <a:prstGeom prst="rect">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20</a:t>
              </a:r>
              <a:endParaRPr lang="tr-TR" dirty="0">
                <a:solidFill>
                  <a:schemeClr val="tx1"/>
                </a:solidFill>
              </a:endParaRPr>
            </a:p>
          </p:txBody>
        </p:sp>
        <p:sp>
          <p:nvSpPr>
            <p:cNvPr id="80" name="Rectangle 79"/>
            <p:cNvSpPr/>
            <p:nvPr/>
          </p:nvSpPr>
          <p:spPr>
            <a:xfrm>
              <a:off x="2468126" y="3451139"/>
              <a:ext cx="1553592" cy="322259"/>
            </a:xfrm>
            <a:prstGeom prst="rect">
              <a:avLst/>
            </a:prstGeom>
            <a:solidFill>
              <a:schemeClr val="accent5">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40</a:t>
              </a:r>
              <a:endParaRPr lang="tr-TR" dirty="0">
                <a:solidFill>
                  <a:schemeClr val="tx1"/>
                </a:solidFill>
              </a:endParaRPr>
            </a:p>
          </p:txBody>
        </p:sp>
        <p:sp>
          <p:nvSpPr>
            <p:cNvPr id="81" name="Rectangle 80"/>
            <p:cNvSpPr/>
            <p:nvPr/>
          </p:nvSpPr>
          <p:spPr>
            <a:xfrm>
              <a:off x="2468125" y="3798959"/>
              <a:ext cx="1553592" cy="322259"/>
            </a:xfrm>
            <a:prstGeom prst="rect">
              <a:avLst/>
            </a:prstGeom>
            <a:solidFill>
              <a:schemeClr val="accent5">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60</a:t>
              </a:r>
              <a:endParaRPr lang="tr-TR" dirty="0">
                <a:solidFill>
                  <a:schemeClr val="tx1"/>
                </a:solidFill>
              </a:endParaRPr>
            </a:p>
          </p:txBody>
        </p:sp>
        <p:sp>
          <p:nvSpPr>
            <p:cNvPr id="82" name="Rectangle 81"/>
            <p:cNvSpPr/>
            <p:nvPr/>
          </p:nvSpPr>
          <p:spPr>
            <a:xfrm>
              <a:off x="2467992" y="4146083"/>
              <a:ext cx="1553592" cy="322259"/>
            </a:xfrm>
            <a:prstGeom prst="rect">
              <a:avLst/>
            </a:prstGeom>
            <a:solidFill>
              <a:schemeClr val="accent5">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bg1"/>
                  </a:solidFill>
                </a:rPr>
                <a:t>K</a:t>
              </a:r>
              <a:r>
                <a:rPr lang="tr-TR" dirty="0" smtClean="0">
                  <a:solidFill>
                    <a:schemeClr val="bg1"/>
                  </a:solidFill>
                </a:rPr>
                <a:t> 80</a:t>
              </a:r>
              <a:endParaRPr lang="tr-TR" dirty="0">
                <a:solidFill>
                  <a:schemeClr val="bg1"/>
                </a:solidFill>
              </a:endParaRPr>
            </a:p>
          </p:txBody>
        </p:sp>
        <p:sp>
          <p:nvSpPr>
            <p:cNvPr id="83" name="Rectangle 82"/>
            <p:cNvSpPr/>
            <p:nvPr/>
          </p:nvSpPr>
          <p:spPr>
            <a:xfrm>
              <a:off x="4473712" y="5586957"/>
              <a:ext cx="1553592" cy="322259"/>
            </a:xfrm>
            <a:prstGeom prst="rect">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20</a:t>
              </a:r>
              <a:endParaRPr lang="tr-TR" dirty="0">
                <a:solidFill>
                  <a:schemeClr val="tx1"/>
                </a:solidFill>
              </a:endParaRPr>
            </a:p>
          </p:txBody>
        </p:sp>
        <p:sp>
          <p:nvSpPr>
            <p:cNvPr id="84" name="Rectangle 83"/>
            <p:cNvSpPr/>
            <p:nvPr/>
          </p:nvSpPr>
          <p:spPr>
            <a:xfrm>
              <a:off x="4472141" y="5238282"/>
              <a:ext cx="1553592" cy="322259"/>
            </a:xfrm>
            <a:prstGeom prst="rect">
              <a:avLst/>
            </a:prstGeom>
            <a:solidFill>
              <a:schemeClr val="accent5">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40</a:t>
              </a:r>
              <a:endParaRPr lang="tr-TR" dirty="0">
                <a:solidFill>
                  <a:schemeClr val="tx1"/>
                </a:solidFill>
              </a:endParaRPr>
            </a:p>
          </p:txBody>
        </p:sp>
        <p:sp>
          <p:nvSpPr>
            <p:cNvPr id="85" name="Rectangle 84"/>
            <p:cNvSpPr/>
            <p:nvPr/>
          </p:nvSpPr>
          <p:spPr>
            <a:xfrm>
              <a:off x="4474317" y="4544034"/>
              <a:ext cx="1553592" cy="322259"/>
            </a:xfrm>
            <a:prstGeom prst="rect">
              <a:avLst/>
            </a:prstGeom>
            <a:solidFill>
              <a:schemeClr val="accent5">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60</a:t>
              </a:r>
              <a:endParaRPr lang="tr-TR" dirty="0">
                <a:solidFill>
                  <a:schemeClr val="tx1"/>
                </a:solidFill>
              </a:endParaRPr>
            </a:p>
          </p:txBody>
        </p:sp>
        <p:sp>
          <p:nvSpPr>
            <p:cNvPr id="86" name="Rectangle 85"/>
            <p:cNvSpPr/>
            <p:nvPr/>
          </p:nvSpPr>
          <p:spPr>
            <a:xfrm>
              <a:off x="4474184" y="4891158"/>
              <a:ext cx="1553592" cy="322259"/>
            </a:xfrm>
            <a:prstGeom prst="rect">
              <a:avLst/>
            </a:prstGeom>
            <a:solidFill>
              <a:schemeClr val="accent5">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bg1"/>
                  </a:solidFill>
                </a:rPr>
                <a:t>K</a:t>
              </a:r>
              <a:r>
                <a:rPr lang="tr-TR" dirty="0" smtClean="0">
                  <a:solidFill>
                    <a:schemeClr val="bg1"/>
                  </a:solidFill>
                </a:rPr>
                <a:t> 80</a:t>
              </a:r>
              <a:endParaRPr lang="tr-TR" dirty="0">
                <a:solidFill>
                  <a:schemeClr val="bg1"/>
                </a:solidFill>
              </a:endParaRPr>
            </a:p>
          </p:txBody>
        </p:sp>
        <p:sp>
          <p:nvSpPr>
            <p:cNvPr id="87" name="Rectangle 86"/>
            <p:cNvSpPr/>
            <p:nvPr/>
          </p:nvSpPr>
          <p:spPr>
            <a:xfrm>
              <a:off x="6395224" y="2351250"/>
              <a:ext cx="1553592" cy="322259"/>
            </a:xfrm>
            <a:prstGeom prst="rect">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20</a:t>
              </a:r>
              <a:endParaRPr lang="tr-TR" dirty="0">
                <a:solidFill>
                  <a:schemeClr val="tx1"/>
                </a:solidFill>
              </a:endParaRPr>
            </a:p>
          </p:txBody>
        </p:sp>
        <p:sp>
          <p:nvSpPr>
            <p:cNvPr id="88" name="Rectangle 87"/>
            <p:cNvSpPr/>
            <p:nvPr/>
          </p:nvSpPr>
          <p:spPr>
            <a:xfrm>
              <a:off x="6394458" y="1647091"/>
              <a:ext cx="1553592" cy="322259"/>
            </a:xfrm>
            <a:prstGeom prst="rect">
              <a:avLst/>
            </a:prstGeom>
            <a:solidFill>
              <a:schemeClr val="accent5">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40</a:t>
              </a:r>
              <a:endParaRPr lang="tr-TR" dirty="0">
                <a:solidFill>
                  <a:schemeClr val="tx1"/>
                </a:solidFill>
              </a:endParaRPr>
            </a:p>
          </p:txBody>
        </p:sp>
        <p:sp>
          <p:nvSpPr>
            <p:cNvPr id="89" name="Rectangle 88"/>
            <p:cNvSpPr/>
            <p:nvPr/>
          </p:nvSpPr>
          <p:spPr>
            <a:xfrm>
              <a:off x="6393883" y="2703548"/>
              <a:ext cx="1553592" cy="322259"/>
            </a:xfrm>
            <a:prstGeom prst="rect">
              <a:avLst/>
            </a:prstGeom>
            <a:solidFill>
              <a:schemeClr val="accent5">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60</a:t>
              </a:r>
              <a:endParaRPr lang="tr-TR" dirty="0">
                <a:solidFill>
                  <a:schemeClr val="tx1"/>
                </a:solidFill>
              </a:endParaRPr>
            </a:p>
          </p:txBody>
        </p:sp>
        <p:sp>
          <p:nvSpPr>
            <p:cNvPr id="90" name="Rectangle 89"/>
            <p:cNvSpPr/>
            <p:nvPr/>
          </p:nvSpPr>
          <p:spPr>
            <a:xfrm>
              <a:off x="6403336" y="2003712"/>
              <a:ext cx="1553592" cy="322259"/>
            </a:xfrm>
            <a:prstGeom prst="rect">
              <a:avLst/>
            </a:prstGeom>
            <a:solidFill>
              <a:schemeClr val="accent5">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bg1"/>
                  </a:solidFill>
                </a:rPr>
                <a:t>K</a:t>
              </a:r>
              <a:r>
                <a:rPr lang="tr-TR" dirty="0" smtClean="0">
                  <a:solidFill>
                    <a:schemeClr val="bg1"/>
                  </a:solidFill>
                </a:rPr>
                <a:t> 80</a:t>
              </a:r>
              <a:endParaRPr lang="tr-TR" dirty="0">
                <a:solidFill>
                  <a:schemeClr val="bg1"/>
                </a:solidFill>
              </a:endParaRPr>
            </a:p>
          </p:txBody>
        </p:sp>
        <p:sp>
          <p:nvSpPr>
            <p:cNvPr id="91" name="Rectangle 90"/>
            <p:cNvSpPr/>
            <p:nvPr/>
          </p:nvSpPr>
          <p:spPr>
            <a:xfrm>
              <a:off x="8214884" y="4146083"/>
              <a:ext cx="1553592" cy="322259"/>
            </a:xfrm>
            <a:prstGeom prst="rect">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20</a:t>
              </a:r>
              <a:endParaRPr lang="tr-TR" dirty="0">
                <a:solidFill>
                  <a:schemeClr val="tx1"/>
                </a:solidFill>
              </a:endParaRPr>
            </a:p>
          </p:txBody>
        </p:sp>
        <p:sp>
          <p:nvSpPr>
            <p:cNvPr id="92" name="Rectangle 91"/>
            <p:cNvSpPr/>
            <p:nvPr/>
          </p:nvSpPr>
          <p:spPr>
            <a:xfrm>
              <a:off x="8214884" y="3793255"/>
              <a:ext cx="1553592" cy="322259"/>
            </a:xfrm>
            <a:prstGeom prst="rect">
              <a:avLst/>
            </a:prstGeom>
            <a:solidFill>
              <a:schemeClr val="accent5">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40</a:t>
              </a:r>
              <a:endParaRPr lang="tr-TR" dirty="0">
                <a:solidFill>
                  <a:schemeClr val="tx1"/>
                </a:solidFill>
              </a:endParaRPr>
            </a:p>
          </p:txBody>
        </p:sp>
        <p:sp>
          <p:nvSpPr>
            <p:cNvPr id="93" name="Rectangle 92"/>
            <p:cNvSpPr/>
            <p:nvPr/>
          </p:nvSpPr>
          <p:spPr>
            <a:xfrm>
              <a:off x="8215904" y="3093335"/>
              <a:ext cx="1553592" cy="322259"/>
            </a:xfrm>
            <a:prstGeom prst="rect">
              <a:avLst/>
            </a:prstGeom>
            <a:solidFill>
              <a:schemeClr val="accent5">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t>
              </a:r>
              <a:r>
                <a:rPr lang="tr-TR" dirty="0" smtClean="0">
                  <a:solidFill>
                    <a:schemeClr val="tx1"/>
                  </a:solidFill>
                </a:rPr>
                <a:t> 60</a:t>
              </a:r>
              <a:endParaRPr lang="tr-TR" dirty="0">
                <a:solidFill>
                  <a:schemeClr val="tx1"/>
                </a:solidFill>
              </a:endParaRPr>
            </a:p>
          </p:txBody>
        </p:sp>
        <p:sp>
          <p:nvSpPr>
            <p:cNvPr id="94" name="Rectangle 93"/>
            <p:cNvSpPr/>
            <p:nvPr/>
          </p:nvSpPr>
          <p:spPr>
            <a:xfrm>
              <a:off x="8215771" y="3440459"/>
              <a:ext cx="1553592" cy="322259"/>
            </a:xfrm>
            <a:prstGeom prst="rect">
              <a:avLst/>
            </a:prstGeom>
            <a:solidFill>
              <a:schemeClr val="accent5">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bg1"/>
                  </a:solidFill>
                </a:rPr>
                <a:t>K</a:t>
              </a:r>
              <a:r>
                <a:rPr lang="tr-TR" dirty="0" smtClean="0">
                  <a:solidFill>
                    <a:schemeClr val="bg1"/>
                  </a:solidFill>
                </a:rPr>
                <a:t> 80</a:t>
              </a:r>
              <a:endParaRPr lang="tr-TR" dirty="0">
                <a:solidFill>
                  <a:schemeClr val="bg1"/>
                </a:solidFill>
              </a:endParaRPr>
            </a:p>
          </p:txBody>
        </p:sp>
      </p:grpSp>
      <p:grpSp>
        <p:nvGrpSpPr>
          <p:cNvPr id="113" name="Group 112"/>
          <p:cNvGrpSpPr/>
          <p:nvPr/>
        </p:nvGrpSpPr>
        <p:grpSpPr>
          <a:xfrm>
            <a:off x="2471682" y="1644206"/>
            <a:ext cx="7304309" cy="4263798"/>
            <a:chOff x="2471682" y="1644206"/>
            <a:chExt cx="7304309" cy="4263798"/>
          </a:xfrm>
        </p:grpSpPr>
        <p:sp>
          <p:nvSpPr>
            <p:cNvPr id="95" name="Rectangle 94"/>
            <p:cNvSpPr/>
            <p:nvPr/>
          </p:nvSpPr>
          <p:spPr>
            <a:xfrm>
              <a:off x="2471817" y="4543314"/>
              <a:ext cx="1553592" cy="322259"/>
            </a:xfrm>
            <a:prstGeom prst="rect">
              <a:avLst/>
            </a:prstGeom>
            <a:solidFill>
              <a:schemeClr val="accent2">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bg1"/>
                  </a:solidFill>
                </a:rPr>
                <a:t>R </a:t>
              </a:r>
              <a:r>
                <a:rPr lang="tr-TR" dirty="0">
                  <a:solidFill>
                    <a:schemeClr val="bg1"/>
                  </a:solidFill>
                </a:rPr>
                <a:t>8</a:t>
              </a:r>
              <a:r>
                <a:rPr lang="tr-TR" dirty="0" smtClean="0">
                  <a:solidFill>
                    <a:schemeClr val="bg1"/>
                  </a:solidFill>
                </a:rPr>
                <a:t>0</a:t>
              </a:r>
              <a:endParaRPr lang="tr-TR" dirty="0">
                <a:solidFill>
                  <a:schemeClr val="bg1"/>
                </a:solidFill>
              </a:endParaRPr>
            </a:p>
          </p:txBody>
        </p:sp>
        <p:sp>
          <p:nvSpPr>
            <p:cNvPr id="96" name="Rectangle 95"/>
            <p:cNvSpPr/>
            <p:nvPr/>
          </p:nvSpPr>
          <p:spPr>
            <a:xfrm>
              <a:off x="2471816" y="4890801"/>
              <a:ext cx="1553592" cy="322259"/>
            </a:xfrm>
            <a:prstGeom prst="rect">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 </a:t>
              </a:r>
              <a:r>
                <a:rPr lang="tr-TR" dirty="0">
                  <a:solidFill>
                    <a:schemeClr val="tx1"/>
                  </a:solidFill>
                </a:rPr>
                <a:t>2</a:t>
              </a:r>
              <a:r>
                <a:rPr lang="tr-TR" dirty="0" smtClean="0">
                  <a:solidFill>
                    <a:schemeClr val="tx1"/>
                  </a:solidFill>
                </a:rPr>
                <a:t>0</a:t>
              </a:r>
              <a:endParaRPr lang="tr-TR" dirty="0">
                <a:solidFill>
                  <a:schemeClr val="tx1"/>
                </a:solidFill>
              </a:endParaRPr>
            </a:p>
          </p:txBody>
        </p:sp>
        <p:sp>
          <p:nvSpPr>
            <p:cNvPr id="97" name="Rectangle 96"/>
            <p:cNvSpPr/>
            <p:nvPr/>
          </p:nvSpPr>
          <p:spPr>
            <a:xfrm>
              <a:off x="2471815" y="5238621"/>
              <a:ext cx="1553592" cy="322259"/>
            </a:xfrm>
            <a:prstGeom prst="rect">
              <a:avLst/>
            </a:prstGeom>
            <a:solidFill>
              <a:schemeClr val="accent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 </a:t>
              </a:r>
              <a:r>
                <a:rPr lang="tr-TR" dirty="0">
                  <a:solidFill>
                    <a:schemeClr val="tx1"/>
                  </a:solidFill>
                </a:rPr>
                <a:t>4</a:t>
              </a:r>
              <a:r>
                <a:rPr lang="tr-TR" dirty="0" smtClean="0">
                  <a:solidFill>
                    <a:schemeClr val="tx1"/>
                  </a:solidFill>
                </a:rPr>
                <a:t>0</a:t>
              </a:r>
              <a:endParaRPr lang="tr-TR" dirty="0">
                <a:solidFill>
                  <a:schemeClr val="tx1"/>
                </a:solidFill>
              </a:endParaRPr>
            </a:p>
          </p:txBody>
        </p:sp>
        <p:sp>
          <p:nvSpPr>
            <p:cNvPr id="98" name="Rectangle 97"/>
            <p:cNvSpPr/>
            <p:nvPr/>
          </p:nvSpPr>
          <p:spPr>
            <a:xfrm>
              <a:off x="2471682" y="5585745"/>
              <a:ext cx="1553592" cy="322259"/>
            </a:xfrm>
            <a:prstGeom prst="rect">
              <a:avLst/>
            </a:prstGeom>
            <a:solidFill>
              <a:schemeClr val="accent2">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R</a:t>
              </a:r>
              <a:r>
                <a:rPr lang="tr-TR" dirty="0" smtClean="0">
                  <a:solidFill>
                    <a:schemeClr val="tx1"/>
                  </a:solidFill>
                </a:rPr>
                <a:t> </a:t>
              </a:r>
              <a:r>
                <a:rPr lang="tr-TR" dirty="0">
                  <a:solidFill>
                    <a:schemeClr val="tx1"/>
                  </a:solidFill>
                </a:rPr>
                <a:t>6</a:t>
              </a:r>
              <a:r>
                <a:rPr lang="tr-TR" dirty="0" smtClean="0">
                  <a:solidFill>
                    <a:schemeClr val="tx1"/>
                  </a:solidFill>
                </a:rPr>
                <a:t>0</a:t>
              </a:r>
              <a:endParaRPr lang="tr-TR" dirty="0">
                <a:solidFill>
                  <a:schemeClr val="tx1"/>
                </a:solidFill>
              </a:endParaRPr>
            </a:p>
          </p:txBody>
        </p:sp>
        <p:sp>
          <p:nvSpPr>
            <p:cNvPr id="99" name="Rectangle 98"/>
            <p:cNvSpPr/>
            <p:nvPr/>
          </p:nvSpPr>
          <p:spPr>
            <a:xfrm>
              <a:off x="4484561" y="2006060"/>
              <a:ext cx="1553592" cy="322259"/>
            </a:xfrm>
            <a:prstGeom prst="rect">
              <a:avLst/>
            </a:prstGeom>
            <a:solidFill>
              <a:schemeClr val="accent2">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bg1"/>
                  </a:solidFill>
                </a:rPr>
                <a:t>R </a:t>
              </a:r>
              <a:r>
                <a:rPr lang="tr-TR" dirty="0">
                  <a:solidFill>
                    <a:schemeClr val="bg1"/>
                  </a:solidFill>
                </a:rPr>
                <a:t>8</a:t>
              </a:r>
              <a:r>
                <a:rPr lang="tr-TR" dirty="0" smtClean="0">
                  <a:solidFill>
                    <a:schemeClr val="bg1"/>
                  </a:solidFill>
                </a:rPr>
                <a:t>0</a:t>
              </a:r>
              <a:endParaRPr lang="tr-TR" dirty="0">
                <a:solidFill>
                  <a:schemeClr val="bg1"/>
                </a:solidFill>
              </a:endParaRPr>
            </a:p>
          </p:txBody>
        </p:sp>
        <p:sp>
          <p:nvSpPr>
            <p:cNvPr id="100" name="Rectangle 99"/>
            <p:cNvSpPr/>
            <p:nvPr/>
          </p:nvSpPr>
          <p:spPr>
            <a:xfrm>
              <a:off x="4475144" y="2352520"/>
              <a:ext cx="1553592" cy="322259"/>
            </a:xfrm>
            <a:prstGeom prst="rect">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 </a:t>
              </a:r>
              <a:r>
                <a:rPr lang="tr-TR" dirty="0">
                  <a:solidFill>
                    <a:schemeClr val="tx1"/>
                  </a:solidFill>
                </a:rPr>
                <a:t>2</a:t>
              </a:r>
              <a:r>
                <a:rPr lang="tr-TR" dirty="0" smtClean="0">
                  <a:solidFill>
                    <a:schemeClr val="tx1"/>
                  </a:solidFill>
                </a:rPr>
                <a:t>0</a:t>
              </a:r>
              <a:endParaRPr lang="tr-TR" dirty="0">
                <a:solidFill>
                  <a:schemeClr val="tx1"/>
                </a:solidFill>
              </a:endParaRPr>
            </a:p>
          </p:txBody>
        </p:sp>
        <p:sp>
          <p:nvSpPr>
            <p:cNvPr id="101" name="Rectangle 100"/>
            <p:cNvSpPr/>
            <p:nvPr/>
          </p:nvSpPr>
          <p:spPr>
            <a:xfrm>
              <a:off x="4475143" y="2700340"/>
              <a:ext cx="1553592" cy="322259"/>
            </a:xfrm>
            <a:prstGeom prst="rect">
              <a:avLst/>
            </a:prstGeom>
            <a:solidFill>
              <a:schemeClr val="accent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 </a:t>
              </a:r>
              <a:r>
                <a:rPr lang="tr-TR" dirty="0">
                  <a:solidFill>
                    <a:schemeClr val="tx1"/>
                  </a:solidFill>
                </a:rPr>
                <a:t>4</a:t>
              </a:r>
              <a:r>
                <a:rPr lang="tr-TR" dirty="0" smtClean="0">
                  <a:solidFill>
                    <a:schemeClr val="tx1"/>
                  </a:solidFill>
                </a:rPr>
                <a:t>0</a:t>
              </a:r>
              <a:endParaRPr lang="tr-TR" dirty="0">
                <a:solidFill>
                  <a:schemeClr val="tx1"/>
                </a:solidFill>
              </a:endParaRPr>
            </a:p>
          </p:txBody>
        </p:sp>
        <p:sp>
          <p:nvSpPr>
            <p:cNvPr id="102" name="Rectangle 101"/>
            <p:cNvSpPr/>
            <p:nvPr/>
          </p:nvSpPr>
          <p:spPr>
            <a:xfrm>
              <a:off x="4474281" y="1644206"/>
              <a:ext cx="1553592" cy="322259"/>
            </a:xfrm>
            <a:prstGeom prst="rect">
              <a:avLst/>
            </a:prstGeom>
            <a:solidFill>
              <a:schemeClr val="accent2">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R</a:t>
              </a:r>
              <a:r>
                <a:rPr lang="tr-TR" dirty="0" smtClean="0">
                  <a:solidFill>
                    <a:schemeClr val="tx1"/>
                  </a:solidFill>
                </a:rPr>
                <a:t> </a:t>
              </a:r>
              <a:r>
                <a:rPr lang="tr-TR" dirty="0">
                  <a:solidFill>
                    <a:schemeClr val="tx1"/>
                  </a:solidFill>
                </a:rPr>
                <a:t>6</a:t>
              </a:r>
              <a:r>
                <a:rPr lang="tr-TR" dirty="0" smtClean="0">
                  <a:solidFill>
                    <a:schemeClr val="tx1"/>
                  </a:solidFill>
                </a:rPr>
                <a:t>0</a:t>
              </a:r>
              <a:endParaRPr lang="tr-TR" dirty="0">
                <a:solidFill>
                  <a:schemeClr val="tx1"/>
                </a:solidFill>
              </a:endParaRPr>
            </a:p>
          </p:txBody>
        </p:sp>
        <p:sp>
          <p:nvSpPr>
            <p:cNvPr id="103" name="Rectangle 102"/>
            <p:cNvSpPr/>
            <p:nvPr/>
          </p:nvSpPr>
          <p:spPr>
            <a:xfrm>
              <a:off x="6394458" y="3788781"/>
              <a:ext cx="1553592" cy="322259"/>
            </a:xfrm>
            <a:prstGeom prst="rect">
              <a:avLst/>
            </a:prstGeom>
            <a:solidFill>
              <a:schemeClr val="accent2">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bg1"/>
                  </a:solidFill>
                </a:rPr>
                <a:t>R </a:t>
              </a:r>
              <a:r>
                <a:rPr lang="tr-TR" dirty="0">
                  <a:solidFill>
                    <a:schemeClr val="bg1"/>
                  </a:solidFill>
                </a:rPr>
                <a:t>8</a:t>
              </a:r>
              <a:r>
                <a:rPr lang="tr-TR" dirty="0" smtClean="0">
                  <a:solidFill>
                    <a:schemeClr val="bg1"/>
                  </a:solidFill>
                </a:rPr>
                <a:t>0</a:t>
              </a:r>
              <a:endParaRPr lang="tr-TR" dirty="0">
                <a:solidFill>
                  <a:schemeClr val="bg1"/>
                </a:solidFill>
              </a:endParaRPr>
            </a:p>
          </p:txBody>
        </p:sp>
        <p:sp>
          <p:nvSpPr>
            <p:cNvPr id="104" name="Rectangle 103"/>
            <p:cNvSpPr/>
            <p:nvPr/>
          </p:nvSpPr>
          <p:spPr>
            <a:xfrm>
              <a:off x="6395492" y="3438382"/>
              <a:ext cx="1553592" cy="322259"/>
            </a:xfrm>
            <a:prstGeom prst="rect">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 </a:t>
              </a:r>
              <a:r>
                <a:rPr lang="tr-TR" dirty="0">
                  <a:solidFill>
                    <a:schemeClr val="tx1"/>
                  </a:solidFill>
                </a:rPr>
                <a:t>2</a:t>
              </a:r>
              <a:r>
                <a:rPr lang="tr-TR" dirty="0" smtClean="0">
                  <a:solidFill>
                    <a:schemeClr val="tx1"/>
                  </a:solidFill>
                </a:rPr>
                <a:t>0</a:t>
              </a:r>
              <a:endParaRPr lang="tr-TR" dirty="0">
                <a:solidFill>
                  <a:schemeClr val="tx1"/>
                </a:solidFill>
              </a:endParaRPr>
            </a:p>
          </p:txBody>
        </p:sp>
        <p:sp>
          <p:nvSpPr>
            <p:cNvPr id="105" name="Rectangle 104"/>
            <p:cNvSpPr/>
            <p:nvPr/>
          </p:nvSpPr>
          <p:spPr>
            <a:xfrm>
              <a:off x="6395491" y="4133603"/>
              <a:ext cx="1553592" cy="322259"/>
            </a:xfrm>
            <a:prstGeom prst="rect">
              <a:avLst/>
            </a:prstGeom>
            <a:solidFill>
              <a:schemeClr val="accent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 </a:t>
              </a:r>
              <a:r>
                <a:rPr lang="tr-TR" dirty="0">
                  <a:solidFill>
                    <a:schemeClr val="tx1"/>
                  </a:solidFill>
                </a:rPr>
                <a:t>4</a:t>
              </a:r>
              <a:r>
                <a:rPr lang="tr-TR" dirty="0" smtClean="0">
                  <a:solidFill>
                    <a:schemeClr val="tx1"/>
                  </a:solidFill>
                </a:rPr>
                <a:t>0</a:t>
              </a:r>
              <a:endParaRPr lang="tr-TR" dirty="0">
                <a:solidFill>
                  <a:schemeClr val="tx1"/>
                </a:solidFill>
              </a:endParaRPr>
            </a:p>
          </p:txBody>
        </p:sp>
        <p:sp>
          <p:nvSpPr>
            <p:cNvPr id="106" name="Rectangle 105"/>
            <p:cNvSpPr/>
            <p:nvPr/>
          </p:nvSpPr>
          <p:spPr>
            <a:xfrm>
              <a:off x="6395224" y="3085703"/>
              <a:ext cx="1553592" cy="322259"/>
            </a:xfrm>
            <a:prstGeom prst="rect">
              <a:avLst/>
            </a:prstGeom>
            <a:solidFill>
              <a:schemeClr val="accent2">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R</a:t>
              </a:r>
              <a:r>
                <a:rPr lang="tr-TR" dirty="0" smtClean="0">
                  <a:solidFill>
                    <a:schemeClr val="tx1"/>
                  </a:solidFill>
                </a:rPr>
                <a:t> </a:t>
              </a:r>
              <a:r>
                <a:rPr lang="tr-TR" dirty="0">
                  <a:solidFill>
                    <a:schemeClr val="tx1"/>
                  </a:solidFill>
                </a:rPr>
                <a:t>6</a:t>
              </a:r>
              <a:r>
                <a:rPr lang="tr-TR" dirty="0" smtClean="0">
                  <a:solidFill>
                    <a:schemeClr val="tx1"/>
                  </a:solidFill>
                </a:rPr>
                <a:t>0</a:t>
              </a:r>
              <a:endParaRPr lang="tr-TR" dirty="0">
                <a:solidFill>
                  <a:schemeClr val="tx1"/>
                </a:solidFill>
              </a:endParaRPr>
            </a:p>
          </p:txBody>
        </p:sp>
        <p:sp>
          <p:nvSpPr>
            <p:cNvPr id="107" name="Rectangle 106"/>
            <p:cNvSpPr/>
            <p:nvPr/>
          </p:nvSpPr>
          <p:spPr>
            <a:xfrm>
              <a:off x="8222399" y="5583631"/>
              <a:ext cx="1553592" cy="322259"/>
            </a:xfrm>
            <a:prstGeom prst="rect">
              <a:avLst/>
            </a:prstGeom>
            <a:solidFill>
              <a:schemeClr val="accent2">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bg1"/>
                  </a:solidFill>
                </a:rPr>
                <a:t>R </a:t>
              </a:r>
              <a:r>
                <a:rPr lang="tr-TR" dirty="0">
                  <a:solidFill>
                    <a:schemeClr val="bg1"/>
                  </a:solidFill>
                </a:rPr>
                <a:t>8</a:t>
              </a:r>
              <a:r>
                <a:rPr lang="tr-TR" dirty="0" smtClean="0">
                  <a:solidFill>
                    <a:schemeClr val="bg1"/>
                  </a:solidFill>
                </a:rPr>
                <a:t>0</a:t>
              </a:r>
              <a:endParaRPr lang="tr-TR" dirty="0">
                <a:solidFill>
                  <a:schemeClr val="bg1"/>
                </a:solidFill>
              </a:endParaRPr>
            </a:p>
          </p:txBody>
        </p:sp>
        <p:sp>
          <p:nvSpPr>
            <p:cNvPr id="108" name="Rectangle 107"/>
            <p:cNvSpPr/>
            <p:nvPr/>
          </p:nvSpPr>
          <p:spPr>
            <a:xfrm>
              <a:off x="8210096" y="4532958"/>
              <a:ext cx="1553592" cy="322259"/>
            </a:xfrm>
            <a:prstGeom prst="rect">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 </a:t>
              </a:r>
              <a:r>
                <a:rPr lang="tr-TR" dirty="0">
                  <a:solidFill>
                    <a:schemeClr val="tx1"/>
                  </a:solidFill>
                </a:rPr>
                <a:t>2</a:t>
              </a:r>
              <a:r>
                <a:rPr lang="tr-TR" dirty="0" smtClean="0">
                  <a:solidFill>
                    <a:schemeClr val="tx1"/>
                  </a:solidFill>
                </a:rPr>
                <a:t>0</a:t>
              </a:r>
              <a:endParaRPr lang="tr-TR" dirty="0">
                <a:solidFill>
                  <a:schemeClr val="tx1"/>
                </a:solidFill>
              </a:endParaRPr>
            </a:p>
          </p:txBody>
        </p:sp>
        <p:sp>
          <p:nvSpPr>
            <p:cNvPr id="109" name="Rectangle 108"/>
            <p:cNvSpPr/>
            <p:nvPr/>
          </p:nvSpPr>
          <p:spPr>
            <a:xfrm>
              <a:off x="8210095" y="4880778"/>
              <a:ext cx="1553592" cy="322259"/>
            </a:xfrm>
            <a:prstGeom prst="rect">
              <a:avLst/>
            </a:prstGeom>
            <a:solidFill>
              <a:schemeClr val="accent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R </a:t>
              </a:r>
              <a:r>
                <a:rPr lang="tr-TR" dirty="0">
                  <a:solidFill>
                    <a:schemeClr val="tx1"/>
                  </a:solidFill>
                </a:rPr>
                <a:t>4</a:t>
              </a:r>
              <a:r>
                <a:rPr lang="tr-TR" dirty="0" smtClean="0">
                  <a:solidFill>
                    <a:schemeClr val="tx1"/>
                  </a:solidFill>
                </a:rPr>
                <a:t>0</a:t>
              </a:r>
              <a:endParaRPr lang="tr-TR" dirty="0">
                <a:solidFill>
                  <a:schemeClr val="tx1"/>
                </a:solidFill>
              </a:endParaRPr>
            </a:p>
          </p:txBody>
        </p:sp>
        <p:sp>
          <p:nvSpPr>
            <p:cNvPr id="110" name="Rectangle 109"/>
            <p:cNvSpPr/>
            <p:nvPr/>
          </p:nvSpPr>
          <p:spPr>
            <a:xfrm>
              <a:off x="8207643" y="5228598"/>
              <a:ext cx="1553592" cy="322259"/>
            </a:xfrm>
            <a:prstGeom prst="rect">
              <a:avLst/>
            </a:prstGeom>
            <a:solidFill>
              <a:schemeClr val="accent2">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R</a:t>
              </a:r>
              <a:r>
                <a:rPr lang="tr-TR" dirty="0" smtClean="0">
                  <a:solidFill>
                    <a:schemeClr val="tx1"/>
                  </a:solidFill>
                </a:rPr>
                <a:t> </a:t>
              </a:r>
              <a:r>
                <a:rPr lang="tr-TR" dirty="0">
                  <a:solidFill>
                    <a:schemeClr val="tx1"/>
                  </a:solidFill>
                </a:rPr>
                <a:t>6</a:t>
              </a:r>
              <a:r>
                <a:rPr lang="tr-TR" dirty="0" smtClean="0">
                  <a:solidFill>
                    <a:schemeClr val="tx1"/>
                  </a:solidFill>
                </a:rPr>
                <a:t>0</a:t>
              </a:r>
              <a:endParaRPr lang="tr-TR" dirty="0">
                <a:solidFill>
                  <a:schemeClr val="tx1"/>
                </a:solidFill>
              </a:endParaRPr>
            </a:p>
          </p:txBody>
        </p:sp>
      </p:grpSp>
      <p:sp>
        <p:nvSpPr>
          <p:cNvPr id="114" name="Right Brace 113"/>
          <p:cNvSpPr/>
          <p:nvPr/>
        </p:nvSpPr>
        <p:spPr>
          <a:xfrm>
            <a:off x="9845336" y="1642369"/>
            <a:ext cx="97654" cy="32698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dirty="0"/>
          </a:p>
        </p:txBody>
      </p:sp>
      <p:sp>
        <p:nvSpPr>
          <p:cNvPr id="115" name="TextBox 114"/>
          <p:cNvSpPr txBox="1"/>
          <p:nvPr/>
        </p:nvSpPr>
        <p:spPr>
          <a:xfrm rot="16200000">
            <a:off x="9724611" y="1671994"/>
            <a:ext cx="773545" cy="276999"/>
          </a:xfrm>
          <a:prstGeom prst="rect">
            <a:avLst/>
          </a:prstGeom>
          <a:noFill/>
        </p:spPr>
        <p:txBody>
          <a:bodyPr wrap="none" rtlCol="0">
            <a:spAutoFit/>
          </a:bodyPr>
          <a:lstStyle/>
          <a:p>
            <a:r>
              <a:rPr lang="tr-TR" sz="1200" dirty="0" smtClean="0"/>
              <a:t>Alt parsel</a:t>
            </a:r>
            <a:endParaRPr lang="tr-TR" sz="1200" dirty="0"/>
          </a:p>
        </p:txBody>
      </p:sp>
    </p:spTree>
    <p:extLst>
      <p:ext uri="{BB962C8B-B14F-4D97-AF65-F5344CB8AC3E}">
        <p14:creationId xmlns:p14="http://schemas.microsoft.com/office/powerpoint/2010/main" val="1916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500"/>
                                        <p:tgtEl>
                                          <p:spTgt spid="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fade">
                                      <p:cBhvr>
                                        <p:cTn id="12" dur="5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fade">
                                      <p:cBhvr>
                                        <p:cTn id="17" dur="500"/>
                                        <p:tgtEl>
                                          <p:spTgt spid="5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4"/>
                                        </p:tgtEl>
                                        <p:attrNameLst>
                                          <p:attrName>style.visibility</p:attrName>
                                        </p:attrNameLst>
                                      </p:cBhvr>
                                      <p:to>
                                        <p:strVal val="visible"/>
                                      </p:to>
                                    </p:set>
                                    <p:animEffect transition="in" filter="fade">
                                      <p:cBhvr>
                                        <p:cTn id="22" dur="500"/>
                                        <p:tgtEl>
                                          <p:spTgt spid="5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5"/>
                                        </p:tgtEl>
                                        <p:attrNameLst>
                                          <p:attrName>style.visibility</p:attrName>
                                        </p:attrNameLst>
                                      </p:cBhvr>
                                      <p:to>
                                        <p:strVal val="visible"/>
                                      </p:to>
                                    </p:set>
                                    <p:animEffect transition="in" filter="fade">
                                      <p:cBhvr>
                                        <p:cTn id="25" dur="500"/>
                                        <p:tgtEl>
                                          <p:spTgt spid="5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11"/>
                                        </p:tgtEl>
                                        <p:attrNameLst>
                                          <p:attrName>style.visibility</p:attrName>
                                        </p:attrNameLst>
                                      </p:cBhvr>
                                      <p:to>
                                        <p:strVal val="visible"/>
                                      </p:to>
                                    </p:set>
                                    <p:animEffect transition="in" filter="fade">
                                      <p:cBhvr>
                                        <p:cTn id="30" dur="500"/>
                                        <p:tgtEl>
                                          <p:spTgt spid="11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12"/>
                                        </p:tgtEl>
                                        <p:attrNameLst>
                                          <p:attrName>style.visibility</p:attrName>
                                        </p:attrNameLst>
                                      </p:cBhvr>
                                      <p:to>
                                        <p:strVal val="visible"/>
                                      </p:to>
                                    </p:set>
                                    <p:animEffect transition="in" filter="fade">
                                      <p:cBhvr>
                                        <p:cTn id="35" dur="500"/>
                                        <p:tgtEl>
                                          <p:spTgt spid="11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13"/>
                                        </p:tgtEl>
                                        <p:attrNameLst>
                                          <p:attrName>style.visibility</p:attrName>
                                        </p:attrNameLst>
                                      </p:cBhvr>
                                      <p:to>
                                        <p:strVal val="visible"/>
                                      </p:to>
                                    </p:set>
                                    <p:animEffect transition="in" filter="fade">
                                      <p:cBhvr>
                                        <p:cTn id="40" dur="500"/>
                                        <p:tgtEl>
                                          <p:spTgt spid="11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14"/>
                                        </p:tgtEl>
                                        <p:attrNameLst>
                                          <p:attrName>style.visibility</p:attrName>
                                        </p:attrNameLst>
                                      </p:cBhvr>
                                      <p:to>
                                        <p:strVal val="visible"/>
                                      </p:to>
                                    </p:set>
                                    <p:animEffect transition="in" filter="fade">
                                      <p:cBhvr>
                                        <p:cTn id="45" dur="500"/>
                                        <p:tgtEl>
                                          <p:spTgt spid="114"/>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15"/>
                                        </p:tgtEl>
                                        <p:attrNameLst>
                                          <p:attrName>style.visibility</p:attrName>
                                        </p:attrNameLst>
                                      </p:cBhvr>
                                      <p:to>
                                        <p:strVal val="visible"/>
                                      </p:to>
                                    </p:set>
                                    <p:animEffect transition="in" filter="fade">
                                      <p:cBhvr>
                                        <p:cTn id="48" dur="500"/>
                                        <p:tgtEl>
                                          <p:spTgt spid="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animBg="1"/>
      <p:bldP spid="114" grpId="0" animBg="1"/>
      <p:bldP spid="1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4" name="Content Placeholder 3"/>
          <p:cNvSpPr>
            <a:spLocks noGrp="1"/>
          </p:cNvSpPr>
          <p:nvPr>
            <p:ph idx="1"/>
          </p:nvPr>
        </p:nvSpPr>
        <p:spPr>
          <a:xfrm>
            <a:off x="838200" y="1172892"/>
            <a:ext cx="10515600" cy="5004071"/>
          </a:xfrm>
        </p:spPr>
        <p:txBody>
          <a:bodyPr/>
          <a:lstStyle/>
          <a:p>
            <a:r>
              <a:rPr lang="tr-TR" dirty="0" smtClean="0"/>
              <a:t>Bu deneme deseninde her faktör için ayrı bir deneme hatası (</a:t>
            </a:r>
            <a:r>
              <a:rPr lang="tr-TR" dirty="0" err="1" smtClean="0"/>
              <a:t>varyans</a:t>
            </a:r>
            <a:r>
              <a:rPr lang="tr-TR" dirty="0" smtClean="0"/>
              <a:t>) olmak üzere toplam iki adet deneme hatası hesap edilir. Denemede incelenen A faktörünün (çeşitler) önemlilik kontrolünde Hata</a:t>
            </a:r>
            <a:r>
              <a:rPr lang="tr-TR" baseline="-25000" dirty="0" smtClean="0"/>
              <a:t>1</a:t>
            </a:r>
            <a:r>
              <a:rPr lang="tr-TR" dirty="0" smtClean="0"/>
              <a:t>, B faktörünün (sıra arası) önemlilik kontrolünde ise Hata</a:t>
            </a:r>
            <a:r>
              <a:rPr lang="tr-TR" baseline="-25000" dirty="0" smtClean="0"/>
              <a:t>2</a:t>
            </a:r>
            <a:r>
              <a:rPr lang="tr-TR" dirty="0" smtClean="0"/>
              <a:t> kareler ortalaması kullanılır. </a:t>
            </a:r>
          </a:p>
          <a:p>
            <a:r>
              <a:rPr lang="tr-TR" dirty="0" smtClean="0"/>
              <a:t>Ana parsellere yerleştirilen çeşitler her blokta sadece bir kez yer alır. </a:t>
            </a:r>
          </a:p>
          <a:p>
            <a:r>
              <a:rPr lang="tr-TR" dirty="0" smtClean="0"/>
              <a:t>Denemenin 4 tekrarlamalı olması nedeniyle çeşitler denemenin tamamında toplan 4 kez tekrarlanmaktadır. Oysa sıra aralığı konularına baktığımızda; örneği 20 cm sıra aralığı ilk blokta 3 kez denemenin tamamında ise 4x3=12 kez tekrarlanmaktadır. İşte bölünmüş parseller deneme deseninde alt parsellere yerleştirilen ikinci faktörün daha hassas incelenmesinin nedeni budur.  </a:t>
            </a:r>
            <a:endParaRPr lang="tr-TR" dirty="0"/>
          </a:p>
        </p:txBody>
      </p:sp>
    </p:spTree>
    <p:extLst>
      <p:ext uri="{BB962C8B-B14F-4D97-AF65-F5344CB8AC3E}">
        <p14:creationId xmlns:p14="http://schemas.microsoft.com/office/powerpoint/2010/main" val="23760837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5328"/>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4" name="Content Placeholder 3"/>
          <p:cNvSpPr>
            <a:spLocks noGrp="1"/>
          </p:cNvSpPr>
          <p:nvPr>
            <p:ph idx="1"/>
          </p:nvPr>
        </p:nvSpPr>
        <p:spPr>
          <a:xfrm>
            <a:off x="838200" y="1172892"/>
            <a:ext cx="10515600" cy="5004071"/>
          </a:xfrm>
        </p:spPr>
        <p:txBody>
          <a:bodyPr/>
          <a:lstStyle/>
          <a:p>
            <a:r>
              <a:rPr lang="tr-TR" dirty="0" smtClean="0"/>
              <a:t>Deneme 4 tekrarlamalı olmasına rağmen, alt parsele yerleştirilen faktör bu gizli tekrarlama dediğimiz durumdan dolayı ana parseldeki faktöre göre daha çok tekrarlanmış ve daha hassas incelenmiş olur. Tekrarlama sayısındaki bu artış, ikinci faktörün daha hassas incelenmesine ve deneme hatasının daha küçük olmasına neden olur. </a:t>
            </a:r>
          </a:p>
          <a:p>
            <a:r>
              <a:rPr lang="tr-TR" dirty="0" smtClean="0"/>
              <a:t>Yukarıdaki plana göre tarla denemesi yürütülüp gözlem ve ölçümler yapıldıktan sonra </a:t>
            </a:r>
            <a:r>
              <a:rPr lang="tr-TR" dirty="0" err="1" smtClean="0"/>
              <a:t>varyans</a:t>
            </a:r>
            <a:r>
              <a:rPr lang="tr-TR" dirty="0" smtClean="0"/>
              <a:t> analizi yapabilmek için rakamlar veri çizelgesine işlenir.</a:t>
            </a:r>
            <a:endParaRPr lang="tr-TR" dirty="0"/>
          </a:p>
        </p:txBody>
      </p:sp>
    </p:spTree>
    <p:extLst>
      <p:ext uri="{BB962C8B-B14F-4D97-AF65-F5344CB8AC3E}">
        <p14:creationId xmlns:p14="http://schemas.microsoft.com/office/powerpoint/2010/main" val="3432927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3897</TotalTime>
  <Words>881</Words>
  <Application>Microsoft Office PowerPoint</Application>
  <PresentationFormat>Widescreen</PresentationFormat>
  <Paragraphs>100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BÖLÜNMÜŞ PARSELLER DENEME DESENİ</vt:lpstr>
      <vt:lpstr>BÖLÜNMÜŞ PARSELLER DENEME DESENİ</vt:lpstr>
      <vt:lpstr>BÖLÜNMÜŞ PARSELLER DENEME DESENİ – Üstün Yönleri</vt:lpstr>
      <vt:lpstr>BÖLÜNMÜŞ PARSELLER DENEME DESENİ – Zayıf Yönleri</vt:lpstr>
      <vt:lpstr>BÖLÜNMÜŞ PARSELLER DENEME DESENİ – Zayıf Yönleri</vt:lpstr>
      <vt:lpstr>BÖLÜNMÜŞ PARSELLER DENEME DESENİ</vt:lpstr>
      <vt:lpstr>BÖLÜNMÜŞ PARSELLER DENEME DESENİ</vt:lpstr>
      <vt:lpstr>BÖLÜNMÜŞ PARSELLER DENEME DESENİ</vt:lpstr>
      <vt:lpstr>BÖLÜNMÜŞ PARSELLER DENEME DESENİ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Tarla Denemelerinin Planlanması ve Değerlendirilmesi</dc:title>
  <dc:creator>Cengiz Sancak</dc:creator>
  <cp:lastModifiedBy>Cengiz.Sancak</cp:lastModifiedBy>
  <cp:revision>368</cp:revision>
  <dcterms:created xsi:type="dcterms:W3CDTF">2017-12-08T08:49:30Z</dcterms:created>
  <dcterms:modified xsi:type="dcterms:W3CDTF">2020-05-23T12:12:43Z</dcterms:modified>
</cp:coreProperties>
</file>