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19,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19,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Yapısalcılık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Yapısalcılık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/>
              <a:t>Yapısalcılık sosyal, kültürel ve politik yapıların gayrişahsi etkilerini çözümlemek için dilbilimsel kuramlardan yararlanan bir kuramsal gelenektir. </a:t>
            </a:r>
          </a:p>
          <a:p>
            <a:pPr lvl="1"/>
            <a:r>
              <a:rPr lang="tr-TR" dirty="0"/>
              <a:t>Bireylerin kararlarını, düşünme şekillerini ve edimlerini göstergeler sistemi içerisinde geliştirdiklerini savunur. </a:t>
            </a:r>
          </a:p>
          <a:p>
            <a:pPr lvl="1"/>
            <a:r>
              <a:rPr lang="tr-TR" dirty="0"/>
              <a:t>Dil analizin merkezi </a:t>
            </a:r>
            <a:r>
              <a:rPr lang="tr-TR" dirty="0" err="1"/>
              <a:t>konunmundadır</a:t>
            </a:r>
            <a:r>
              <a:rPr lang="tr-TR" dirty="0"/>
              <a:t>. </a:t>
            </a:r>
          </a:p>
          <a:p>
            <a:pPr lvl="1"/>
            <a:r>
              <a:rPr lang="tr-TR" dirty="0"/>
              <a:t>Toplumsallığı dilsel bir sistemin temsil biçimleri olarak çözümler.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Saussure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/>
              <a:t>Saussure</a:t>
            </a:r>
            <a:r>
              <a:rPr lang="tr-TR" dirty="0"/>
              <a:t> bu geleneğin en önemli kuramsal temelini alan dilbilimcidir. </a:t>
            </a:r>
          </a:p>
          <a:p>
            <a:r>
              <a:rPr lang="tr-TR" dirty="0" err="1"/>
              <a:t>Saussure’e</a:t>
            </a:r>
            <a:r>
              <a:rPr lang="tr-TR" dirty="0"/>
              <a:t> göre dil kolektif zihnin ürünüdür. </a:t>
            </a:r>
          </a:p>
          <a:p>
            <a:pPr lvl="1"/>
            <a:r>
              <a:rPr lang="tr-TR" dirty="0"/>
              <a:t>Dil toplumsal kurum olarak toplumu üretir ve düzenler. </a:t>
            </a:r>
          </a:p>
          <a:p>
            <a:pPr lvl="1"/>
            <a:r>
              <a:rPr lang="tr-TR" dirty="0"/>
              <a:t>Dil bir sistem olarak konuşmanın düzenlendiği işaretler düzenidir. </a:t>
            </a:r>
          </a:p>
          <a:p>
            <a:r>
              <a:rPr lang="tr-TR" dirty="0" err="1"/>
              <a:t>Saussure’e</a:t>
            </a:r>
            <a:r>
              <a:rPr lang="tr-TR" dirty="0"/>
              <a:t> göre bir sözcük hiçbir zaman gösterdiği nesnenin özelliklerini yakalayamaz.</a:t>
            </a:r>
          </a:p>
          <a:p>
            <a:pPr lvl="1"/>
            <a:r>
              <a:rPr lang="tr-TR" dirty="0"/>
              <a:t>Dilin nesnelerle ilişkisi dolaylıdır. </a:t>
            </a:r>
          </a:p>
          <a:p>
            <a:pPr lvl="1"/>
            <a:r>
              <a:rPr lang="tr-TR" dirty="0"/>
              <a:t>Bir sözcük başka bir sözcükten farkı göstererek nesne dünyasına işaret eder.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69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Saussure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/>
              <a:t>Dil bu şekilde yapılaşarak nesneler dünyasını gösterir. </a:t>
            </a:r>
          </a:p>
          <a:p>
            <a:pPr lvl="1"/>
            <a:r>
              <a:rPr lang="tr-TR" dirty="0"/>
              <a:t>Dil ile nesne arasındaki bu ilişki rastlantısaldır. </a:t>
            </a:r>
          </a:p>
          <a:p>
            <a:pPr lvl="1"/>
            <a:r>
              <a:rPr lang="tr-TR" dirty="0"/>
              <a:t>Görsel işaretler ve sesler nesnelere işaret ederken onlarla keyfi bir ilişki içindedir. </a:t>
            </a:r>
          </a:p>
          <a:p>
            <a:pPr lvl="1"/>
            <a:r>
              <a:rPr lang="tr-TR" dirty="0"/>
              <a:t>Dil nesnelere ancak görsel/işitsel farklılıklar sayesinde işaret edebilir. </a:t>
            </a:r>
          </a:p>
          <a:p>
            <a:pPr lvl="2"/>
            <a:r>
              <a:rPr lang="tr-TR" dirty="0"/>
              <a:t>Gösteren- Gösterilen &gt; Gösterge</a:t>
            </a:r>
          </a:p>
          <a:p>
            <a:r>
              <a:rPr lang="tr-TR" dirty="0"/>
              <a:t>Dolayısıyla, dilin yapılaştırdığı göstergeler bir farklılıklar sistemidir.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607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Saussure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/>
              <a:t>Göstergeler sadece farklılıkları göstererek anlam kazanır. </a:t>
            </a:r>
          </a:p>
          <a:p>
            <a:pPr lvl="1"/>
            <a:r>
              <a:rPr lang="tr-TR" dirty="0"/>
              <a:t>Hiçbir gösterge </a:t>
            </a:r>
            <a:r>
              <a:rPr lang="tr-TR" dirty="0" err="1"/>
              <a:t>gösteren’in</a:t>
            </a:r>
            <a:r>
              <a:rPr lang="tr-TR" dirty="0"/>
              <a:t> </a:t>
            </a:r>
            <a:r>
              <a:rPr lang="tr-TR" dirty="0" err="1"/>
              <a:t>gösterilen’e</a:t>
            </a:r>
            <a:r>
              <a:rPr lang="tr-TR" dirty="0"/>
              <a:t> işaret etmesiyle oluşmaz. </a:t>
            </a:r>
          </a:p>
          <a:p>
            <a:r>
              <a:rPr lang="tr-TR" dirty="0" err="1"/>
              <a:t>Saussure’ün</a:t>
            </a:r>
            <a:r>
              <a:rPr lang="tr-TR" dirty="0"/>
              <a:t> dilin işleyişine ilişkin kavrayışı yapısalcılık ve iktidar çözümlemelerine ilham kaynağı olmuştur. </a:t>
            </a:r>
          </a:p>
          <a:p>
            <a:pPr lvl="1"/>
            <a:r>
              <a:rPr lang="tr-TR" dirty="0"/>
              <a:t>Öznelerin ve pratiklerin inşasının farklılıklar sistemi gibi işleyen dilsel yapılanmalar olarak çözümlenmesi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46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Levi-Strauss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tr-TR" dirty="0" err="1"/>
              <a:t>Levi</a:t>
            </a:r>
            <a:r>
              <a:rPr lang="tr-TR" dirty="0"/>
              <a:t>-Strauss akrabalığın, sınıflamaların, mitin, müziğin ve totemizmin çözümlenmesinde yapısal dilbilimden yararlanır. </a:t>
            </a:r>
          </a:p>
          <a:p>
            <a:r>
              <a:rPr lang="tr-TR" dirty="0"/>
              <a:t>Sosyal anlamların karşıt farklılıklar sistemi gibi oluşumunu incelerken dilsel yapılaşmayı çözümler. </a:t>
            </a:r>
          </a:p>
          <a:p>
            <a:pPr lvl="1"/>
            <a:r>
              <a:rPr lang="tr-TR" dirty="0"/>
              <a:t>Akrabalık sistemleri dilsel bir yapılaşma; toplumsal düzen ve oluşum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0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Levi-Strauss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tr-TR" dirty="0"/>
              <a:t>Kültür; anlam, sembolizm ve yorumlama yoluyla işaretler sistemi gibi yapılaşır.</a:t>
            </a:r>
          </a:p>
          <a:p>
            <a:pPr lvl="1"/>
            <a:r>
              <a:rPr lang="tr-TR" dirty="0"/>
              <a:t>Nesneler, bedenler ve pratikler bu göstergeler yoluyla tanımlanarak insanlara neyi nasıl yapacağını tayin eder. </a:t>
            </a:r>
          </a:p>
          <a:p>
            <a:r>
              <a:rPr lang="tr-TR" dirty="0"/>
              <a:t>Dil böylece doğadan kültüre geçişi kuran bir yapıdır. </a:t>
            </a:r>
          </a:p>
          <a:p>
            <a:pPr lvl="1"/>
            <a:r>
              <a:rPr lang="tr-TR" dirty="0"/>
              <a:t>Kuralların ve normların olmadığı doğa alanından kurallar ve normlarla düzenlenmiş kültüre geçiş </a:t>
            </a:r>
          </a:p>
          <a:p>
            <a:pPr lvl="1"/>
            <a:r>
              <a:rPr lang="tr-TR" dirty="0"/>
              <a:t>Dilin düzenleyici bir farklılıklar sistemi olarak işlevi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699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Levi-Strauss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Levi-Strauss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üretiminin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karşıtlıklar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kurulmasına</a:t>
            </a:r>
            <a:r>
              <a:rPr lang="en-US" dirty="0"/>
              <a:t> </a:t>
            </a:r>
            <a:r>
              <a:rPr lang="en-US" dirty="0" err="1"/>
              <a:t>odaklanır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İç</a:t>
            </a:r>
            <a:r>
              <a:rPr lang="en-US" dirty="0"/>
              <a:t>/</a:t>
            </a:r>
            <a:r>
              <a:rPr lang="en-US" dirty="0" err="1"/>
              <a:t>dış</a:t>
            </a:r>
            <a:r>
              <a:rPr lang="en-US" dirty="0"/>
              <a:t>, </a:t>
            </a:r>
            <a:r>
              <a:rPr lang="en-US" dirty="0" err="1"/>
              <a:t>çiğ</a:t>
            </a:r>
            <a:r>
              <a:rPr lang="en-US" dirty="0"/>
              <a:t>/</a:t>
            </a:r>
            <a:r>
              <a:rPr lang="en-US" dirty="0" err="1"/>
              <a:t>pişmiş</a:t>
            </a:r>
            <a:r>
              <a:rPr lang="en-US" dirty="0"/>
              <a:t>, </a:t>
            </a:r>
            <a:r>
              <a:rPr lang="en-US" dirty="0" err="1"/>
              <a:t>zayıf</a:t>
            </a:r>
            <a:r>
              <a:rPr lang="en-US" dirty="0"/>
              <a:t>/</a:t>
            </a:r>
            <a:r>
              <a:rPr lang="en-US" dirty="0" err="1"/>
              <a:t>güçlü</a:t>
            </a:r>
            <a:r>
              <a:rPr lang="en-US" dirty="0"/>
              <a:t>, </a:t>
            </a:r>
            <a:r>
              <a:rPr lang="en-US" dirty="0" err="1"/>
              <a:t>kadın</a:t>
            </a:r>
            <a:r>
              <a:rPr lang="en-US" dirty="0"/>
              <a:t>/</a:t>
            </a:r>
            <a:r>
              <a:rPr lang="en-US" dirty="0" err="1"/>
              <a:t>erkek</a:t>
            </a:r>
            <a:r>
              <a:rPr lang="en-US" dirty="0"/>
              <a:t>, </a:t>
            </a:r>
          </a:p>
          <a:p>
            <a:pPr lvl="1"/>
            <a:r>
              <a:rPr lang="en-US" dirty="0" err="1"/>
              <a:t>Karşıtlıkların</a:t>
            </a:r>
            <a:r>
              <a:rPr lang="en-US" dirty="0"/>
              <a:t> </a:t>
            </a:r>
            <a:r>
              <a:rPr lang="en-US" dirty="0" err="1"/>
              <a:t>anlatı</a:t>
            </a:r>
            <a:r>
              <a:rPr lang="en-US" dirty="0"/>
              <a:t> </a:t>
            </a:r>
            <a:r>
              <a:rPr lang="en-US" dirty="0" err="1"/>
              <a:t>yapılarındaki</a:t>
            </a:r>
            <a:r>
              <a:rPr lang="en-US" dirty="0"/>
              <a:t> </a:t>
            </a:r>
            <a:r>
              <a:rPr lang="en-US" dirty="0" err="1"/>
              <a:t>önemi</a:t>
            </a:r>
            <a:r>
              <a:rPr lang="en-US" dirty="0"/>
              <a:t>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çözümlemeleri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önemlidir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Mitsel</a:t>
            </a:r>
            <a:r>
              <a:rPr lang="en-US" dirty="0"/>
              <a:t> </a:t>
            </a:r>
            <a:r>
              <a:rPr lang="en-US" dirty="0" err="1"/>
              <a:t>anlatıların</a:t>
            </a:r>
            <a:r>
              <a:rPr lang="en-US" dirty="0"/>
              <a:t> </a:t>
            </a:r>
            <a:r>
              <a:rPr lang="en-US" dirty="0" err="1"/>
              <a:t>karşıtlıklardan</a:t>
            </a:r>
            <a:r>
              <a:rPr lang="en-US" dirty="0"/>
              <a:t> </a:t>
            </a:r>
            <a:r>
              <a:rPr lang="en-US" dirty="0" err="1"/>
              <a:t>yararlanarak</a:t>
            </a:r>
            <a:r>
              <a:rPr lang="en-US" dirty="0"/>
              <a:t> </a:t>
            </a:r>
            <a:r>
              <a:rPr lang="en-US" dirty="0" err="1"/>
              <a:t>durumları</a:t>
            </a:r>
            <a:r>
              <a:rPr lang="en-US" dirty="0"/>
              <a:t> </a:t>
            </a:r>
            <a:r>
              <a:rPr lang="en-US" dirty="0" err="1"/>
              <a:t>açıkladığını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mesajları</a:t>
            </a:r>
            <a:r>
              <a:rPr lang="en-US" dirty="0"/>
              <a:t> </a:t>
            </a:r>
            <a:r>
              <a:rPr lang="en-US" dirty="0" err="1"/>
              <a:t>aktardığını</a:t>
            </a:r>
            <a:r>
              <a:rPr lang="en-US" dirty="0"/>
              <a:t> </a:t>
            </a:r>
            <a:r>
              <a:rPr lang="en-US" dirty="0" err="1"/>
              <a:t>belirtir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07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Levi-Strauss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/>
              <a:t>Levi-Strauss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bağlamdaki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bilinçle</a:t>
            </a:r>
            <a:r>
              <a:rPr lang="en-US" dirty="0"/>
              <a:t> </a:t>
            </a:r>
            <a:r>
              <a:rPr lang="en-US" dirty="0" err="1"/>
              <a:t>tikel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ilgilenmek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, </a:t>
            </a:r>
            <a:r>
              <a:rPr lang="en-US" dirty="0" err="1"/>
              <a:t>insanın</a:t>
            </a:r>
            <a:r>
              <a:rPr lang="en-US" dirty="0"/>
              <a:t> </a:t>
            </a:r>
            <a:r>
              <a:rPr lang="en-US" dirty="0" err="1"/>
              <a:t>kolektif</a:t>
            </a:r>
            <a:r>
              <a:rPr lang="en-US" dirty="0"/>
              <a:t> </a:t>
            </a:r>
            <a:r>
              <a:rPr lang="en-US" dirty="0" err="1"/>
              <a:t>zihninin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yapılarını</a:t>
            </a:r>
            <a:r>
              <a:rPr lang="en-US" dirty="0"/>
              <a:t> </a:t>
            </a:r>
            <a:r>
              <a:rPr lang="en-US" dirty="0" err="1"/>
              <a:t>çözmeyi</a:t>
            </a:r>
            <a:r>
              <a:rPr lang="en-US" dirty="0"/>
              <a:t> </a:t>
            </a:r>
            <a:r>
              <a:rPr lang="en-US" dirty="0" err="1"/>
              <a:t>amaçlar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yapılaşmaların</a:t>
            </a:r>
            <a:r>
              <a:rPr lang="en-US" dirty="0"/>
              <a:t> </a:t>
            </a:r>
            <a:r>
              <a:rPr lang="en-US" dirty="0" err="1"/>
              <a:t>evrensel</a:t>
            </a:r>
            <a:r>
              <a:rPr lang="en-US" dirty="0"/>
              <a:t> </a:t>
            </a:r>
            <a:r>
              <a:rPr lang="en-US" dirty="0" err="1"/>
              <a:t>yasaları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bunun</a:t>
            </a:r>
            <a:r>
              <a:rPr lang="en-US" dirty="0"/>
              <a:t> da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karşıtlıklar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kurulduğu</a:t>
            </a:r>
            <a:r>
              <a:rPr lang="en-US" dirty="0"/>
              <a:t> </a:t>
            </a:r>
            <a:r>
              <a:rPr lang="en-US" dirty="0" err="1"/>
              <a:t>görüşünü</a:t>
            </a:r>
            <a:r>
              <a:rPr lang="en-US" dirty="0"/>
              <a:t> </a:t>
            </a:r>
            <a:r>
              <a:rPr lang="en-US" dirty="0" err="1"/>
              <a:t>savunur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inşaların</a:t>
            </a:r>
            <a:r>
              <a:rPr lang="en-US" dirty="0"/>
              <a:t> </a:t>
            </a:r>
            <a:r>
              <a:rPr lang="en-US" dirty="0" err="1"/>
              <a:t>tikelliklerinin</a:t>
            </a:r>
            <a:r>
              <a:rPr lang="en-US" dirty="0"/>
              <a:t> </a:t>
            </a:r>
            <a:r>
              <a:rPr lang="en-US" dirty="0" err="1"/>
              <a:t>ardında</a:t>
            </a:r>
            <a:r>
              <a:rPr lang="en-US" dirty="0"/>
              <a:t> </a:t>
            </a:r>
            <a:r>
              <a:rPr lang="en-US" dirty="0" err="1"/>
              <a:t>evrensel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bulmayı</a:t>
            </a:r>
            <a:r>
              <a:rPr lang="en-US" dirty="0"/>
              <a:t> </a:t>
            </a:r>
            <a:r>
              <a:rPr lang="en-US" dirty="0" err="1"/>
              <a:t>amaçlar</a:t>
            </a:r>
            <a:r>
              <a:rPr lang="en-US"/>
              <a:t>. 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80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341</TotalTime>
  <Words>396</Words>
  <Application>Microsoft Macintosh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Yapısalcılık</vt:lpstr>
      <vt:lpstr>Yapısalcılık</vt:lpstr>
      <vt:lpstr>Saussure</vt:lpstr>
      <vt:lpstr>Saussure</vt:lpstr>
      <vt:lpstr>Saussure</vt:lpstr>
      <vt:lpstr>Levi-Strauss</vt:lpstr>
      <vt:lpstr>Levi-Strauss</vt:lpstr>
      <vt:lpstr>Levi-Strauss</vt:lpstr>
      <vt:lpstr>Levi-Strauss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35</cp:revision>
  <dcterms:created xsi:type="dcterms:W3CDTF">2018-12-07T09:28:51Z</dcterms:created>
  <dcterms:modified xsi:type="dcterms:W3CDTF">2019-02-19T02:33:01Z</dcterms:modified>
</cp:coreProperties>
</file>