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10334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6003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32620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70507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37454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466123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526168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71677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014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83976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9637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8876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27175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54964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42981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37439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19.05.2020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177309342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45BD2B-C0AE-4E9C-9DB4-663F2E1A5199}"/>
              </a:ext>
            </a:extLst>
          </p:cNvPr>
          <p:cNvSpPr>
            <a:spLocks noGrp="1"/>
          </p:cNvSpPr>
          <p:nvPr>
            <p:ph idx="1"/>
          </p:nvPr>
        </p:nvSpPr>
        <p:spPr>
          <a:xfrm>
            <a:off x="677334" y="530087"/>
            <a:ext cx="8596668" cy="5511275"/>
          </a:xfrm>
        </p:spPr>
        <p:txBody>
          <a:bodyPr>
            <a:normAutofit fontScale="92500" lnSpcReduction="10000"/>
          </a:bodyPr>
          <a:lstStyle/>
          <a:p>
            <a:pPr marL="0" indent="0">
              <a:buNone/>
            </a:pPr>
            <a:r>
              <a:rPr lang="tr-TR" dirty="0"/>
              <a:t>		</a:t>
            </a:r>
            <a:r>
              <a:rPr lang="tr-TR" sz="3200" b="1" dirty="0"/>
              <a:t>Tıbben tanınmış birden fazla metodun bulunması veya belirli bir standardın yerleşmemiş bulunması durumunda, tıbbi tartışmalar hekimin aleyhine sonuçlandırılamaz. Bu nedenle, öğretide tedavi özgürlüğü prensibi esas alınmak suretiyle tıbbi gelişmelerin yol açacağı sonuçlara yer verilme olanağı sağlanmış ve hekime tıbbi sorularda belirli bir serbest alan bırakılmış olmaktadır. Bu husus aynı zamanda hastanın kendi geleceğini belirleme ve kendi kararını verme hakkının da bir sonucudur.</a:t>
            </a:r>
            <a:endParaRPr lang="tr-TR" b="1" dirty="0"/>
          </a:p>
        </p:txBody>
      </p:sp>
    </p:spTree>
    <p:extLst>
      <p:ext uri="{BB962C8B-B14F-4D97-AF65-F5344CB8AC3E}">
        <p14:creationId xmlns:p14="http://schemas.microsoft.com/office/powerpoint/2010/main" val="1608633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914401"/>
            <a:ext cx="8596668" cy="5126962"/>
          </a:xfrm>
        </p:spPr>
        <p:txBody>
          <a:bodyPr/>
          <a:lstStyle/>
          <a:p>
            <a:pPr marL="0" indent="0">
              <a:buNone/>
            </a:pPr>
            <a:r>
              <a:rPr lang="tr-TR" dirty="0"/>
              <a:t>		</a:t>
            </a:r>
            <a:r>
              <a:rPr lang="tr-TR" sz="4400" b="1" dirty="0"/>
              <a:t>Göz önünde tutulması gereken husus, hekimin riski yükseltmemesi gereğidir. Hekim açısından riski artırma yasağı vardır. Bu itibarla, hekim mevcut metotlardan en az riskli olanı seçmek zorundadır.</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927653"/>
            <a:ext cx="8596668" cy="5113710"/>
          </a:xfrm>
        </p:spPr>
        <p:txBody>
          <a:bodyPr>
            <a:normAutofit fontScale="92500" lnSpcReduction="20000"/>
          </a:bodyPr>
          <a:lstStyle/>
          <a:p>
            <a:pPr marL="0" indent="0">
              <a:buNone/>
            </a:pPr>
            <a:r>
              <a:rPr lang="tr-TR" dirty="0"/>
              <a:t>		</a:t>
            </a:r>
            <a:r>
              <a:rPr lang="tr-TR" sz="4300" b="1" dirty="0"/>
              <a:t>Hekim, «çeşitli tedavi yöntemleri arasında seçim yaparken hastanın özelliklerini göz önünde tutmalı, onu gereksiz risk altına sokmamalı, en emin yolu seçmelidir.» Böylece, ameliyat dışındaki daha risksiz yöntemlerle tedavi edilebilecek bir hastalık için ameliyat yoluna başvurulması halinde hekim sorumlu olabilir.</a:t>
            </a:r>
            <a:endParaRPr lang="tr-TR" b="1" dirty="0"/>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689113"/>
            <a:ext cx="8596668" cy="5352249"/>
          </a:xfrm>
        </p:spPr>
        <p:txBody>
          <a:bodyPr>
            <a:normAutofit fontScale="92500" lnSpcReduction="20000"/>
          </a:bodyPr>
          <a:lstStyle/>
          <a:p>
            <a:pPr marL="0" indent="0">
              <a:buNone/>
            </a:pPr>
            <a:r>
              <a:rPr lang="tr-TR" dirty="0"/>
              <a:t>	</a:t>
            </a:r>
            <a:r>
              <a:rPr lang="tr-TR" sz="4800" b="1" dirty="0"/>
              <a:t>	Meslek özgürlüğü, hekimi hukukun bağlayıcılığından azade etmez. Aydınlatma yükümlülüğüne, mesleki özene, susma yükümlülüğüne, yeni metotların uygulanmasına ilişkin hukuk kuralları ile hekimlik sözleşmesi, hekimi hukuka uymaya zorlamaktadır.</a:t>
            </a:r>
            <a:endParaRPr lang="tr-TR" b="1" dirty="0"/>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768627"/>
            <a:ext cx="8596668" cy="5272736"/>
          </a:xfrm>
        </p:spPr>
        <p:txBody>
          <a:bodyPr/>
          <a:lstStyle/>
          <a:p>
            <a:pPr marL="0" indent="0">
              <a:buNone/>
            </a:pPr>
            <a:r>
              <a:rPr lang="tr-TR" dirty="0"/>
              <a:t>		</a:t>
            </a:r>
            <a:r>
              <a:rPr lang="tr-TR" sz="4000" b="1" dirty="0"/>
              <a:t>Hastanın tıbbi müdahaleyi tümden değil de belirli bir tıbbi müdahaleyi reddettiği hallerde, hekim de tıbbi müdahaleyi bu şekilde yapmayı reddedebilir. Hekim hastanın talebinin bu yönde olduğunu ileri sürerek, hukuka uygun davrandığını ileri süremez. </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55375"/>
            <a:ext cx="8596668" cy="5685182"/>
          </a:xfrm>
        </p:spPr>
        <p:txBody>
          <a:bodyPr>
            <a:normAutofit lnSpcReduction="10000"/>
          </a:bodyPr>
          <a:lstStyle/>
          <a:p>
            <a:pPr marL="0" indent="0">
              <a:buNone/>
            </a:pPr>
            <a:r>
              <a:rPr lang="tr-TR" dirty="0"/>
              <a:t>		</a:t>
            </a:r>
            <a:r>
              <a:rPr lang="tr-TR" sz="3200" b="1" dirty="0"/>
              <a:t>Hekimin tedavi yükümlülüğünün sınırı, hastanın kendi geleceğini belirleme hakkıdır. Hasta her an bir tıbbi tedbiri reddedebilir. Hekim çok bariz tehlikeli durumlarda ya da hastanın talebinin çok mantıksız olduğu hallerde dahi hastayı yeteri kadar uyardıktan sonra, hastanın talebine uymak zorundadır.</a:t>
            </a:r>
          </a:p>
          <a:p>
            <a:pPr marL="0" indent="0">
              <a:buNone/>
            </a:pPr>
            <a:r>
              <a:rPr lang="tr-TR" sz="3200" b="1" dirty="0"/>
              <a:t>		Hekim hastanın şuuru açık olduğu müddetçe, talebine uymak ve istemediği sürece tıbbi müdahalede bulunmamak zorundadır.</a:t>
            </a:r>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728871"/>
            <a:ext cx="8596668" cy="5312492"/>
          </a:xfrm>
        </p:spPr>
        <p:txBody>
          <a:bodyPr>
            <a:normAutofit fontScale="92500" lnSpcReduction="20000"/>
          </a:bodyPr>
          <a:lstStyle/>
          <a:p>
            <a:pPr marL="0" indent="0">
              <a:buNone/>
            </a:pPr>
            <a:r>
              <a:rPr lang="tr-TR" dirty="0"/>
              <a:t>		</a:t>
            </a:r>
            <a:r>
              <a:rPr lang="tr-TR" sz="5200" b="1" dirty="0"/>
              <a:t>Hekimin tedavi hakkı diye bir hakkı yoktur ancak tedavi yöntemini seçme konusunda özgürlüğü vardır. Ancak yöntem seçme özgürlüğünün de sınırları vardır. Bunlar hastanın tercihleri ve özen yükümlülüğüdür.</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95131"/>
            <a:ext cx="8596668" cy="5246232"/>
          </a:xfrm>
        </p:spPr>
        <p:txBody>
          <a:bodyPr>
            <a:normAutofit fontScale="92500" lnSpcReduction="20000"/>
          </a:bodyPr>
          <a:lstStyle/>
          <a:p>
            <a:pPr marL="0" indent="0">
              <a:buNone/>
            </a:pPr>
            <a:r>
              <a:rPr lang="tr-TR" dirty="0"/>
              <a:t>		</a:t>
            </a:r>
            <a:r>
              <a:rPr lang="tr-TR" sz="3900" b="1" dirty="0"/>
              <a:t>Çoğu kez hasta, basından veya bir yerden duyduğu belirli bir tedavi yöntemi talebiyle hekime müracaat edebilir. Bu talepler, hekimin tedavi yöntemlerinden sapabilir, hatta klasik tıp dışındaki bir yöntem olabilir. Bu durumda hekim, hastayı doğru tedavi yöntemi konusunda ikna etme çabası göstermelidir. Hekim hastanın fikrini değiştirmemesi </a:t>
            </a:r>
            <a:r>
              <a:rPr lang="tr-TR" sz="3900" b="1" dirty="0" err="1"/>
              <a:t>değiştirmemesi</a:t>
            </a:r>
            <a:r>
              <a:rPr lang="tr-TR" sz="3900" b="1" dirty="0"/>
              <a:t> durumunda tedaviyi reddedebilir.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39</TotalTime>
  <Words>380</Words>
  <Application>Microsoft Office PowerPoint</Application>
  <PresentationFormat>Geniş ekran</PresentationFormat>
  <Paragraphs>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13</cp:revision>
  <dcterms:created xsi:type="dcterms:W3CDTF">2020-05-12T10:57:22Z</dcterms:created>
  <dcterms:modified xsi:type="dcterms:W3CDTF">2020-05-19T14:23:19Z</dcterms:modified>
</cp:coreProperties>
</file>