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3925735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425862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BA03C-EFA8-4FD2-9833-C82CE53B32D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6570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909045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BA03C-EFA8-4FD2-9833-C82CE53B32D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552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3429057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1809872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284411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3232077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FE21B2-93B9-434A-A5C9-3378529ADDEB}" type="datetimeFigureOut">
              <a:rPr lang="tr-TR" smtClean="0"/>
              <a:t>25 Şub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275517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4199525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0FE21B2-93B9-434A-A5C9-3378529ADDEB}" type="datetimeFigureOut">
              <a:rPr lang="tr-TR" smtClean="0"/>
              <a:t>25 Şub 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4143844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0FE21B2-93B9-434A-A5C9-3378529ADDEB}" type="datetimeFigureOut">
              <a:rPr lang="tr-TR" smtClean="0"/>
              <a:t>25 Şub 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1435971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E21B2-93B9-434A-A5C9-3378529ADDEB}" type="datetimeFigureOut">
              <a:rPr lang="tr-TR" smtClean="0"/>
              <a:t>25 Şub 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3823040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518361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0FE21B2-93B9-434A-A5C9-3378529ADDEB}" type="datetimeFigureOut">
              <a:rPr lang="tr-TR" smtClean="0"/>
              <a:t>25 Şub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BA03C-EFA8-4FD2-9833-C82CE53B32D2}" type="slidenum">
              <a:rPr lang="tr-TR" smtClean="0"/>
              <a:t>‹#›</a:t>
            </a:fld>
            <a:endParaRPr lang="tr-TR"/>
          </a:p>
        </p:txBody>
      </p:sp>
    </p:spTree>
    <p:extLst>
      <p:ext uri="{BB962C8B-B14F-4D97-AF65-F5344CB8AC3E}">
        <p14:creationId xmlns:p14="http://schemas.microsoft.com/office/powerpoint/2010/main" val="1190892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0FE21B2-93B9-434A-A5C9-3378529ADDEB}" type="datetimeFigureOut">
              <a:rPr lang="tr-TR" smtClean="0"/>
              <a:t>25 Şub 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ABA03C-EFA8-4FD2-9833-C82CE53B32D2}" type="slidenum">
              <a:rPr lang="tr-TR" smtClean="0"/>
              <a:t>‹#›</a:t>
            </a:fld>
            <a:endParaRPr lang="tr-TR"/>
          </a:p>
        </p:txBody>
      </p:sp>
    </p:spTree>
    <p:extLst>
      <p:ext uri="{BB962C8B-B14F-4D97-AF65-F5344CB8AC3E}">
        <p14:creationId xmlns:p14="http://schemas.microsoft.com/office/powerpoint/2010/main" val="3197784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855913" y="3573464"/>
            <a:ext cx="6400800" cy="1824037"/>
          </a:xfrm>
        </p:spPr>
        <p:txBody>
          <a:bodyPr/>
          <a:lstStyle/>
          <a:p>
            <a:pPr>
              <a:lnSpc>
                <a:spcPct val="90000"/>
              </a:lnSpc>
            </a:pPr>
            <a:r>
              <a:rPr lang="tr-TR" altLang="tr-TR" sz="4000" b="1" smtClean="0">
                <a:solidFill>
                  <a:schemeClr val="hlink"/>
                </a:solidFill>
              </a:rPr>
              <a:t>Yönetim Fonksiyonları-I</a:t>
            </a:r>
            <a:endParaRPr lang="tr-TR" altLang="tr-TR" sz="4000" b="1" dirty="0">
              <a:solidFill>
                <a:schemeClr val="hlink"/>
              </a:solidFill>
            </a:endParaRPr>
          </a:p>
          <a:p>
            <a:pPr>
              <a:lnSpc>
                <a:spcPct val="90000"/>
              </a:lnSpc>
            </a:pPr>
            <a:endParaRPr lang="tr-TR" altLang="tr-TR" b="1" dirty="0">
              <a:solidFill>
                <a:schemeClr val="hlink"/>
              </a:solidFill>
            </a:endParaRPr>
          </a:p>
        </p:txBody>
      </p:sp>
    </p:spTree>
    <p:extLst>
      <p:ext uri="{BB962C8B-B14F-4D97-AF65-F5344CB8AC3E}">
        <p14:creationId xmlns:p14="http://schemas.microsoft.com/office/powerpoint/2010/main" val="54548349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a:r>
              <a:rPr lang="tr-TR" altLang="tr-TR" b="1">
                <a:solidFill>
                  <a:schemeClr val="hlink"/>
                </a:solidFill>
              </a:rPr>
              <a:t>PLANLAMA</a:t>
            </a:r>
          </a:p>
        </p:txBody>
      </p:sp>
      <p:sp>
        <p:nvSpPr>
          <p:cNvPr id="62467" name="Rectangle 3"/>
          <p:cNvSpPr>
            <a:spLocks noGrp="1" noChangeArrowheads="1"/>
          </p:cNvSpPr>
          <p:nvPr>
            <p:ph idx="1"/>
          </p:nvPr>
        </p:nvSpPr>
        <p:spPr/>
        <p:txBody>
          <a:bodyPr/>
          <a:lstStyle/>
          <a:p>
            <a:pPr>
              <a:buClr>
                <a:schemeClr val="hlink"/>
              </a:buClr>
              <a:buFont typeface="Wingdings" panose="05000000000000000000" pitchFamily="2" charset="2"/>
              <a:buChar char="v"/>
            </a:pPr>
            <a:r>
              <a:rPr lang="tr-TR" altLang="tr-TR"/>
              <a:t> Yönetim faaliyeti yerine getirilirken öncelikli olarak yapılması gereken planlamadır. Her yönetici zamanının bir kısmını planlamaya ayırmak zorundadır.</a:t>
            </a:r>
          </a:p>
          <a:p>
            <a:pPr>
              <a:buClr>
                <a:schemeClr val="hlink"/>
              </a:buClr>
              <a:buFont typeface="Wingdings" panose="05000000000000000000" pitchFamily="2" charset="2"/>
              <a:buChar char="v"/>
            </a:pPr>
            <a:r>
              <a:rPr lang="tr-TR" altLang="tr-TR"/>
              <a:t> Gerek mali kaynakların kullanılması, gerek üretim süreçlerinin yönlendirilmesi ve gerekse beşeri kaynakların idare edilmesinde geniş çapta planlama yapılır.</a:t>
            </a:r>
          </a:p>
        </p:txBody>
      </p:sp>
    </p:spTree>
    <p:extLst>
      <p:ext uri="{BB962C8B-B14F-4D97-AF65-F5344CB8AC3E}">
        <p14:creationId xmlns:p14="http://schemas.microsoft.com/office/powerpoint/2010/main" val="2206274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a:r>
              <a:rPr lang="tr-TR" altLang="tr-TR" b="1">
                <a:solidFill>
                  <a:schemeClr val="hlink"/>
                </a:solidFill>
              </a:rPr>
              <a:t>PLANLAMA</a:t>
            </a:r>
          </a:p>
        </p:txBody>
      </p:sp>
      <p:sp>
        <p:nvSpPr>
          <p:cNvPr id="63491" name="Rectangle 3"/>
          <p:cNvSpPr>
            <a:spLocks noGrp="1" noChangeArrowheads="1"/>
          </p:cNvSpPr>
          <p:nvPr>
            <p:ph idx="1"/>
          </p:nvPr>
        </p:nvSpPr>
        <p:spPr/>
        <p:txBody>
          <a:bodyPr/>
          <a:lstStyle/>
          <a:p>
            <a:pPr>
              <a:lnSpc>
                <a:spcPct val="80000"/>
              </a:lnSpc>
              <a:buClr>
                <a:schemeClr val="hlink"/>
              </a:buClr>
              <a:buFont typeface="Wingdings" panose="05000000000000000000" pitchFamily="2" charset="2"/>
              <a:buChar char="Ø"/>
            </a:pPr>
            <a:r>
              <a:rPr lang="tr-TR" altLang="tr-TR"/>
              <a:t> Planlama konusunda bir çok tanım yapılmıştır. </a:t>
            </a:r>
            <a:r>
              <a:rPr lang="tr-TR" altLang="tr-TR" b="1" i="1"/>
              <a:t>Bunlardan bazıları şunlardır:</a:t>
            </a:r>
          </a:p>
          <a:p>
            <a:pPr>
              <a:lnSpc>
                <a:spcPct val="80000"/>
              </a:lnSpc>
              <a:buClr>
                <a:schemeClr val="hlink"/>
              </a:buClr>
              <a:buFont typeface="Wingdings" panose="05000000000000000000" pitchFamily="2" charset="2"/>
              <a:buChar char="q"/>
            </a:pPr>
            <a:r>
              <a:rPr lang="tr-TR" altLang="tr-TR"/>
              <a:t> Planlama, arzulanan geleceği tasarlamak ve ona ulaşmak için etkin yolları ortaya koymaktır.</a:t>
            </a:r>
          </a:p>
          <a:p>
            <a:pPr>
              <a:lnSpc>
                <a:spcPct val="80000"/>
              </a:lnSpc>
              <a:buClr>
                <a:schemeClr val="hlink"/>
              </a:buClr>
              <a:buFont typeface="Wingdings" panose="05000000000000000000" pitchFamily="2" charset="2"/>
              <a:buChar char="q"/>
            </a:pPr>
            <a:r>
              <a:rPr lang="tr-TR" altLang="tr-TR"/>
              <a:t> Planlama; Neyin, ne zaman, nasıl, nerede ve kim tarafından yapılacağını önceden kararlaştırma sürecidir.</a:t>
            </a:r>
          </a:p>
          <a:p>
            <a:pPr>
              <a:lnSpc>
                <a:spcPct val="80000"/>
              </a:lnSpc>
              <a:buClr>
                <a:schemeClr val="hlink"/>
              </a:buClr>
              <a:buFont typeface="Wingdings" panose="05000000000000000000" pitchFamily="2" charset="2"/>
              <a:buChar char="q"/>
            </a:pPr>
            <a:r>
              <a:rPr lang="tr-TR" altLang="tr-TR"/>
              <a:t> Planlama; Bir amacı gerçekleştirmek için en iyi davranış biçimini seçme ve geliştirme niteliği taşıyan bilinçli bir faaliyettir.</a:t>
            </a:r>
          </a:p>
        </p:txBody>
      </p:sp>
    </p:spTree>
    <p:extLst>
      <p:ext uri="{BB962C8B-B14F-4D97-AF65-F5344CB8AC3E}">
        <p14:creationId xmlns:p14="http://schemas.microsoft.com/office/powerpoint/2010/main" val="3255717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tr-TR" altLang="tr-TR">
                <a:solidFill>
                  <a:srgbClr val="FF0066"/>
                </a:solidFill>
              </a:rPr>
              <a:t>Planlamanın Özellikleri</a:t>
            </a:r>
          </a:p>
        </p:txBody>
      </p:sp>
      <p:sp>
        <p:nvSpPr>
          <p:cNvPr id="64515" name="Rectangle 3"/>
          <p:cNvSpPr>
            <a:spLocks noGrp="1" noChangeArrowheads="1"/>
          </p:cNvSpPr>
          <p:nvPr>
            <p:ph idx="1"/>
          </p:nvPr>
        </p:nvSpPr>
        <p:spPr/>
        <p:txBody>
          <a:bodyPr/>
          <a:lstStyle/>
          <a:p>
            <a:pPr>
              <a:buClr>
                <a:srgbClr val="FF0066"/>
              </a:buClr>
              <a:buFont typeface="Wingdings" panose="05000000000000000000" pitchFamily="2" charset="2"/>
              <a:buChar char="Ø"/>
            </a:pPr>
            <a:r>
              <a:rPr lang="tr-TR" altLang="tr-TR"/>
              <a:t> Planlama bilinçli bir seçim ve tercih etme sürecidir. </a:t>
            </a:r>
          </a:p>
          <a:p>
            <a:pPr>
              <a:buClr>
                <a:srgbClr val="FF0066"/>
              </a:buClr>
              <a:buFont typeface="Wingdings" panose="05000000000000000000" pitchFamily="2" charset="2"/>
              <a:buChar char="Ø"/>
            </a:pPr>
            <a:r>
              <a:rPr lang="tr-TR" altLang="tr-TR"/>
              <a:t> Planlama bir karar sürecidir.</a:t>
            </a:r>
          </a:p>
          <a:p>
            <a:pPr>
              <a:buClr>
                <a:srgbClr val="FF0066"/>
              </a:buClr>
              <a:buFont typeface="Wingdings" panose="05000000000000000000" pitchFamily="2" charset="2"/>
              <a:buChar char="Ø"/>
            </a:pPr>
            <a:r>
              <a:rPr lang="tr-TR" altLang="tr-TR"/>
              <a:t> Planlama geleceğe dönük bir faaliyettir.</a:t>
            </a:r>
          </a:p>
          <a:p>
            <a:pPr>
              <a:buClr>
                <a:srgbClr val="FF0066"/>
              </a:buClr>
              <a:buFont typeface="Wingdings" panose="05000000000000000000" pitchFamily="2" charset="2"/>
              <a:buChar char="Ø"/>
            </a:pPr>
            <a:r>
              <a:rPr lang="tr-TR" altLang="tr-TR"/>
              <a:t> Planlama ileriyi tahmin etme faaliyetidir.</a:t>
            </a:r>
          </a:p>
          <a:p>
            <a:pPr>
              <a:buClr>
                <a:srgbClr val="FF0066"/>
              </a:buClr>
              <a:buFont typeface="Wingdings" panose="05000000000000000000" pitchFamily="2" charset="2"/>
              <a:buChar char="Ø"/>
            </a:pPr>
            <a:r>
              <a:rPr lang="tr-TR" altLang="tr-TR"/>
              <a:t> Planlama bir kararlar toplamıdır</a:t>
            </a:r>
          </a:p>
          <a:p>
            <a:pPr>
              <a:buClr>
                <a:srgbClr val="FF0066"/>
              </a:buClr>
              <a:buFont typeface="Wingdings" panose="05000000000000000000" pitchFamily="2" charset="2"/>
              <a:buChar char="Ø"/>
            </a:pPr>
            <a:r>
              <a:rPr lang="tr-TR" altLang="tr-TR"/>
              <a:t> Planlama belli bir zaman süresini kapsar.</a:t>
            </a:r>
          </a:p>
        </p:txBody>
      </p:sp>
    </p:spTree>
    <p:extLst>
      <p:ext uri="{BB962C8B-B14F-4D97-AF65-F5344CB8AC3E}">
        <p14:creationId xmlns:p14="http://schemas.microsoft.com/office/powerpoint/2010/main" val="1812201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tr-TR" altLang="tr-TR" b="1">
                <a:solidFill>
                  <a:srgbClr val="FF0066"/>
                </a:solidFill>
              </a:rPr>
              <a:t>Planlamanın Safhaları</a:t>
            </a:r>
          </a:p>
        </p:txBody>
      </p:sp>
      <p:sp>
        <p:nvSpPr>
          <p:cNvPr id="65539" name="Rectangle 3"/>
          <p:cNvSpPr>
            <a:spLocks noGrp="1" noChangeArrowheads="1"/>
          </p:cNvSpPr>
          <p:nvPr>
            <p:ph idx="1"/>
          </p:nvPr>
        </p:nvSpPr>
        <p:spPr>
          <a:xfrm>
            <a:off x="2566988" y="1844675"/>
            <a:ext cx="7772400" cy="4114800"/>
          </a:xfrm>
        </p:spPr>
        <p:txBody>
          <a:bodyPr/>
          <a:lstStyle/>
          <a:p>
            <a:pPr>
              <a:buFont typeface="Wingdings" panose="05000000000000000000" pitchFamily="2" charset="2"/>
              <a:buBlip>
                <a:blip r:embed="rId2"/>
              </a:buBlip>
            </a:pPr>
            <a:r>
              <a:rPr lang="tr-TR" altLang="tr-TR"/>
              <a:t> Amaçların belirlenmesi</a:t>
            </a:r>
          </a:p>
          <a:p>
            <a:pPr>
              <a:buFont typeface="Wingdings" panose="05000000000000000000" pitchFamily="2" charset="2"/>
              <a:buBlip>
                <a:blip r:embed="rId2"/>
              </a:buBlip>
            </a:pPr>
            <a:r>
              <a:rPr lang="tr-TR" altLang="tr-TR"/>
              <a:t> Amaçlara ulaştıracak varsayımların belirlenmesi</a:t>
            </a:r>
          </a:p>
          <a:p>
            <a:pPr>
              <a:buFont typeface="Wingdings" panose="05000000000000000000" pitchFamily="2" charset="2"/>
              <a:buBlip>
                <a:blip r:embed="rId2"/>
              </a:buBlip>
            </a:pPr>
            <a:r>
              <a:rPr lang="tr-TR" altLang="tr-TR"/>
              <a:t> Alternatiflerin karşılaştırılması</a:t>
            </a:r>
          </a:p>
          <a:p>
            <a:pPr>
              <a:buFont typeface="Wingdings" panose="05000000000000000000" pitchFamily="2" charset="2"/>
              <a:buBlip>
                <a:blip r:embed="rId2"/>
              </a:buBlip>
            </a:pPr>
            <a:r>
              <a:rPr lang="tr-TR" altLang="tr-TR"/>
              <a:t> Alternatifler arasından en uygun görülenin seçilmesi.</a:t>
            </a:r>
          </a:p>
        </p:txBody>
      </p:sp>
      <p:pic>
        <p:nvPicPr>
          <p:cNvPr id="65540" name="Picture 4" descr="MC90029084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0325" y="4581526"/>
            <a:ext cx="2584450"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6661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2640013" y="214313"/>
            <a:ext cx="7827962" cy="1054100"/>
          </a:xfrm>
        </p:spPr>
        <p:txBody>
          <a:bodyPr/>
          <a:lstStyle/>
          <a:p>
            <a:r>
              <a:rPr lang="tr-TR" altLang="tr-TR" b="1">
                <a:solidFill>
                  <a:srgbClr val="FF0066"/>
                </a:solidFill>
              </a:rPr>
              <a:t>Plan Çeşitleri</a:t>
            </a:r>
          </a:p>
        </p:txBody>
      </p:sp>
      <p:sp>
        <p:nvSpPr>
          <p:cNvPr id="66563" name="Rectangle 3"/>
          <p:cNvSpPr>
            <a:spLocks noGrp="1" noChangeArrowheads="1"/>
          </p:cNvSpPr>
          <p:nvPr>
            <p:ph idx="1"/>
          </p:nvPr>
        </p:nvSpPr>
        <p:spPr>
          <a:xfrm>
            <a:off x="2135189" y="1412875"/>
            <a:ext cx="8277225" cy="4895850"/>
          </a:xfrm>
        </p:spPr>
        <p:txBody>
          <a:bodyPr/>
          <a:lstStyle/>
          <a:p>
            <a:pPr>
              <a:lnSpc>
                <a:spcPct val="80000"/>
              </a:lnSpc>
              <a:buClr>
                <a:srgbClr val="FF0066"/>
              </a:buClr>
              <a:buFont typeface="Wingdings" panose="05000000000000000000" pitchFamily="2" charset="2"/>
              <a:buChar char="Ø"/>
            </a:pPr>
            <a:r>
              <a:rPr lang="tr-TR" altLang="tr-TR" dirty="0"/>
              <a:t> Planlar yazılı olanlar ve olmayanlar, </a:t>
            </a:r>
            <a:endParaRPr lang="tr-TR" altLang="tr-TR" dirty="0" smtClean="0"/>
          </a:p>
          <a:p>
            <a:pPr>
              <a:lnSpc>
                <a:spcPct val="80000"/>
              </a:lnSpc>
              <a:buClr>
                <a:srgbClr val="FF0066"/>
              </a:buClr>
              <a:buFont typeface="Wingdings" panose="05000000000000000000" pitchFamily="2" charset="2"/>
              <a:buChar char="Ø"/>
            </a:pPr>
            <a:r>
              <a:rPr lang="tr-TR" altLang="tr-TR" dirty="0" smtClean="0"/>
              <a:t>uzun </a:t>
            </a:r>
            <a:r>
              <a:rPr lang="tr-TR" altLang="tr-TR" dirty="0"/>
              <a:t>süreli olanlar(5-15 yıl), </a:t>
            </a:r>
            <a:endParaRPr lang="tr-TR" altLang="tr-TR" dirty="0" smtClean="0"/>
          </a:p>
          <a:p>
            <a:pPr>
              <a:lnSpc>
                <a:spcPct val="80000"/>
              </a:lnSpc>
              <a:buClr>
                <a:srgbClr val="FF0066"/>
              </a:buClr>
              <a:buFont typeface="Wingdings" panose="05000000000000000000" pitchFamily="2" charset="2"/>
              <a:buChar char="Ø"/>
            </a:pPr>
            <a:r>
              <a:rPr lang="tr-TR" altLang="tr-TR" dirty="0" smtClean="0"/>
              <a:t>orta </a:t>
            </a:r>
            <a:r>
              <a:rPr lang="tr-TR" altLang="tr-TR" dirty="0"/>
              <a:t>süreli olanlar(1-5 yıl), </a:t>
            </a:r>
            <a:endParaRPr lang="tr-TR" altLang="tr-TR" dirty="0" smtClean="0"/>
          </a:p>
          <a:p>
            <a:pPr>
              <a:lnSpc>
                <a:spcPct val="80000"/>
              </a:lnSpc>
              <a:buClr>
                <a:srgbClr val="FF0066"/>
              </a:buClr>
              <a:buFont typeface="Wingdings" panose="05000000000000000000" pitchFamily="2" charset="2"/>
              <a:buChar char="Ø"/>
            </a:pPr>
            <a:r>
              <a:rPr lang="tr-TR" altLang="tr-TR" dirty="0" smtClean="0"/>
              <a:t>kısa </a:t>
            </a:r>
            <a:r>
              <a:rPr lang="tr-TR" altLang="tr-TR" dirty="0"/>
              <a:t>vadeli(1 yıla kadar) olanlar olarak sınıflandırılabilir.</a:t>
            </a:r>
          </a:p>
          <a:p>
            <a:pPr algn="just">
              <a:lnSpc>
                <a:spcPct val="80000"/>
              </a:lnSpc>
              <a:buClr>
                <a:srgbClr val="FF0066"/>
              </a:buClr>
              <a:buFont typeface="Wingdings" panose="05000000000000000000" pitchFamily="2" charset="2"/>
              <a:buChar char="Ø"/>
            </a:pPr>
            <a:r>
              <a:rPr lang="tr-TR" altLang="tr-TR" dirty="0"/>
              <a:t> Ayrıca; </a:t>
            </a:r>
            <a:endParaRPr lang="tr-TR" altLang="tr-TR" dirty="0" smtClean="0"/>
          </a:p>
          <a:p>
            <a:pPr algn="just">
              <a:lnSpc>
                <a:spcPct val="80000"/>
              </a:lnSpc>
              <a:buClr>
                <a:srgbClr val="FF0066"/>
              </a:buClr>
              <a:buFont typeface="Wingdings" panose="05000000000000000000" pitchFamily="2" charset="2"/>
              <a:buChar char="Ø"/>
            </a:pPr>
            <a:r>
              <a:rPr lang="tr-TR" altLang="tr-TR" dirty="0" smtClean="0"/>
              <a:t>bir </a:t>
            </a:r>
            <a:r>
              <a:rPr lang="tr-TR" altLang="tr-TR" dirty="0"/>
              <a:t>defalık planlar(bir yatırım planı), </a:t>
            </a:r>
            <a:endParaRPr lang="tr-TR" altLang="tr-TR" dirty="0" smtClean="0"/>
          </a:p>
          <a:p>
            <a:pPr algn="just">
              <a:lnSpc>
                <a:spcPct val="80000"/>
              </a:lnSpc>
              <a:buClr>
                <a:srgbClr val="FF0066"/>
              </a:buClr>
              <a:buFont typeface="Wingdings" panose="05000000000000000000" pitchFamily="2" charset="2"/>
              <a:buChar char="Ø"/>
            </a:pPr>
            <a:r>
              <a:rPr lang="tr-TR" altLang="tr-TR" dirty="0" smtClean="0"/>
              <a:t>sürekli </a:t>
            </a:r>
            <a:r>
              <a:rPr lang="tr-TR" altLang="tr-TR" dirty="0"/>
              <a:t>planlar(personel ücretleri ile ilgili), </a:t>
            </a:r>
            <a:endParaRPr lang="tr-TR" altLang="tr-TR" dirty="0" smtClean="0"/>
          </a:p>
          <a:p>
            <a:pPr algn="just">
              <a:lnSpc>
                <a:spcPct val="80000"/>
              </a:lnSpc>
              <a:buClr>
                <a:srgbClr val="FF0066"/>
              </a:buClr>
              <a:buFont typeface="Wingdings" panose="05000000000000000000" pitchFamily="2" charset="2"/>
              <a:buChar char="Ø"/>
            </a:pPr>
            <a:r>
              <a:rPr lang="tr-TR" altLang="tr-TR" dirty="0" smtClean="0"/>
              <a:t>stratejik planlar (</a:t>
            </a:r>
            <a:r>
              <a:rPr lang="tr-TR" altLang="tr-TR" dirty="0"/>
              <a:t>işletmenin üst düzeyini ilgilendiren ve işletmenin tüm olarak amacını kapsayan, uzun süreli bir plandır.), </a:t>
            </a:r>
            <a:endParaRPr lang="tr-TR" altLang="tr-TR" dirty="0" smtClean="0"/>
          </a:p>
          <a:p>
            <a:pPr algn="just">
              <a:lnSpc>
                <a:spcPct val="80000"/>
              </a:lnSpc>
              <a:buClr>
                <a:srgbClr val="FF0066"/>
              </a:buClr>
              <a:buFont typeface="Wingdings" panose="05000000000000000000" pitchFamily="2" charset="2"/>
              <a:buChar char="Ø"/>
            </a:pPr>
            <a:r>
              <a:rPr lang="tr-TR" altLang="tr-TR" dirty="0" err="1" smtClean="0"/>
              <a:t>operasyonel</a:t>
            </a:r>
            <a:r>
              <a:rPr lang="tr-TR" altLang="tr-TR" dirty="0" smtClean="0"/>
              <a:t> </a:t>
            </a:r>
            <a:r>
              <a:rPr lang="tr-TR" altLang="tr-TR" dirty="0"/>
              <a:t>planlar(orta kademe yöneticilerine yönelik, uygulamaya dönük), </a:t>
            </a:r>
            <a:endParaRPr lang="tr-TR" altLang="tr-TR" dirty="0" smtClean="0"/>
          </a:p>
          <a:p>
            <a:pPr algn="just">
              <a:lnSpc>
                <a:spcPct val="80000"/>
              </a:lnSpc>
              <a:buClr>
                <a:srgbClr val="FF0066"/>
              </a:buClr>
              <a:buFont typeface="Wingdings" panose="05000000000000000000" pitchFamily="2" charset="2"/>
              <a:buChar char="Ø"/>
            </a:pPr>
            <a:r>
              <a:rPr lang="tr-TR" altLang="tr-TR" dirty="0" smtClean="0"/>
              <a:t>programlar(alt </a:t>
            </a:r>
            <a:r>
              <a:rPr lang="tr-TR" altLang="tr-TR" dirty="0"/>
              <a:t>kademeye yönelik rutin işler için hazırlanan) olmak üzere değişik şekillerde sınıflandırılmaktadır.</a:t>
            </a:r>
          </a:p>
        </p:txBody>
      </p:sp>
    </p:spTree>
    <p:extLst>
      <p:ext uri="{BB962C8B-B14F-4D97-AF65-F5344CB8AC3E}">
        <p14:creationId xmlns:p14="http://schemas.microsoft.com/office/powerpoint/2010/main" val="11397279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lgn="ctr"/>
            <a:r>
              <a:rPr lang="tr-TR" altLang="tr-TR">
                <a:solidFill>
                  <a:srgbClr val="FF0066"/>
                </a:solidFill>
              </a:rPr>
              <a:t>İyi Bir Planda Bulunması Gereken Özellikler</a:t>
            </a:r>
          </a:p>
        </p:txBody>
      </p:sp>
      <p:sp>
        <p:nvSpPr>
          <p:cNvPr id="67587" name="Rectangle 3"/>
          <p:cNvSpPr>
            <a:spLocks noGrp="1" noChangeArrowheads="1"/>
          </p:cNvSpPr>
          <p:nvPr>
            <p:ph idx="1"/>
          </p:nvPr>
        </p:nvSpPr>
        <p:spPr/>
        <p:txBody>
          <a:bodyPr/>
          <a:lstStyle/>
          <a:p>
            <a:pPr>
              <a:lnSpc>
                <a:spcPct val="90000"/>
              </a:lnSpc>
              <a:buFont typeface="Wingdings" panose="05000000000000000000" pitchFamily="2" charset="2"/>
              <a:buBlip>
                <a:blip r:embed="rId2"/>
              </a:buBlip>
            </a:pPr>
            <a:r>
              <a:rPr lang="tr-TR" altLang="tr-TR"/>
              <a:t> Plan açık, kesin ve gerçekleştirilebilecek bir amaca yönelik olmalıdır,</a:t>
            </a:r>
          </a:p>
          <a:p>
            <a:pPr>
              <a:lnSpc>
                <a:spcPct val="90000"/>
              </a:lnSpc>
              <a:buFont typeface="Wingdings" panose="05000000000000000000" pitchFamily="2" charset="2"/>
              <a:buBlip>
                <a:blip r:embed="rId2"/>
              </a:buBlip>
            </a:pPr>
            <a:r>
              <a:rPr lang="tr-TR" altLang="tr-TR"/>
              <a:t> Örgütün değişen iç ve dış şartlarına uyum gösterecek bir esneklikte olmalıdır,</a:t>
            </a:r>
          </a:p>
          <a:p>
            <a:pPr>
              <a:lnSpc>
                <a:spcPct val="90000"/>
              </a:lnSpc>
              <a:buFont typeface="Wingdings" panose="05000000000000000000" pitchFamily="2" charset="2"/>
              <a:buBlip>
                <a:blip r:embed="rId2"/>
              </a:buBlip>
            </a:pPr>
            <a:r>
              <a:rPr lang="tr-TR" altLang="tr-TR"/>
              <a:t> Yapılması ve uygulanması en az giderle gerçekleştirilmelidir.</a:t>
            </a:r>
          </a:p>
        </p:txBody>
      </p:sp>
    </p:spTree>
    <p:extLst>
      <p:ext uri="{BB962C8B-B14F-4D97-AF65-F5344CB8AC3E}">
        <p14:creationId xmlns:p14="http://schemas.microsoft.com/office/powerpoint/2010/main" val="70043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711451" y="214313"/>
            <a:ext cx="7756525" cy="1198562"/>
          </a:xfrm>
        </p:spPr>
        <p:txBody>
          <a:bodyPr>
            <a:normAutofit fontScale="90000"/>
          </a:bodyPr>
          <a:lstStyle/>
          <a:p>
            <a:pPr algn="ctr"/>
            <a:r>
              <a:rPr lang="tr-TR" altLang="tr-TR" sz="4000" b="1">
                <a:solidFill>
                  <a:srgbClr val="FF0066"/>
                </a:solidFill>
              </a:rPr>
              <a:t>İyi Bir Planda Bulunması Gereken Özellikler</a:t>
            </a:r>
          </a:p>
        </p:txBody>
      </p:sp>
      <p:sp>
        <p:nvSpPr>
          <p:cNvPr id="68611" name="Rectangle 3"/>
          <p:cNvSpPr>
            <a:spLocks noGrp="1" noChangeArrowheads="1"/>
          </p:cNvSpPr>
          <p:nvPr>
            <p:ph idx="1"/>
          </p:nvPr>
        </p:nvSpPr>
        <p:spPr>
          <a:xfrm>
            <a:off x="2566988" y="1412875"/>
            <a:ext cx="7912100" cy="4719638"/>
          </a:xfrm>
        </p:spPr>
        <p:txBody>
          <a:bodyPr/>
          <a:lstStyle/>
          <a:p>
            <a:pPr>
              <a:lnSpc>
                <a:spcPct val="90000"/>
              </a:lnSpc>
              <a:buFont typeface="Wingdings" panose="05000000000000000000" pitchFamily="2" charset="2"/>
              <a:buBlip>
                <a:blip r:embed="rId2"/>
              </a:buBlip>
            </a:pPr>
            <a:r>
              <a:rPr lang="tr-TR" altLang="tr-TR"/>
              <a:t> İşletmenin benimsediği ilke ve standartlara uygun olmalıdır,</a:t>
            </a:r>
          </a:p>
          <a:p>
            <a:pPr>
              <a:lnSpc>
                <a:spcPct val="90000"/>
              </a:lnSpc>
              <a:buFont typeface="Wingdings" panose="05000000000000000000" pitchFamily="2" charset="2"/>
              <a:buBlip>
                <a:blip r:embed="rId2"/>
              </a:buBlip>
            </a:pPr>
            <a:r>
              <a:rPr lang="tr-TR" altLang="tr-TR"/>
              <a:t> Kapsadığı konular arasında bir denge sağlamalıdır,</a:t>
            </a:r>
          </a:p>
          <a:p>
            <a:pPr>
              <a:lnSpc>
                <a:spcPct val="90000"/>
              </a:lnSpc>
              <a:buFont typeface="Wingdings" panose="05000000000000000000" pitchFamily="2" charset="2"/>
              <a:buBlip>
                <a:blip r:embed="rId2"/>
              </a:buBlip>
            </a:pPr>
            <a:r>
              <a:rPr lang="tr-TR" altLang="tr-TR"/>
              <a:t> İşletme için uygun bir süreyi kapsamalıdır,</a:t>
            </a:r>
          </a:p>
          <a:p>
            <a:pPr>
              <a:lnSpc>
                <a:spcPct val="90000"/>
              </a:lnSpc>
              <a:buFont typeface="Wingdings" panose="05000000000000000000" pitchFamily="2" charset="2"/>
              <a:buBlip>
                <a:blip r:embed="rId2"/>
              </a:buBlip>
            </a:pPr>
            <a:r>
              <a:rPr lang="tr-TR" altLang="tr-TR"/>
              <a:t> Planlamada devamlılığın sağlanması zorunludur. Planlamanın devamlı olması demekle, uygulamaya sokulan bir eylem planının sona ermeden bir yenisinin hazırlanması ve örgütün etkinlik ve verimliliğinin sağlanması amacıyla yeni planın zamanında uygulamaya sokulması ifade edilmek istenmektedir.</a:t>
            </a:r>
          </a:p>
        </p:txBody>
      </p:sp>
    </p:spTree>
    <p:extLst>
      <p:ext uri="{BB962C8B-B14F-4D97-AF65-F5344CB8AC3E}">
        <p14:creationId xmlns:p14="http://schemas.microsoft.com/office/powerpoint/2010/main" val="3597866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tr-TR" altLang="tr-TR" b="1">
                <a:solidFill>
                  <a:srgbClr val="FF0066"/>
                </a:solidFill>
              </a:rPr>
              <a:t>Planlamanın Yararları</a:t>
            </a:r>
          </a:p>
        </p:txBody>
      </p:sp>
      <p:sp>
        <p:nvSpPr>
          <p:cNvPr id="69635" name="Rectangle 3"/>
          <p:cNvSpPr>
            <a:spLocks noGrp="1" noChangeArrowheads="1"/>
          </p:cNvSpPr>
          <p:nvPr>
            <p:ph idx="1"/>
          </p:nvPr>
        </p:nvSpPr>
        <p:spPr/>
        <p:txBody>
          <a:bodyPr/>
          <a:lstStyle/>
          <a:p>
            <a:pPr>
              <a:buClr>
                <a:srgbClr val="FF0066"/>
              </a:buClr>
              <a:buFont typeface="Wingdings" panose="05000000000000000000" pitchFamily="2" charset="2"/>
              <a:buChar char="Ø"/>
            </a:pPr>
            <a:r>
              <a:rPr lang="tr-TR" altLang="tr-TR"/>
              <a:t> Zaman ve emek savurganlığını azaltır.</a:t>
            </a:r>
          </a:p>
          <a:p>
            <a:pPr>
              <a:buClr>
                <a:srgbClr val="FF0066"/>
              </a:buClr>
              <a:buFont typeface="Wingdings" panose="05000000000000000000" pitchFamily="2" charset="2"/>
              <a:buChar char="Ø"/>
            </a:pPr>
            <a:r>
              <a:rPr lang="tr-TR" altLang="tr-TR"/>
              <a:t> İşletme yöneticilerinin dikkatlerini amaçlara yöneltir.</a:t>
            </a:r>
          </a:p>
          <a:p>
            <a:pPr>
              <a:buClr>
                <a:srgbClr val="FF0066"/>
              </a:buClr>
              <a:buFont typeface="Wingdings" panose="05000000000000000000" pitchFamily="2" charset="2"/>
              <a:buChar char="Ø"/>
            </a:pPr>
            <a:r>
              <a:rPr lang="tr-TR" altLang="tr-TR"/>
              <a:t> İşletme faaliyetlerinin uyumlaştırılmasını mümkün kılar.</a:t>
            </a:r>
          </a:p>
          <a:p>
            <a:pPr>
              <a:buClr>
                <a:srgbClr val="FF0066"/>
              </a:buClr>
              <a:buFont typeface="Wingdings" panose="05000000000000000000" pitchFamily="2" charset="2"/>
              <a:buChar char="Ø"/>
            </a:pPr>
            <a:r>
              <a:rPr lang="tr-TR" altLang="tr-TR"/>
              <a:t> Daha akılcı ilke, yöntem ve kuralların geliştirilmesine olanak sağlar.</a:t>
            </a:r>
          </a:p>
        </p:txBody>
      </p:sp>
    </p:spTree>
    <p:extLst>
      <p:ext uri="{BB962C8B-B14F-4D97-AF65-F5344CB8AC3E}">
        <p14:creationId xmlns:p14="http://schemas.microsoft.com/office/powerpoint/2010/main" val="2339840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tr-TR" altLang="tr-TR" b="1">
                <a:solidFill>
                  <a:srgbClr val="FF0066"/>
                </a:solidFill>
              </a:rPr>
              <a:t>Planlamanın Yararları</a:t>
            </a:r>
          </a:p>
        </p:txBody>
      </p:sp>
      <p:sp>
        <p:nvSpPr>
          <p:cNvPr id="70659" name="Rectangle 3"/>
          <p:cNvSpPr>
            <a:spLocks noGrp="1" noChangeArrowheads="1"/>
          </p:cNvSpPr>
          <p:nvPr>
            <p:ph idx="1"/>
          </p:nvPr>
        </p:nvSpPr>
        <p:spPr/>
        <p:txBody>
          <a:bodyPr/>
          <a:lstStyle/>
          <a:p>
            <a:pPr>
              <a:buClr>
                <a:srgbClr val="FF0066"/>
              </a:buClr>
              <a:buFont typeface="Wingdings" panose="05000000000000000000" pitchFamily="2" charset="2"/>
              <a:buChar char="Ø"/>
            </a:pPr>
            <a:r>
              <a:rPr lang="tr-TR" altLang="tr-TR"/>
              <a:t> Tüm işletme kaynaklarının amaca yöneltilip yöneltilmediğini izleme ve denetleme olanağı sağlar,</a:t>
            </a:r>
          </a:p>
          <a:p>
            <a:pPr>
              <a:buClr>
                <a:srgbClr val="FF0066"/>
              </a:buClr>
              <a:buFont typeface="Wingdings" panose="05000000000000000000" pitchFamily="2" charset="2"/>
              <a:buChar char="Ø"/>
            </a:pPr>
            <a:r>
              <a:rPr lang="tr-TR" altLang="tr-TR"/>
              <a:t> Planlama, örgütte yetki devrini sağlamak suretiyle daha esnek yapıların oluşmasına zemin hazırlar,</a:t>
            </a:r>
          </a:p>
          <a:p>
            <a:pPr>
              <a:buClr>
                <a:srgbClr val="FF0066"/>
              </a:buClr>
              <a:buFont typeface="Wingdings" panose="05000000000000000000" pitchFamily="2" charset="2"/>
              <a:buChar char="Ø"/>
            </a:pPr>
            <a:r>
              <a:rPr lang="tr-TR" altLang="tr-TR"/>
              <a:t> Denetim amacıyla kullanılacak standartların belirlenmesi ve temel alınmasını sağlar.</a:t>
            </a:r>
          </a:p>
        </p:txBody>
      </p:sp>
      <p:pic>
        <p:nvPicPr>
          <p:cNvPr id="70660" name="Picture 4" descr="MC90031247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4289" y="5445126"/>
            <a:ext cx="1487487" cy="141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1073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ctr"/>
            <a:r>
              <a:rPr lang="tr-TR" altLang="tr-TR" b="1">
                <a:solidFill>
                  <a:srgbClr val="FF0066"/>
                </a:solidFill>
              </a:rPr>
              <a:t>Planlamanın Sakıncaları</a:t>
            </a:r>
          </a:p>
        </p:txBody>
      </p:sp>
      <p:sp>
        <p:nvSpPr>
          <p:cNvPr id="72707" name="Rectangle 3"/>
          <p:cNvSpPr>
            <a:spLocks noGrp="1" noChangeArrowheads="1"/>
          </p:cNvSpPr>
          <p:nvPr>
            <p:ph idx="1"/>
          </p:nvPr>
        </p:nvSpPr>
        <p:spPr/>
        <p:txBody>
          <a:bodyPr/>
          <a:lstStyle/>
          <a:p>
            <a:pPr>
              <a:lnSpc>
                <a:spcPct val="90000"/>
              </a:lnSpc>
              <a:buClr>
                <a:srgbClr val="FF0066"/>
              </a:buClr>
              <a:buFont typeface="Wingdings" panose="05000000000000000000" pitchFamily="2" charset="2"/>
              <a:buChar char="§"/>
            </a:pPr>
            <a:r>
              <a:rPr lang="tr-TR" altLang="tr-TR"/>
              <a:t> İyi planın hazırlanması önemli ölçüde zaman ve kaynak harcamasını gerektirir. Planlama, yüksek nitelikli iş gören ve araçlara ihtiyaç göstereceğinden, işletmeye ek maliyetler yükler.</a:t>
            </a:r>
          </a:p>
          <a:p>
            <a:pPr>
              <a:lnSpc>
                <a:spcPct val="90000"/>
              </a:lnSpc>
              <a:buClr>
                <a:srgbClr val="FF0066"/>
              </a:buClr>
              <a:buFont typeface="Wingdings" panose="05000000000000000000" pitchFamily="2" charset="2"/>
              <a:buChar char="§"/>
            </a:pPr>
            <a:r>
              <a:rPr lang="tr-TR" altLang="tr-TR"/>
              <a:t> Planın eksik olması, gereğinden çok uzun ya da kısa bir süreyi kapsaması ve gerçekleşebilir hedeflerden çok dilek ve istekleri içermesi gibi bazı önemli noksanları ve çıkmazları bulunabilir.</a:t>
            </a:r>
          </a:p>
        </p:txBody>
      </p:sp>
    </p:spTree>
    <p:extLst>
      <p:ext uri="{BB962C8B-B14F-4D97-AF65-F5344CB8AC3E}">
        <p14:creationId xmlns:p14="http://schemas.microsoft.com/office/powerpoint/2010/main" val="55858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lgn="ctr"/>
            <a:r>
              <a:rPr lang="tr-TR" altLang="tr-TR" b="1"/>
              <a:t>SUNUM İÇERİĞİ</a:t>
            </a:r>
          </a:p>
        </p:txBody>
      </p:sp>
      <p:sp>
        <p:nvSpPr>
          <p:cNvPr id="94211" name="Rectangle 3"/>
          <p:cNvSpPr>
            <a:spLocks noGrp="1" noChangeArrowheads="1"/>
          </p:cNvSpPr>
          <p:nvPr>
            <p:ph idx="1"/>
          </p:nvPr>
        </p:nvSpPr>
        <p:spPr/>
        <p:txBody>
          <a:bodyPr/>
          <a:lstStyle/>
          <a:p>
            <a:pPr>
              <a:lnSpc>
                <a:spcPct val="80000"/>
              </a:lnSpc>
              <a:buFont typeface="Wingdings" panose="05000000000000000000" pitchFamily="2" charset="2"/>
              <a:buNone/>
            </a:pPr>
            <a:r>
              <a:rPr lang="tr-TR" altLang="tr-TR" i="1"/>
              <a:t> 1.</a:t>
            </a:r>
            <a:r>
              <a:rPr lang="tr-TR" altLang="tr-TR"/>
              <a:t> Yönetimin Fonksiyonlarına Genel Bir Bakış</a:t>
            </a:r>
          </a:p>
          <a:p>
            <a:pPr>
              <a:lnSpc>
                <a:spcPct val="80000"/>
              </a:lnSpc>
              <a:buFont typeface="Wingdings" panose="05000000000000000000" pitchFamily="2" charset="2"/>
              <a:buNone/>
            </a:pPr>
            <a:r>
              <a:rPr lang="tr-TR" altLang="tr-TR"/>
              <a:t> </a:t>
            </a:r>
            <a:r>
              <a:rPr lang="tr-TR" altLang="tr-TR" i="1"/>
              <a:t>2.</a:t>
            </a:r>
            <a:r>
              <a:rPr lang="tr-TR" altLang="tr-TR"/>
              <a:t> Planlama</a:t>
            </a:r>
          </a:p>
          <a:p>
            <a:pPr>
              <a:lnSpc>
                <a:spcPct val="80000"/>
              </a:lnSpc>
              <a:buFont typeface="Wingdings" panose="05000000000000000000" pitchFamily="2" charset="2"/>
              <a:buNone/>
            </a:pPr>
            <a:r>
              <a:rPr lang="tr-TR" altLang="tr-TR"/>
              <a:t> </a:t>
            </a:r>
            <a:r>
              <a:rPr lang="tr-TR" altLang="tr-TR" i="1"/>
              <a:t>2.1</a:t>
            </a:r>
            <a:r>
              <a:rPr lang="tr-TR" altLang="tr-TR"/>
              <a:t> Planlamanın özellikleri</a:t>
            </a:r>
          </a:p>
          <a:p>
            <a:pPr>
              <a:lnSpc>
                <a:spcPct val="80000"/>
              </a:lnSpc>
              <a:buFont typeface="Wingdings" panose="05000000000000000000" pitchFamily="2" charset="2"/>
              <a:buNone/>
            </a:pPr>
            <a:r>
              <a:rPr lang="tr-TR" altLang="tr-TR"/>
              <a:t> </a:t>
            </a:r>
            <a:r>
              <a:rPr lang="tr-TR" altLang="tr-TR" i="1"/>
              <a:t>2.2</a:t>
            </a:r>
            <a:r>
              <a:rPr lang="tr-TR" altLang="tr-TR"/>
              <a:t> Planlamanın safhaları</a:t>
            </a:r>
          </a:p>
          <a:p>
            <a:pPr>
              <a:lnSpc>
                <a:spcPct val="80000"/>
              </a:lnSpc>
              <a:buFont typeface="Wingdings" panose="05000000000000000000" pitchFamily="2" charset="2"/>
              <a:buNone/>
            </a:pPr>
            <a:r>
              <a:rPr lang="tr-TR" altLang="tr-TR"/>
              <a:t> </a:t>
            </a:r>
            <a:r>
              <a:rPr lang="tr-TR" altLang="tr-TR" i="1"/>
              <a:t>2.3</a:t>
            </a:r>
            <a:r>
              <a:rPr lang="tr-TR" altLang="tr-TR"/>
              <a:t> Plan çeşitleri</a:t>
            </a:r>
          </a:p>
          <a:p>
            <a:pPr>
              <a:lnSpc>
                <a:spcPct val="80000"/>
              </a:lnSpc>
              <a:buFont typeface="Wingdings" panose="05000000000000000000" pitchFamily="2" charset="2"/>
              <a:buNone/>
            </a:pPr>
            <a:r>
              <a:rPr lang="tr-TR" altLang="tr-TR" i="1"/>
              <a:t> 2.4</a:t>
            </a:r>
            <a:r>
              <a:rPr lang="tr-TR" altLang="tr-TR"/>
              <a:t>. İyi bir planda bulunması gereken özellikler</a:t>
            </a:r>
          </a:p>
          <a:p>
            <a:pPr>
              <a:lnSpc>
                <a:spcPct val="80000"/>
              </a:lnSpc>
              <a:buFont typeface="Wingdings" panose="05000000000000000000" pitchFamily="2" charset="2"/>
              <a:buNone/>
            </a:pPr>
            <a:r>
              <a:rPr lang="tr-TR" altLang="tr-TR" i="1"/>
              <a:t> 2.5</a:t>
            </a:r>
            <a:r>
              <a:rPr lang="tr-TR" altLang="tr-TR"/>
              <a:t> Planlamanın yararları</a:t>
            </a:r>
          </a:p>
          <a:p>
            <a:pPr>
              <a:lnSpc>
                <a:spcPct val="80000"/>
              </a:lnSpc>
              <a:buFont typeface="Wingdings" panose="05000000000000000000" pitchFamily="2" charset="2"/>
              <a:buNone/>
            </a:pPr>
            <a:r>
              <a:rPr lang="tr-TR" altLang="tr-TR"/>
              <a:t> </a:t>
            </a:r>
            <a:r>
              <a:rPr lang="tr-TR" altLang="tr-TR" i="1"/>
              <a:t>2.6</a:t>
            </a:r>
            <a:r>
              <a:rPr lang="tr-TR" altLang="tr-TR"/>
              <a:t> Planlamanın sakıncaları </a:t>
            </a:r>
          </a:p>
          <a:p>
            <a:pPr>
              <a:lnSpc>
                <a:spcPct val="80000"/>
              </a:lnSpc>
              <a:buFont typeface="Wingdings" panose="05000000000000000000" pitchFamily="2" charset="2"/>
              <a:buNone/>
            </a:pPr>
            <a:r>
              <a:rPr lang="tr-TR" altLang="tr-TR"/>
              <a:t> </a:t>
            </a:r>
          </a:p>
        </p:txBody>
      </p:sp>
    </p:spTree>
    <p:extLst>
      <p:ext uri="{BB962C8B-B14F-4D97-AF65-F5344CB8AC3E}">
        <p14:creationId xmlns:p14="http://schemas.microsoft.com/office/powerpoint/2010/main" val="19182008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algn="ctr"/>
            <a:r>
              <a:rPr lang="tr-TR" altLang="tr-TR" b="1">
                <a:solidFill>
                  <a:srgbClr val="FF0066"/>
                </a:solidFill>
              </a:rPr>
              <a:t>Planlamanın Sakıncaları</a:t>
            </a:r>
          </a:p>
        </p:txBody>
      </p:sp>
      <p:sp>
        <p:nvSpPr>
          <p:cNvPr id="73731" name="Rectangle 3"/>
          <p:cNvSpPr>
            <a:spLocks noGrp="1" noChangeArrowheads="1"/>
          </p:cNvSpPr>
          <p:nvPr>
            <p:ph idx="1"/>
          </p:nvPr>
        </p:nvSpPr>
        <p:spPr/>
        <p:txBody>
          <a:bodyPr/>
          <a:lstStyle/>
          <a:p>
            <a:pPr>
              <a:buClr>
                <a:srgbClr val="FF0066"/>
              </a:buClr>
              <a:buFont typeface="Wingdings" panose="05000000000000000000" pitchFamily="2" charset="2"/>
              <a:buChar char="§"/>
            </a:pPr>
            <a:r>
              <a:rPr lang="tr-TR" altLang="tr-TR"/>
              <a:t> Planlamada kullanılan sayısal yöntemlerde yapılabilecek bazı hatalar beklenmedik olumsuz sonuçlara yol açabilir.</a:t>
            </a:r>
          </a:p>
          <a:p>
            <a:pPr>
              <a:buClr>
                <a:srgbClr val="FF0066"/>
              </a:buClr>
              <a:buFont typeface="Wingdings" panose="05000000000000000000" pitchFamily="2" charset="2"/>
              <a:buChar char="§"/>
            </a:pPr>
            <a:r>
              <a:rPr lang="tr-TR" altLang="tr-TR"/>
              <a:t> “Planlama geleceğe bakmaktır.” ilkesine aşırı bağlılık, yöneticinin dikkatini gereğinden çok geleceğe çevirmesine ve içinde bulunduğu durumu göz ardı etmesine neden olabilir.</a:t>
            </a:r>
          </a:p>
        </p:txBody>
      </p:sp>
      <p:pic>
        <p:nvPicPr>
          <p:cNvPr id="73732" name="Picture 4" descr="MP90038555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9289" y="5229226"/>
            <a:ext cx="3240087" cy="1628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66585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ctr"/>
            <a:r>
              <a:rPr lang="tr-TR" altLang="tr-TR" b="1">
                <a:solidFill>
                  <a:srgbClr val="FF0066"/>
                </a:solidFill>
              </a:rPr>
              <a:t>Planlamanın Sakıncaları</a:t>
            </a:r>
          </a:p>
        </p:txBody>
      </p:sp>
      <p:sp>
        <p:nvSpPr>
          <p:cNvPr id="74755" name="Rectangle 3"/>
          <p:cNvSpPr>
            <a:spLocks noGrp="1" noChangeArrowheads="1"/>
          </p:cNvSpPr>
          <p:nvPr>
            <p:ph idx="1"/>
          </p:nvPr>
        </p:nvSpPr>
        <p:spPr/>
        <p:txBody>
          <a:bodyPr/>
          <a:lstStyle/>
          <a:p>
            <a:pPr>
              <a:lnSpc>
                <a:spcPct val="90000"/>
              </a:lnSpc>
              <a:buClr>
                <a:srgbClr val="FF0066"/>
              </a:buClr>
              <a:buFont typeface="Wingdings" panose="05000000000000000000" pitchFamily="2" charset="2"/>
              <a:buChar char="§"/>
            </a:pPr>
            <a:r>
              <a:rPr lang="tr-TR" altLang="tr-TR" sz="2400"/>
              <a:t> Uzun süreli planlarda isabet derecesi azalır, kısa süreli planlarda ise, planlamadan beklenen yarar çoğu kere sağlanamaz. Bu nedenle, planlamada en uygun süre tam olarak belirlenemezse, planlamanın etkinliği azalır.</a:t>
            </a:r>
          </a:p>
          <a:p>
            <a:pPr>
              <a:lnSpc>
                <a:spcPct val="90000"/>
              </a:lnSpc>
              <a:buClr>
                <a:srgbClr val="FF0066"/>
              </a:buClr>
              <a:buFont typeface="Wingdings" panose="05000000000000000000" pitchFamily="2" charset="2"/>
              <a:buChar char="§"/>
            </a:pPr>
            <a:r>
              <a:rPr lang="tr-TR" altLang="tr-TR" sz="2400"/>
              <a:t> Planlama için harcanan zaman da önemlidir. Hızlı, fakat eksik hazırlanmış bir plan mı, yoksa daha uzun sürede hazırlanmış eksiksiz bir plan mı uygun olacaktır? Planı hazırlayan, hız ile isabet arasında optimum bir denge kurmazsa planlamadan beklenen yarar sağlanamaz.</a:t>
            </a:r>
          </a:p>
        </p:txBody>
      </p:sp>
    </p:spTree>
    <p:extLst>
      <p:ext uri="{BB962C8B-B14F-4D97-AF65-F5344CB8AC3E}">
        <p14:creationId xmlns:p14="http://schemas.microsoft.com/office/powerpoint/2010/main" val="26682472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algn="ctr"/>
            <a:r>
              <a:rPr lang="tr-TR" altLang="tr-TR" b="1">
                <a:solidFill>
                  <a:schemeClr val="hlink"/>
                </a:solidFill>
              </a:rPr>
              <a:t>ÖRGÜTLEME</a:t>
            </a:r>
          </a:p>
        </p:txBody>
      </p:sp>
      <p:sp>
        <p:nvSpPr>
          <p:cNvPr id="75779" name="Rectangle 3"/>
          <p:cNvSpPr>
            <a:spLocks noGrp="1" noChangeArrowheads="1"/>
          </p:cNvSpPr>
          <p:nvPr>
            <p:ph idx="1"/>
          </p:nvPr>
        </p:nvSpPr>
        <p:spPr>
          <a:xfrm>
            <a:off x="2495550" y="1773238"/>
            <a:ext cx="7983538" cy="5084762"/>
          </a:xfrm>
        </p:spPr>
        <p:txBody>
          <a:bodyPr/>
          <a:lstStyle/>
          <a:p>
            <a:pPr>
              <a:lnSpc>
                <a:spcPct val="80000"/>
              </a:lnSpc>
              <a:buFont typeface="Wingdings" panose="05000000000000000000" pitchFamily="2" charset="2"/>
              <a:buBlip>
                <a:blip r:embed="rId2"/>
              </a:buBlip>
            </a:pPr>
            <a:r>
              <a:rPr lang="tr-TR" altLang="tr-TR" sz="1400"/>
              <a:t> </a:t>
            </a:r>
            <a:r>
              <a:rPr lang="tr-TR" altLang="tr-TR" b="1" i="1"/>
              <a:t>Örgütleme</a:t>
            </a:r>
            <a:r>
              <a:rPr lang="tr-TR" altLang="tr-TR"/>
              <a:t>, planda belirlenen amaçlara ve bunlara ulaşmak üzere belirlenen yollara uygun bir örgüt yapısı kurmayı ifade eder. </a:t>
            </a:r>
          </a:p>
          <a:p>
            <a:pPr>
              <a:lnSpc>
                <a:spcPct val="80000"/>
              </a:lnSpc>
              <a:buFont typeface="Wingdings" panose="05000000000000000000" pitchFamily="2" charset="2"/>
              <a:buBlip>
                <a:blip r:embed="rId2"/>
              </a:buBlip>
            </a:pPr>
            <a:r>
              <a:rPr lang="tr-TR" altLang="tr-TR" b="1" i="1"/>
              <a:t>Örgüt  </a:t>
            </a:r>
            <a:r>
              <a:rPr lang="tr-TR" altLang="tr-TR"/>
              <a:t>olarak ifade edilen kavram ise, örgütleme sürecinin sonucunda ortaya çıkan yapıyı belirtir.</a:t>
            </a:r>
          </a:p>
          <a:p>
            <a:pPr>
              <a:lnSpc>
                <a:spcPct val="80000"/>
              </a:lnSpc>
              <a:buFont typeface="Wingdings" panose="05000000000000000000" pitchFamily="2" charset="2"/>
              <a:buBlip>
                <a:blip r:embed="rId2"/>
              </a:buBlip>
            </a:pPr>
            <a:r>
              <a:rPr lang="tr-TR" altLang="tr-TR" b="1" i="1"/>
              <a:t> Örgütlemek veya organize etmek</a:t>
            </a:r>
            <a:r>
              <a:rPr lang="tr-TR" altLang="tr-TR"/>
              <a:t> denildiğinde; Kovalanan bir amaç veya amaçlar dizisi, bu amaç ya da amaçları gerçekleştirmek için yapılacak işler ve bu işlerin çalışacak kişiler arasında bölünmesi ve bu kişiler arasındaki ilişkilerin belirlenesi anlaşılmalıdır.</a:t>
            </a:r>
          </a:p>
        </p:txBody>
      </p:sp>
    </p:spTree>
    <p:extLst>
      <p:ext uri="{BB962C8B-B14F-4D97-AF65-F5344CB8AC3E}">
        <p14:creationId xmlns:p14="http://schemas.microsoft.com/office/powerpoint/2010/main" val="7231215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algn="ctr"/>
            <a:r>
              <a:rPr lang="tr-TR" altLang="tr-TR">
                <a:solidFill>
                  <a:schemeClr val="hlink"/>
                </a:solidFill>
              </a:rPr>
              <a:t>Örgütlemenin Safhaları</a:t>
            </a:r>
          </a:p>
        </p:txBody>
      </p:sp>
      <p:sp>
        <p:nvSpPr>
          <p:cNvPr id="76803" name="Rectangle 3"/>
          <p:cNvSpPr>
            <a:spLocks noGrp="1" noChangeArrowheads="1"/>
          </p:cNvSpPr>
          <p:nvPr>
            <p:ph idx="1"/>
          </p:nvPr>
        </p:nvSpPr>
        <p:spPr/>
        <p:txBody>
          <a:bodyPr/>
          <a:lstStyle/>
          <a:p>
            <a:pPr>
              <a:buClr>
                <a:schemeClr val="hlink"/>
              </a:buClr>
              <a:buFont typeface="Wingdings" panose="05000000000000000000" pitchFamily="2" charset="2"/>
              <a:buChar char="ü"/>
            </a:pPr>
            <a:r>
              <a:rPr lang="tr-TR" altLang="tr-TR" sz="3600"/>
              <a:t> Örgütteki işlerin belirlenmesi ve gruplandırılması</a:t>
            </a:r>
          </a:p>
          <a:p>
            <a:pPr>
              <a:buClr>
                <a:schemeClr val="hlink"/>
              </a:buClr>
              <a:buFont typeface="Wingdings" panose="05000000000000000000" pitchFamily="2" charset="2"/>
              <a:buChar char="ü"/>
            </a:pPr>
            <a:r>
              <a:rPr lang="tr-TR" altLang="tr-TR" sz="3600"/>
              <a:t> İşlere uygun personelin belirlenmesi ve atanması</a:t>
            </a:r>
          </a:p>
          <a:p>
            <a:pPr>
              <a:buClr>
                <a:schemeClr val="hlink"/>
              </a:buClr>
              <a:buFont typeface="Wingdings" panose="05000000000000000000" pitchFamily="2" charset="2"/>
              <a:buChar char="ü"/>
            </a:pPr>
            <a:r>
              <a:rPr lang="tr-TR" altLang="tr-TR" sz="3600"/>
              <a:t> Yer, araç ve yöntemlerin belirlenmesi.</a:t>
            </a:r>
          </a:p>
        </p:txBody>
      </p:sp>
    </p:spTree>
    <p:extLst>
      <p:ext uri="{BB962C8B-B14F-4D97-AF65-F5344CB8AC3E}">
        <p14:creationId xmlns:p14="http://schemas.microsoft.com/office/powerpoint/2010/main" val="2276609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77827"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b="1" i="1"/>
              <a:t> İşbölümü ve uzmanlaşma ilkesi</a:t>
            </a:r>
            <a:r>
              <a:rPr lang="tr-TR" altLang="tr-TR"/>
              <a:t>: Bu ilkenin temelinde yatan varsayım, işbölümü ve uzmanlaşmanın üretim artısına yol açtığı şeklindedir.</a:t>
            </a:r>
          </a:p>
          <a:p>
            <a:pPr>
              <a:buClr>
                <a:schemeClr val="hlink"/>
              </a:buClr>
              <a:buFont typeface="Wingdings" panose="05000000000000000000" pitchFamily="2" charset="2"/>
              <a:buChar char="Ø"/>
            </a:pPr>
            <a:r>
              <a:rPr lang="tr-TR" altLang="tr-TR"/>
              <a:t> </a:t>
            </a:r>
            <a:r>
              <a:rPr lang="tr-TR" altLang="tr-TR" b="1" i="1"/>
              <a:t>Hiyerarşik yapı ilkesi:</a:t>
            </a:r>
            <a:r>
              <a:rPr lang="tr-TR" altLang="tr-TR"/>
              <a:t> Örgütte yetki ve sorumlulukların açık ve kesintisiz bir şekilde üst yönetim kademesinden, en alt kademeye kadar akması gerektiğini belirtir.</a:t>
            </a:r>
          </a:p>
        </p:txBody>
      </p:sp>
    </p:spTree>
    <p:extLst>
      <p:ext uri="{BB962C8B-B14F-4D97-AF65-F5344CB8AC3E}">
        <p14:creationId xmlns:p14="http://schemas.microsoft.com/office/powerpoint/2010/main" val="5995949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78851"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b="1" i="1"/>
              <a:t> Amaç birliği ilkesi:</a:t>
            </a:r>
            <a:r>
              <a:rPr lang="tr-TR" altLang="tr-TR"/>
              <a:t> Bir bütün olarak örgütün ve onu oluşturan her kademenin açıkça belirlenmiş bir amacı olmalıdır.</a:t>
            </a:r>
          </a:p>
          <a:p>
            <a:pPr>
              <a:buClr>
                <a:schemeClr val="hlink"/>
              </a:buClr>
              <a:buFont typeface="Wingdings" panose="05000000000000000000" pitchFamily="2" charset="2"/>
              <a:buChar char="Ø"/>
            </a:pPr>
            <a:r>
              <a:rPr lang="tr-TR" altLang="tr-TR"/>
              <a:t> </a:t>
            </a:r>
            <a:r>
              <a:rPr lang="tr-TR" altLang="tr-TR" b="1" i="1"/>
              <a:t>Emir-komuta birliği ilkesi:</a:t>
            </a:r>
            <a:r>
              <a:rPr lang="tr-TR" altLang="tr-TR"/>
              <a:t> Örgütlerde hiçbir üyenin, görmekte olduğu işle ilgili olarak birden fazla kişi veya amirden emir almaması gerektiğini öngören bu ilke, bir astın birden fazla amire rapor vermemesi şeklinde de ifade edilebilir.</a:t>
            </a:r>
          </a:p>
        </p:txBody>
      </p:sp>
    </p:spTree>
    <p:extLst>
      <p:ext uri="{BB962C8B-B14F-4D97-AF65-F5344CB8AC3E}">
        <p14:creationId xmlns:p14="http://schemas.microsoft.com/office/powerpoint/2010/main" val="526885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79875"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a:t> </a:t>
            </a:r>
            <a:r>
              <a:rPr lang="tr-TR" altLang="tr-TR" b="1" i="1"/>
              <a:t>Sınırlı denetim alanı ilkesi:</a:t>
            </a:r>
            <a:r>
              <a:rPr lang="tr-TR" altLang="tr-TR"/>
              <a:t> Bu ilke, kişilerin, özellikle yöneticilerin zamanlarının ve enerjilerinin sınırlı olduğu ve dikkatlerini belirli bir sayıdan fazla asta dağıtamayacakları düşüncesine dayanmaktadır.</a:t>
            </a:r>
          </a:p>
          <a:p>
            <a:pPr>
              <a:buClr>
                <a:schemeClr val="hlink"/>
              </a:buClr>
              <a:buFont typeface="Wingdings" panose="05000000000000000000" pitchFamily="2" charset="2"/>
              <a:buChar char="Ø"/>
            </a:pPr>
            <a:r>
              <a:rPr lang="tr-TR" altLang="tr-TR"/>
              <a:t> </a:t>
            </a:r>
            <a:r>
              <a:rPr lang="tr-TR" altLang="tr-TR" b="1" i="1"/>
              <a:t>Yetki ve sorumluluk denkliği ilkesi:</a:t>
            </a:r>
            <a:r>
              <a:rPr lang="tr-TR" altLang="tr-TR"/>
              <a:t> Bu ilke, organizasyon üyelerinin sorumlu oldukları konularda karar alabilme yetkisi ile donatılmalarını ifade etmektedir.</a:t>
            </a:r>
          </a:p>
        </p:txBody>
      </p:sp>
    </p:spTree>
    <p:extLst>
      <p:ext uri="{BB962C8B-B14F-4D97-AF65-F5344CB8AC3E}">
        <p14:creationId xmlns:p14="http://schemas.microsoft.com/office/powerpoint/2010/main" val="992210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80899"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b="1" i="1"/>
              <a:t> Yetki devri ilkesi:</a:t>
            </a:r>
            <a:r>
              <a:rPr lang="tr-TR" altLang="tr-TR"/>
              <a:t> Organizasyonda, gerektiğinde karar verme yetkisi alt kademelere devredilmelidir.</a:t>
            </a:r>
          </a:p>
          <a:p>
            <a:pPr>
              <a:buClr>
                <a:schemeClr val="hlink"/>
              </a:buClr>
              <a:buFont typeface="Wingdings" panose="05000000000000000000" pitchFamily="2" charset="2"/>
              <a:buChar char="Ø"/>
            </a:pPr>
            <a:r>
              <a:rPr lang="tr-TR" altLang="tr-TR"/>
              <a:t> </a:t>
            </a:r>
            <a:r>
              <a:rPr lang="tr-TR" altLang="tr-TR" b="1" i="1"/>
              <a:t>İstisnalarla yönetim ilkesi:</a:t>
            </a:r>
            <a:r>
              <a:rPr lang="tr-TR" altLang="tr-TR"/>
              <a:t> Organizasyonda rutin nitelikteki kararlar, alt kademe yöneticilerine bırakılmalı, ancak stratejik ve önemli nitelik taşıyan kararlar üst kademelerce alınmalıdır.</a:t>
            </a:r>
          </a:p>
        </p:txBody>
      </p:sp>
    </p:spTree>
    <p:extLst>
      <p:ext uri="{BB962C8B-B14F-4D97-AF65-F5344CB8AC3E}">
        <p14:creationId xmlns:p14="http://schemas.microsoft.com/office/powerpoint/2010/main" val="1598236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81923"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a:t> </a:t>
            </a:r>
            <a:r>
              <a:rPr lang="tr-TR" altLang="tr-TR" b="1" i="1"/>
              <a:t>Denge ilkesi:</a:t>
            </a:r>
            <a:r>
              <a:rPr lang="tr-TR" altLang="tr-TR"/>
              <a:t> Organizasyonun çeşitli bölümlerinin büyüklüğü arasında, standardizasyon ile esneklik arasında ve merkezcilik ve merkezkaçlık arasında belirli bir denge sağlanmalıdır.</a:t>
            </a:r>
          </a:p>
          <a:p>
            <a:pPr>
              <a:buClr>
                <a:schemeClr val="hlink"/>
              </a:buClr>
              <a:buFont typeface="Wingdings" panose="05000000000000000000" pitchFamily="2" charset="2"/>
              <a:buChar char="Ø"/>
            </a:pPr>
            <a:r>
              <a:rPr lang="tr-TR" altLang="tr-TR" b="1" i="1"/>
              <a:t> Verimlilik ve etkinlik ilkesi:</a:t>
            </a:r>
            <a:r>
              <a:rPr lang="tr-TR" altLang="tr-TR"/>
              <a:t> Organizasyon yapısı işletmeyi en düşük maliyetle amaca ulaştıracak şekilde planlanmalıdır.</a:t>
            </a:r>
          </a:p>
        </p:txBody>
      </p:sp>
    </p:spTree>
    <p:extLst>
      <p:ext uri="{BB962C8B-B14F-4D97-AF65-F5344CB8AC3E}">
        <p14:creationId xmlns:p14="http://schemas.microsoft.com/office/powerpoint/2010/main" val="5619206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tr-TR" altLang="tr-TR" sz="3600">
                <a:solidFill>
                  <a:schemeClr val="hlink"/>
                </a:solidFill>
              </a:rPr>
              <a:t>Örgüt Yapılarının Oluşturulmasında Yararlanılabilecek İlkeler</a:t>
            </a:r>
          </a:p>
        </p:txBody>
      </p:sp>
      <p:sp>
        <p:nvSpPr>
          <p:cNvPr id="82947"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b="1" i="1"/>
              <a:t> Basitlik ilkesi:</a:t>
            </a:r>
            <a:r>
              <a:rPr lang="tr-TR" altLang="tr-TR"/>
              <a:t> Organizasyon yapısı basit ve anlaşılır olmalıdır.</a:t>
            </a:r>
          </a:p>
          <a:p>
            <a:pPr>
              <a:buClr>
                <a:schemeClr val="hlink"/>
              </a:buClr>
              <a:buFont typeface="Wingdings" panose="05000000000000000000" pitchFamily="2" charset="2"/>
              <a:buChar char="Ø"/>
            </a:pPr>
            <a:r>
              <a:rPr lang="tr-TR" altLang="tr-TR" b="1" i="1"/>
              <a:t> Esneklik ilkesi:</a:t>
            </a:r>
            <a:r>
              <a:rPr lang="tr-TR" altLang="tr-TR"/>
              <a:t> Organizasyon değişen çevre koşullarına uyabilir bir özellik taşımalıdır.</a:t>
            </a:r>
          </a:p>
          <a:p>
            <a:pPr>
              <a:buClr>
                <a:schemeClr val="hlink"/>
              </a:buClr>
              <a:buFont typeface="Wingdings" panose="05000000000000000000" pitchFamily="2" charset="2"/>
              <a:buChar char="Ø"/>
            </a:pPr>
            <a:r>
              <a:rPr lang="tr-TR" altLang="tr-TR"/>
              <a:t> </a:t>
            </a:r>
            <a:r>
              <a:rPr lang="tr-TR" altLang="tr-TR" b="1" i="1"/>
              <a:t>Açıklama ilkesi:</a:t>
            </a:r>
            <a:r>
              <a:rPr lang="tr-TR" altLang="tr-TR"/>
              <a:t> Bir organizasyonda kişilerin görevleri, yetki ve sorumlulukları ile örgütsel ilişkileri açık bir şekilde ve yazılı olarak açıklanmalıdır.</a:t>
            </a:r>
          </a:p>
        </p:txBody>
      </p:sp>
    </p:spTree>
    <p:extLst>
      <p:ext uri="{BB962C8B-B14F-4D97-AF65-F5344CB8AC3E}">
        <p14:creationId xmlns:p14="http://schemas.microsoft.com/office/powerpoint/2010/main" val="141128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tr-TR" altLang="tr-TR" b="1"/>
              <a:t>SUNUM İÇERİĞİ</a:t>
            </a:r>
          </a:p>
        </p:txBody>
      </p:sp>
      <p:sp>
        <p:nvSpPr>
          <p:cNvPr id="95235" name="Rectangle 3"/>
          <p:cNvSpPr>
            <a:spLocks noGrp="1" noChangeArrowheads="1"/>
          </p:cNvSpPr>
          <p:nvPr>
            <p:ph idx="1"/>
          </p:nvPr>
        </p:nvSpPr>
        <p:spPr/>
        <p:txBody>
          <a:bodyPr/>
          <a:lstStyle/>
          <a:p>
            <a:pPr>
              <a:buFont typeface="Wingdings" panose="05000000000000000000" pitchFamily="2" charset="2"/>
              <a:buNone/>
            </a:pPr>
            <a:r>
              <a:rPr lang="tr-TR" altLang="tr-TR"/>
              <a:t> </a:t>
            </a:r>
            <a:r>
              <a:rPr lang="tr-TR" altLang="tr-TR" i="1"/>
              <a:t>3.</a:t>
            </a:r>
            <a:r>
              <a:rPr lang="tr-TR" altLang="tr-TR"/>
              <a:t> Örgütleme</a:t>
            </a:r>
          </a:p>
          <a:p>
            <a:pPr>
              <a:buFont typeface="Wingdings" panose="05000000000000000000" pitchFamily="2" charset="2"/>
              <a:buNone/>
            </a:pPr>
            <a:r>
              <a:rPr lang="tr-TR" altLang="tr-TR" i="1"/>
              <a:t> 3.1.</a:t>
            </a:r>
            <a:r>
              <a:rPr lang="tr-TR" altLang="tr-TR"/>
              <a:t> Örgütlemenin safhaları</a:t>
            </a:r>
          </a:p>
          <a:p>
            <a:pPr>
              <a:buFont typeface="Wingdings" panose="05000000000000000000" pitchFamily="2" charset="2"/>
              <a:buNone/>
            </a:pPr>
            <a:r>
              <a:rPr lang="tr-TR" altLang="tr-TR"/>
              <a:t> </a:t>
            </a:r>
            <a:r>
              <a:rPr lang="tr-TR" altLang="tr-TR" i="1"/>
              <a:t>3.2</a:t>
            </a:r>
            <a:r>
              <a:rPr lang="tr-TR" altLang="tr-TR"/>
              <a:t> Örgüt yapılarının oluşturulmasında yararlanılan ilkeler </a:t>
            </a:r>
          </a:p>
          <a:p>
            <a:pPr>
              <a:buFont typeface="Wingdings" panose="05000000000000000000" pitchFamily="2" charset="2"/>
              <a:buNone/>
            </a:pPr>
            <a:r>
              <a:rPr lang="tr-TR" altLang="tr-TR"/>
              <a:t> </a:t>
            </a:r>
            <a:r>
              <a:rPr lang="tr-TR" altLang="tr-TR" i="1"/>
              <a:t>3.3.</a:t>
            </a:r>
            <a:r>
              <a:rPr lang="tr-TR" altLang="tr-TR"/>
              <a:t> Başlıca örgütsel yapı türleri</a:t>
            </a:r>
          </a:p>
          <a:p>
            <a:pPr>
              <a:buFont typeface="Wingdings" panose="05000000000000000000" pitchFamily="2" charset="2"/>
              <a:buNone/>
            </a:pPr>
            <a:r>
              <a:rPr lang="tr-TR" altLang="tr-TR" i="1"/>
              <a:t> 3.4</a:t>
            </a:r>
            <a:r>
              <a:rPr lang="tr-TR" altLang="tr-TR"/>
              <a:t> Örgütlemede karşılaşılan güçlükler</a:t>
            </a:r>
          </a:p>
        </p:txBody>
      </p:sp>
    </p:spTree>
    <p:extLst>
      <p:ext uri="{BB962C8B-B14F-4D97-AF65-F5344CB8AC3E}">
        <p14:creationId xmlns:p14="http://schemas.microsoft.com/office/powerpoint/2010/main" val="31506806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a:r>
              <a:rPr lang="tr-TR" altLang="tr-TR">
                <a:solidFill>
                  <a:schemeClr val="hlink"/>
                </a:solidFill>
              </a:rPr>
              <a:t>Başlıca Örgütsel Yapı Türleri</a:t>
            </a:r>
          </a:p>
        </p:txBody>
      </p:sp>
      <p:sp>
        <p:nvSpPr>
          <p:cNvPr id="83971" name="Rectangle 3"/>
          <p:cNvSpPr>
            <a:spLocks noGrp="1" noChangeArrowheads="1"/>
          </p:cNvSpPr>
          <p:nvPr>
            <p:ph idx="1"/>
          </p:nvPr>
        </p:nvSpPr>
        <p:spPr/>
        <p:txBody>
          <a:bodyPr/>
          <a:lstStyle/>
          <a:p>
            <a:pPr>
              <a:buFont typeface="Wingdings" panose="05000000000000000000" pitchFamily="2" charset="2"/>
              <a:buNone/>
            </a:pPr>
            <a:r>
              <a:rPr lang="tr-TR" altLang="tr-TR"/>
              <a:t>  </a:t>
            </a:r>
            <a:r>
              <a:rPr lang="tr-TR" altLang="tr-TR" b="1" i="1"/>
              <a:t>Organizasyon türleri genel olarak dört ana başlık altında toplanır. Bunlar;</a:t>
            </a:r>
          </a:p>
          <a:p>
            <a:pPr>
              <a:buClr>
                <a:schemeClr val="hlink"/>
              </a:buClr>
              <a:buFontTx/>
              <a:buChar char="o"/>
            </a:pPr>
            <a:r>
              <a:rPr lang="tr-TR" altLang="tr-TR" b="1" i="1"/>
              <a:t> </a:t>
            </a:r>
            <a:r>
              <a:rPr lang="tr-TR" altLang="tr-TR"/>
              <a:t>Kumanda(dikey) örgüt</a:t>
            </a:r>
          </a:p>
          <a:p>
            <a:pPr>
              <a:buClr>
                <a:schemeClr val="hlink"/>
              </a:buClr>
              <a:buFontTx/>
              <a:buChar char="o"/>
            </a:pPr>
            <a:r>
              <a:rPr lang="tr-TR" altLang="tr-TR"/>
              <a:t> Kumanda ve kurmay örgüt</a:t>
            </a:r>
          </a:p>
          <a:p>
            <a:pPr>
              <a:buClr>
                <a:schemeClr val="hlink"/>
              </a:buClr>
              <a:buFontTx/>
              <a:buChar char="o"/>
            </a:pPr>
            <a:r>
              <a:rPr lang="tr-TR" altLang="tr-TR"/>
              <a:t> Fonksiyonel örgüt</a:t>
            </a:r>
          </a:p>
          <a:p>
            <a:pPr>
              <a:buClr>
                <a:schemeClr val="hlink"/>
              </a:buClr>
              <a:buFontTx/>
              <a:buChar char="o"/>
            </a:pPr>
            <a:r>
              <a:rPr lang="tr-TR" altLang="tr-TR"/>
              <a:t> Karma örgüt</a:t>
            </a:r>
          </a:p>
        </p:txBody>
      </p:sp>
    </p:spTree>
    <p:extLst>
      <p:ext uri="{BB962C8B-B14F-4D97-AF65-F5344CB8AC3E}">
        <p14:creationId xmlns:p14="http://schemas.microsoft.com/office/powerpoint/2010/main" val="7822271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pPr>
              <a:buFont typeface="Wingdings" panose="05000000000000000000" pitchFamily="2" charset="2"/>
              <a:buNone/>
            </a:pPr>
            <a:r>
              <a:rPr lang="tr-TR" altLang="tr-TR"/>
              <a:t>   </a:t>
            </a:r>
            <a:r>
              <a:rPr lang="tr-TR" altLang="tr-TR" b="1" i="1"/>
              <a:t>Kumanda örgüt:</a:t>
            </a:r>
            <a:r>
              <a:rPr lang="tr-TR" altLang="tr-TR"/>
              <a:t> Küçük işletmelerin kullandığı en basit örgüt yapısını oluşturur. Bütün kademeler, en üst makamdan en aşağıdakine kadar aynı emir-komuta zinciriyle birbirine bağlıdırlar. Her makamın doğrudan doğruya bağlı olduğu bir tek amir vardır.</a:t>
            </a:r>
          </a:p>
        </p:txBody>
      </p:sp>
      <p:pic>
        <p:nvPicPr>
          <p:cNvPr id="84996" name="Picture 4" descr="MC90023167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5500" y="0"/>
            <a:ext cx="2484438" cy="2171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2101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idx="1"/>
          </p:nvPr>
        </p:nvSpPr>
        <p:spPr/>
        <p:txBody>
          <a:bodyPr/>
          <a:lstStyle/>
          <a:p>
            <a:pPr>
              <a:buFont typeface="Wingdings" panose="05000000000000000000" pitchFamily="2" charset="2"/>
              <a:buChar char="v"/>
            </a:pPr>
            <a:r>
              <a:rPr lang="tr-TR" altLang="tr-TR"/>
              <a:t> Kumanda organizasyonu otoriter bir karakter taşır, yetki ve sorumluluklar belirlenmiştir, işler süratle yürütülebilir. Ancak; koordinasyondaki bozukluk, üst yöneticinin her şeyi bilmemesi, emir zincirinin uzaması gibi nedenlerden dolayı kumanda organizasyon tasvip edilmemektedir.</a:t>
            </a:r>
          </a:p>
        </p:txBody>
      </p:sp>
    </p:spTree>
    <p:extLst>
      <p:ext uri="{BB962C8B-B14F-4D97-AF65-F5344CB8AC3E}">
        <p14:creationId xmlns:p14="http://schemas.microsoft.com/office/powerpoint/2010/main" val="4260460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idx="1"/>
          </p:nvPr>
        </p:nvSpPr>
        <p:spPr>
          <a:xfrm>
            <a:off x="2495550" y="1268413"/>
            <a:ext cx="7983538" cy="4864100"/>
          </a:xfrm>
        </p:spPr>
        <p:txBody>
          <a:bodyPr/>
          <a:lstStyle/>
          <a:p>
            <a:pPr>
              <a:buFont typeface="Wingdings" panose="05000000000000000000" pitchFamily="2" charset="2"/>
              <a:buNone/>
            </a:pPr>
            <a:r>
              <a:rPr lang="tr-TR" altLang="tr-TR"/>
              <a:t>   </a:t>
            </a:r>
            <a:r>
              <a:rPr lang="tr-TR" altLang="tr-TR" b="1" i="1"/>
              <a:t>Kumanda ve Kurmay Örgüt:</a:t>
            </a:r>
            <a:r>
              <a:rPr lang="tr-TR" altLang="tr-TR"/>
              <a:t> Yürütme ve danışma organlarını aynı yerde toplayan bir organizasyon şeklidir.</a:t>
            </a:r>
          </a:p>
          <a:p>
            <a:pPr>
              <a:buFont typeface="Wingdings" panose="05000000000000000000" pitchFamily="2" charset="2"/>
              <a:buNone/>
            </a:pPr>
            <a:r>
              <a:rPr lang="tr-TR" altLang="tr-TR"/>
              <a:t>   Kurmay ve kumanda organizasyonu ile üst yöneticiler her konuda bilgilendirilirler, yapılan işler sağlam temellere dayandırılır ve işletme kalifiye elemana sahip çıkmış olur. Buna karşılık, süratli hareket edilememesi ve oluşacak muhtemel fikir çatışmaları dezavantaj olarak görülebilir.</a:t>
            </a:r>
          </a:p>
        </p:txBody>
      </p:sp>
      <p:pic>
        <p:nvPicPr>
          <p:cNvPr id="86020" name="Picture 4" descr="MC90008897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7664" y="5157789"/>
            <a:ext cx="1804987" cy="140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978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idx="1"/>
          </p:nvPr>
        </p:nvSpPr>
        <p:spPr>
          <a:xfrm>
            <a:off x="2782888" y="1268413"/>
            <a:ext cx="7696200" cy="4864100"/>
          </a:xfrm>
        </p:spPr>
        <p:txBody>
          <a:bodyPr/>
          <a:lstStyle/>
          <a:p>
            <a:pPr>
              <a:lnSpc>
                <a:spcPct val="90000"/>
              </a:lnSpc>
              <a:buFont typeface="Wingdings" panose="05000000000000000000" pitchFamily="2" charset="2"/>
              <a:buNone/>
            </a:pPr>
            <a:r>
              <a:rPr lang="tr-TR" altLang="tr-TR" b="1" i="1"/>
              <a:t>   Fonksiyonel Örgüt:</a:t>
            </a:r>
            <a:r>
              <a:rPr lang="tr-TR" altLang="tr-TR"/>
              <a:t> Amerikalı yönetici F.W. Taylor tarafından geliştirilen bir organizasyon türüdür. Bu türün esası uzmanlaşmaya dayanır. Herkes uzman olduğu konuda sorumluluk alır ve bu konuda uzman diğer üstlerden emir alır.</a:t>
            </a:r>
          </a:p>
          <a:p>
            <a:pPr>
              <a:lnSpc>
                <a:spcPct val="90000"/>
              </a:lnSpc>
              <a:buFont typeface="Wingdings" panose="05000000000000000000" pitchFamily="2" charset="2"/>
              <a:buNone/>
            </a:pPr>
            <a:r>
              <a:rPr lang="tr-TR" altLang="tr-TR"/>
              <a:t>   Fonksiyonel organizasyona günümüzde kullanım alanı bulunamamıştır. Birden fazla üstten emir alınması disiplin, kontrol ve koordinasyonu zorlaştırmaktadır. Yetki alanları birbiri içine girdiği için çatışma olabilecektir.</a:t>
            </a:r>
          </a:p>
        </p:txBody>
      </p:sp>
      <p:pic>
        <p:nvPicPr>
          <p:cNvPr id="88068" name="Picture 4" descr="MM900356774[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16951" y="5562600"/>
            <a:ext cx="1522413"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62057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idx="1"/>
          </p:nvPr>
        </p:nvSpPr>
        <p:spPr>
          <a:xfrm>
            <a:off x="2566988" y="333375"/>
            <a:ext cx="7912100" cy="5799138"/>
          </a:xfrm>
        </p:spPr>
        <p:txBody>
          <a:bodyPr/>
          <a:lstStyle/>
          <a:p>
            <a:pPr>
              <a:buFont typeface="Wingdings" panose="05000000000000000000" pitchFamily="2" charset="2"/>
              <a:buNone/>
            </a:pPr>
            <a:r>
              <a:rPr lang="tr-TR" altLang="tr-TR" b="1" i="1"/>
              <a:t>  Karma Örgüt:</a:t>
            </a:r>
            <a:r>
              <a:rPr lang="tr-TR" altLang="tr-TR"/>
              <a:t> Kumanda, kumanda kurmay ve fonksiyonel organizasyon tiplerinde meydana gelebilecek sorunları ortadan kaldıracak ve ideal bir organizasyon oluşturulmasına yardım edecek yaklaşımlar bulunmaktadır.</a:t>
            </a:r>
          </a:p>
          <a:p>
            <a:pPr>
              <a:buFont typeface="Wingdings" panose="05000000000000000000" pitchFamily="2" charset="2"/>
              <a:buNone/>
            </a:pPr>
            <a:r>
              <a:rPr lang="tr-TR" altLang="tr-TR"/>
              <a:t>   </a:t>
            </a:r>
            <a:r>
              <a:rPr lang="tr-TR" altLang="tr-TR" i="1"/>
              <a:t>Başlıca karma organizasyonlar:</a:t>
            </a:r>
          </a:p>
          <a:p>
            <a:pPr>
              <a:buFont typeface="Wingdings" panose="05000000000000000000" pitchFamily="2" charset="2"/>
              <a:buNone/>
            </a:pPr>
            <a:r>
              <a:rPr lang="tr-TR" altLang="tr-TR" i="1"/>
              <a:t>  1) Kumanda kurmay ve fonksiyonel organizasyon</a:t>
            </a:r>
          </a:p>
          <a:p>
            <a:pPr>
              <a:buFont typeface="Wingdings" panose="05000000000000000000" pitchFamily="2" charset="2"/>
              <a:buNone/>
            </a:pPr>
            <a:r>
              <a:rPr lang="tr-TR" altLang="tr-TR" i="1"/>
              <a:t>  2) Kumanda, kurmay, fonksiyonel ve komite tipi organizasyon.</a:t>
            </a:r>
          </a:p>
        </p:txBody>
      </p:sp>
    </p:spTree>
    <p:extLst>
      <p:ext uri="{BB962C8B-B14F-4D97-AF65-F5344CB8AC3E}">
        <p14:creationId xmlns:p14="http://schemas.microsoft.com/office/powerpoint/2010/main" val="29722224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normAutofit fontScale="90000"/>
          </a:bodyPr>
          <a:lstStyle/>
          <a:p>
            <a:pPr algn="ctr"/>
            <a:r>
              <a:rPr lang="tr-TR" altLang="tr-TR" sz="4000" b="1">
                <a:solidFill>
                  <a:schemeClr val="accent2"/>
                </a:solidFill>
              </a:rPr>
              <a:t>Örgütlemede Karşılaşılan Başlıca Güçlükler</a:t>
            </a:r>
          </a:p>
        </p:txBody>
      </p:sp>
      <p:sp>
        <p:nvSpPr>
          <p:cNvPr id="90115" name="Rectangle 3"/>
          <p:cNvSpPr>
            <a:spLocks noGrp="1" noChangeArrowheads="1"/>
          </p:cNvSpPr>
          <p:nvPr>
            <p:ph idx="1"/>
          </p:nvPr>
        </p:nvSpPr>
        <p:spPr/>
        <p:txBody>
          <a:bodyPr/>
          <a:lstStyle/>
          <a:p>
            <a:pPr>
              <a:buClr>
                <a:schemeClr val="accent2"/>
              </a:buClr>
              <a:buFont typeface="Wingdings" panose="05000000000000000000" pitchFamily="2" charset="2"/>
              <a:buChar char="Ø"/>
            </a:pPr>
            <a:r>
              <a:rPr lang="tr-TR" altLang="tr-TR"/>
              <a:t> Yöneticinin örgütleme konusunda karşılaşacağı güçlük, ideal örgütsel yapıyı kurmak için gerekli personeli sağlama konusunda ortaya çıkmaktadır.</a:t>
            </a:r>
          </a:p>
          <a:p>
            <a:pPr>
              <a:buClr>
                <a:schemeClr val="accent2"/>
              </a:buClr>
              <a:buFont typeface="Wingdings" panose="05000000000000000000" pitchFamily="2" charset="2"/>
              <a:buChar char="Ø"/>
            </a:pPr>
            <a:r>
              <a:rPr lang="tr-TR" altLang="tr-TR"/>
              <a:t> Yöneticilerin bir takım kişisel ihtiraslar peşinde koşmaları nedeniyle, ideal yapının yapının yaratılması mümkün olmayabilir.</a:t>
            </a:r>
          </a:p>
        </p:txBody>
      </p:sp>
    </p:spTree>
    <p:extLst>
      <p:ext uri="{BB962C8B-B14F-4D97-AF65-F5344CB8AC3E}">
        <p14:creationId xmlns:p14="http://schemas.microsoft.com/office/powerpoint/2010/main" val="18983881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normAutofit fontScale="90000"/>
          </a:bodyPr>
          <a:lstStyle/>
          <a:p>
            <a:pPr algn="ctr"/>
            <a:r>
              <a:rPr lang="tr-TR" altLang="tr-TR" sz="4000" b="1">
                <a:solidFill>
                  <a:schemeClr val="accent2"/>
                </a:solidFill>
              </a:rPr>
              <a:t>Örgütlemede Karşılaşılan Başlıca Güçlükler</a:t>
            </a:r>
          </a:p>
        </p:txBody>
      </p:sp>
      <p:sp>
        <p:nvSpPr>
          <p:cNvPr id="91139" name="Rectangle 3"/>
          <p:cNvSpPr>
            <a:spLocks noGrp="1" noChangeArrowheads="1"/>
          </p:cNvSpPr>
          <p:nvPr>
            <p:ph idx="1"/>
          </p:nvPr>
        </p:nvSpPr>
        <p:spPr/>
        <p:txBody>
          <a:bodyPr/>
          <a:lstStyle/>
          <a:p>
            <a:pPr>
              <a:lnSpc>
                <a:spcPct val="90000"/>
              </a:lnSpc>
              <a:buClr>
                <a:schemeClr val="accent2"/>
              </a:buClr>
              <a:buFont typeface="Wingdings" panose="05000000000000000000" pitchFamily="2" charset="2"/>
              <a:buChar char="Ø"/>
            </a:pPr>
            <a:r>
              <a:rPr lang="tr-TR" altLang="tr-TR"/>
              <a:t> Çağımızın karakteristik özelliği olan “hızlı değişim” de örgütleme konusunda yöneticinin sorunlarının gittikçe artmasına yol açmaktadır. Örgütün değişikliklere ayak uydurmasını sağlamak için çevredeki değişmelerin yakından ve sürekli gözden geçirilmesi ve gerekli değişikliklerin yapılması gerekir.</a:t>
            </a:r>
          </a:p>
        </p:txBody>
      </p:sp>
    </p:spTree>
    <p:extLst>
      <p:ext uri="{BB962C8B-B14F-4D97-AF65-F5344CB8AC3E}">
        <p14:creationId xmlns:p14="http://schemas.microsoft.com/office/powerpoint/2010/main" val="4250842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normAutofit fontScale="90000"/>
          </a:bodyPr>
          <a:lstStyle/>
          <a:p>
            <a:pPr algn="ctr"/>
            <a:r>
              <a:rPr lang="tr-TR" altLang="tr-TR" sz="4000" b="1">
                <a:solidFill>
                  <a:schemeClr val="accent2"/>
                </a:solidFill>
              </a:rPr>
              <a:t>Örgütlemede Karşılaşılan Başlıca Güçlükler</a:t>
            </a:r>
          </a:p>
        </p:txBody>
      </p:sp>
      <p:sp>
        <p:nvSpPr>
          <p:cNvPr id="92163" name="Rectangle 3"/>
          <p:cNvSpPr>
            <a:spLocks noGrp="1" noChangeArrowheads="1"/>
          </p:cNvSpPr>
          <p:nvPr>
            <p:ph idx="1"/>
          </p:nvPr>
        </p:nvSpPr>
        <p:spPr/>
        <p:txBody>
          <a:bodyPr/>
          <a:lstStyle/>
          <a:p>
            <a:pPr>
              <a:buClr>
                <a:schemeClr val="accent2"/>
              </a:buClr>
              <a:buFont typeface="Wingdings" panose="05000000000000000000" pitchFamily="2" charset="2"/>
              <a:buChar char="Ø"/>
            </a:pPr>
            <a:r>
              <a:rPr lang="tr-TR" altLang="tr-TR"/>
              <a:t> Örgüt üyelerinin davranışı da örgütlemeye geniş ölçüde etki eden diğer bir unsurdur. Üyelerinin benimsemediği bir örgütsel yapı, ne kadar rasyonel temellere dayanılarak kurulmuş olursa olsun, verimli bir şekilde çalışamayacaktır.</a:t>
            </a:r>
          </a:p>
        </p:txBody>
      </p:sp>
    </p:spTree>
    <p:extLst>
      <p:ext uri="{BB962C8B-B14F-4D97-AF65-F5344CB8AC3E}">
        <p14:creationId xmlns:p14="http://schemas.microsoft.com/office/powerpoint/2010/main" val="26923030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idx="1"/>
          </p:nvPr>
        </p:nvSpPr>
        <p:spPr>
          <a:xfrm>
            <a:off x="2782888" y="1484313"/>
            <a:ext cx="7696200" cy="4648200"/>
          </a:xfrm>
        </p:spPr>
        <p:txBody>
          <a:bodyPr>
            <a:normAutofit lnSpcReduction="10000"/>
          </a:bodyPr>
          <a:lstStyle/>
          <a:p>
            <a:pPr>
              <a:buFont typeface="Wingdings" panose="05000000000000000000" pitchFamily="2" charset="2"/>
              <a:buNone/>
            </a:pPr>
            <a:r>
              <a:rPr lang="tr-TR" altLang="tr-TR"/>
              <a:t> </a:t>
            </a:r>
            <a:r>
              <a:rPr lang="tr-TR" altLang="tr-TR" sz="3400" b="1">
                <a:solidFill>
                  <a:srgbClr val="FF0000"/>
                </a:solidFill>
              </a:rPr>
              <a:t> </a:t>
            </a:r>
          </a:p>
          <a:p>
            <a:pPr algn="ctr">
              <a:buFont typeface="Wingdings" panose="05000000000000000000" pitchFamily="2" charset="2"/>
              <a:buNone/>
            </a:pPr>
            <a:r>
              <a:rPr lang="tr-TR" altLang="tr-TR" sz="3400" b="1">
                <a:solidFill>
                  <a:schemeClr val="bg2"/>
                </a:solidFill>
              </a:rPr>
              <a:t>KAYNAKLAR:</a:t>
            </a:r>
          </a:p>
          <a:p>
            <a:pPr algn="ctr">
              <a:buFont typeface="Wingdings" panose="05000000000000000000" pitchFamily="2" charset="2"/>
              <a:buNone/>
            </a:pPr>
            <a:r>
              <a:rPr lang="tr-TR" altLang="tr-TR" sz="3400" b="1">
                <a:solidFill>
                  <a:srgbClr val="FF0000"/>
                </a:solidFill>
              </a:rPr>
              <a:t> </a:t>
            </a:r>
            <a:r>
              <a:rPr lang="tr-TR" altLang="tr-TR" sz="3700" b="1">
                <a:solidFill>
                  <a:schemeClr val="bg2"/>
                </a:solidFill>
              </a:rPr>
              <a:t>YÖNETİM VE ORGANİZASYON</a:t>
            </a:r>
          </a:p>
          <a:p>
            <a:pPr algn="ctr">
              <a:buFont typeface="Wingdings" panose="05000000000000000000" pitchFamily="2" charset="2"/>
              <a:buNone/>
            </a:pPr>
            <a:r>
              <a:rPr lang="tr-TR" altLang="tr-TR" sz="3700" b="1">
                <a:solidFill>
                  <a:srgbClr val="FF0000"/>
                </a:solidFill>
              </a:rPr>
              <a:t>Prof. Dr. M. Şerif ŞİMŞEK</a:t>
            </a:r>
            <a:endParaRPr lang="tr-TR" altLang="tr-TR" sz="3400" b="1">
              <a:solidFill>
                <a:srgbClr val="FF0000"/>
              </a:solidFill>
            </a:endParaRPr>
          </a:p>
          <a:p>
            <a:pPr algn="ctr">
              <a:buFont typeface="Wingdings" panose="05000000000000000000" pitchFamily="2" charset="2"/>
              <a:buNone/>
            </a:pPr>
            <a:r>
              <a:rPr lang="tr-TR" altLang="tr-TR" sz="3400" b="1">
                <a:solidFill>
                  <a:schemeClr val="bg2"/>
                </a:solidFill>
              </a:rPr>
              <a:t>İŞLETME YÖNETİMİNE GİRİŞ</a:t>
            </a:r>
          </a:p>
          <a:p>
            <a:pPr algn="ctr">
              <a:buFont typeface="Wingdings" panose="05000000000000000000" pitchFamily="2" charset="2"/>
              <a:buNone/>
            </a:pPr>
            <a:r>
              <a:rPr lang="tr-TR" altLang="tr-TR" sz="3700" b="1">
                <a:solidFill>
                  <a:srgbClr val="FF0000"/>
                </a:solidFill>
              </a:rPr>
              <a:t>Prof. Dr. M. Ömer DİNÇER</a:t>
            </a:r>
          </a:p>
          <a:p>
            <a:pPr algn="ctr">
              <a:buFont typeface="Wingdings" panose="05000000000000000000" pitchFamily="2" charset="2"/>
              <a:buNone/>
            </a:pPr>
            <a:r>
              <a:rPr lang="tr-TR" altLang="tr-TR" sz="3700" b="1">
                <a:solidFill>
                  <a:srgbClr val="FF0000"/>
                </a:solidFill>
              </a:rPr>
              <a:t>Yrd. Doç. Dr. Yahya FİDAN</a:t>
            </a:r>
          </a:p>
        </p:txBody>
      </p:sp>
    </p:spTree>
    <p:extLst>
      <p:ext uri="{BB962C8B-B14F-4D97-AF65-F5344CB8AC3E}">
        <p14:creationId xmlns:p14="http://schemas.microsoft.com/office/powerpoint/2010/main" val="861946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tr-TR" altLang="tr-TR" sz="4000"/>
              <a:t>  </a:t>
            </a:r>
            <a:r>
              <a:rPr lang="tr-TR" altLang="tr-TR" sz="3600" b="1">
                <a:solidFill>
                  <a:schemeClr val="hlink"/>
                </a:solidFill>
              </a:rPr>
              <a:t>YÖNETİMİN FONKSİYONLARINA GENEL BİR BAKIŞ</a:t>
            </a:r>
          </a:p>
        </p:txBody>
      </p:sp>
      <p:sp>
        <p:nvSpPr>
          <p:cNvPr id="56323" name="Rectangle 3"/>
          <p:cNvSpPr>
            <a:spLocks noGrp="1" noChangeArrowheads="1"/>
          </p:cNvSpPr>
          <p:nvPr>
            <p:ph idx="1"/>
          </p:nvPr>
        </p:nvSpPr>
        <p:spPr/>
        <p:txBody>
          <a:bodyPr/>
          <a:lstStyle/>
          <a:p>
            <a:pPr>
              <a:buClr>
                <a:schemeClr val="hlink"/>
              </a:buClr>
              <a:buFont typeface="Wingdings" panose="05000000000000000000" pitchFamily="2" charset="2"/>
              <a:buChar char="Ø"/>
            </a:pPr>
            <a:r>
              <a:rPr lang="tr-TR" altLang="tr-TR"/>
              <a:t> Yönetim, yöneticiler tarafından yerine getirilen, örgütlerin yaşama ve gelişmeleri ile yakından ilgili faaliyetlerdir.</a:t>
            </a:r>
          </a:p>
          <a:p>
            <a:pPr>
              <a:buClr>
                <a:schemeClr val="hlink"/>
              </a:buClr>
              <a:buFont typeface="Wingdings" panose="05000000000000000000" pitchFamily="2" charset="2"/>
              <a:buChar char="Ø"/>
            </a:pPr>
            <a:r>
              <a:rPr lang="tr-TR" altLang="tr-TR"/>
              <a:t> Bu faaliyetleri de; planlama, örgütleme, yöneltme, koordinasyon ve kontrol olarak sıralamak mümkündür.</a:t>
            </a:r>
          </a:p>
        </p:txBody>
      </p:sp>
    </p:spTree>
    <p:extLst>
      <p:ext uri="{BB962C8B-B14F-4D97-AF65-F5344CB8AC3E}">
        <p14:creationId xmlns:p14="http://schemas.microsoft.com/office/powerpoint/2010/main" val="3254717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2640014" y="1268413"/>
            <a:ext cx="7839075" cy="4864100"/>
          </a:xfrm>
        </p:spPr>
        <p:txBody>
          <a:bodyPr/>
          <a:lstStyle/>
          <a:p>
            <a:pPr algn="just">
              <a:lnSpc>
                <a:spcPct val="90000"/>
              </a:lnSpc>
              <a:buClr>
                <a:schemeClr val="hlink"/>
              </a:buClr>
              <a:buFont typeface="Wingdings" panose="05000000000000000000" pitchFamily="2" charset="2"/>
              <a:buChar char="Ø"/>
            </a:pPr>
            <a:r>
              <a:rPr lang="tr-TR" altLang="tr-TR" dirty="0"/>
              <a:t> </a:t>
            </a:r>
            <a:r>
              <a:rPr lang="tr-TR" altLang="tr-TR" sz="2400" dirty="0"/>
              <a:t>Yönetim süreci, işletme ve örgütlerde, eğitim ve sağlık kurumlarında, belediyelerde, derneklerde, vakıflarda, sendikalarda, siyasi partilerde, askeri ve diğer her türlü kamu kurum ve kuruluşlarında uygulanan ortak bir faaliyettir</a:t>
            </a:r>
            <a:r>
              <a:rPr lang="tr-TR" altLang="tr-TR" sz="2400" dirty="0" smtClean="0"/>
              <a:t>.</a:t>
            </a:r>
          </a:p>
          <a:p>
            <a:pPr marL="0" indent="0" algn="just">
              <a:lnSpc>
                <a:spcPct val="90000"/>
              </a:lnSpc>
              <a:buClr>
                <a:schemeClr val="hlink"/>
              </a:buClr>
              <a:buNone/>
            </a:pPr>
            <a:endParaRPr lang="tr-TR" altLang="tr-TR" sz="2400" dirty="0"/>
          </a:p>
          <a:p>
            <a:pPr algn="just">
              <a:lnSpc>
                <a:spcPct val="90000"/>
              </a:lnSpc>
              <a:buClr>
                <a:schemeClr val="hlink"/>
              </a:buClr>
              <a:buFont typeface="Wingdings" panose="05000000000000000000" pitchFamily="2" charset="2"/>
              <a:buChar char="Ø"/>
            </a:pPr>
            <a:r>
              <a:rPr lang="tr-TR" altLang="tr-TR" sz="2400" dirty="0"/>
              <a:t> Yönetimin konusunu yönetim süreci ve bu süreçle ilgili olgu ve olaylar oluşturmaktadır.</a:t>
            </a:r>
          </a:p>
        </p:txBody>
      </p:sp>
    </p:spTree>
    <p:extLst>
      <p:ext uri="{BB962C8B-B14F-4D97-AF65-F5344CB8AC3E}">
        <p14:creationId xmlns:p14="http://schemas.microsoft.com/office/powerpoint/2010/main" val="633486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tr-TR" altLang="tr-TR" sz="3600" b="1" i="1"/>
              <a:t>Yönetim faaliyetinin birtakım özellikleri söz konusudur. Bunlar;</a:t>
            </a:r>
          </a:p>
        </p:txBody>
      </p:sp>
      <p:sp>
        <p:nvSpPr>
          <p:cNvPr id="58371" name="Rectangle 3"/>
          <p:cNvSpPr>
            <a:spLocks noGrp="1" noChangeArrowheads="1"/>
          </p:cNvSpPr>
          <p:nvPr>
            <p:ph idx="1"/>
          </p:nvPr>
        </p:nvSpPr>
        <p:spPr/>
        <p:txBody>
          <a:bodyPr/>
          <a:lstStyle/>
          <a:p>
            <a:pPr>
              <a:buFont typeface="Wingdings" panose="05000000000000000000" pitchFamily="2" charset="2"/>
              <a:buChar char="ü"/>
            </a:pPr>
            <a:r>
              <a:rPr lang="tr-TR" altLang="tr-TR"/>
              <a:t> Yönetim amaca yönelik bir faaliyettir.</a:t>
            </a:r>
          </a:p>
          <a:p>
            <a:pPr>
              <a:buFont typeface="Wingdings" panose="05000000000000000000" pitchFamily="2" charset="2"/>
              <a:buChar char="ü"/>
            </a:pPr>
            <a:r>
              <a:rPr lang="tr-TR" altLang="tr-TR"/>
              <a:t> Yönetim bir grup faaliyetidir.</a:t>
            </a:r>
          </a:p>
          <a:p>
            <a:pPr>
              <a:buFont typeface="Wingdings" panose="05000000000000000000" pitchFamily="2" charset="2"/>
              <a:buChar char="ü"/>
            </a:pPr>
            <a:r>
              <a:rPr lang="tr-TR" altLang="tr-TR"/>
              <a:t> Yönetim bir işbirliğini gerekli kılar.</a:t>
            </a:r>
          </a:p>
          <a:p>
            <a:pPr>
              <a:buFont typeface="Wingdings" panose="05000000000000000000" pitchFamily="2" charset="2"/>
              <a:buChar char="ü"/>
            </a:pPr>
            <a:r>
              <a:rPr lang="tr-TR" altLang="tr-TR"/>
              <a:t> Yönetim faaliyeti insanlarla ilgilidir.</a:t>
            </a:r>
          </a:p>
          <a:p>
            <a:pPr>
              <a:buFont typeface="Wingdings" panose="05000000000000000000" pitchFamily="2" charset="2"/>
              <a:buChar char="ü"/>
            </a:pPr>
            <a:r>
              <a:rPr lang="tr-TR" altLang="tr-TR"/>
              <a:t> Yönetim iş bölümü ve uzmanlaşma faaliyetidir.</a:t>
            </a:r>
          </a:p>
          <a:p>
            <a:pPr>
              <a:buFont typeface="Wingdings" panose="05000000000000000000" pitchFamily="2" charset="2"/>
              <a:buChar char="ü"/>
            </a:pPr>
            <a:r>
              <a:rPr lang="tr-TR" altLang="tr-TR"/>
              <a:t> Yönetim bir koordinasyon gerektirir.</a:t>
            </a:r>
          </a:p>
        </p:txBody>
      </p:sp>
    </p:spTree>
    <p:extLst>
      <p:ext uri="{BB962C8B-B14F-4D97-AF65-F5344CB8AC3E}">
        <p14:creationId xmlns:p14="http://schemas.microsoft.com/office/powerpoint/2010/main" val="2763217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1875534" y="2088995"/>
            <a:ext cx="8915400" cy="3777622"/>
          </a:xfrm>
        </p:spPr>
        <p:txBody>
          <a:bodyPr/>
          <a:lstStyle/>
          <a:p>
            <a:pPr>
              <a:buFont typeface="Wingdings" panose="05000000000000000000" pitchFamily="2" charset="2"/>
              <a:buChar char="ü"/>
            </a:pPr>
            <a:r>
              <a:rPr lang="tr-TR" altLang="tr-TR" dirty="0"/>
              <a:t> </a:t>
            </a:r>
            <a:r>
              <a:rPr lang="tr-TR" altLang="tr-TR" sz="3600" dirty="0"/>
              <a:t>Yönetim evrensel bir özelliğe sahiptir.</a:t>
            </a:r>
          </a:p>
          <a:p>
            <a:pPr>
              <a:buFont typeface="Wingdings" panose="05000000000000000000" pitchFamily="2" charset="2"/>
              <a:buChar char="ü"/>
            </a:pPr>
            <a:r>
              <a:rPr lang="tr-TR" altLang="tr-TR" sz="3600" dirty="0"/>
              <a:t> Yönetim faaliyeti bir hiyerarşiyi gerekli kılar.</a:t>
            </a:r>
          </a:p>
          <a:p>
            <a:pPr>
              <a:buFont typeface="Wingdings" panose="05000000000000000000" pitchFamily="2" charset="2"/>
              <a:buChar char="ü"/>
            </a:pPr>
            <a:r>
              <a:rPr lang="tr-TR" altLang="tr-TR" sz="3600" dirty="0"/>
              <a:t> Yönetim bir yetkiyi ifade eder.</a:t>
            </a:r>
          </a:p>
        </p:txBody>
      </p:sp>
      <p:pic>
        <p:nvPicPr>
          <p:cNvPr id="59396" name="Picture 4" descr="j02977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5614" y="236539"/>
            <a:ext cx="1851025" cy="176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3156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p:txBody>
          <a:bodyPr/>
          <a:lstStyle/>
          <a:p>
            <a:pPr>
              <a:buFont typeface="Wingdings" panose="05000000000000000000" pitchFamily="2" charset="2"/>
              <a:buNone/>
            </a:pPr>
            <a:r>
              <a:rPr lang="tr-TR" altLang="tr-TR" dirty="0"/>
              <a:t> </a:t>
            </a:r>
            <a:r>
              <a:rPr lang="tr-TR" altLang="tr-TR" b="1" i="1" dirty="0"/>
              <a:t>Yönetimin fonksiyonları ise; </a:t>
            </a:r>
            <a:r>
              <a:rPr lang="tr-TR" altLang="tr-TR" dirty="0"/>
              <a:t>Genel olarak </a:t>
            </a:r>
            <a:r>
              <a:rPr lang="tr-TR" altLang="tr-TR" dirty="0" err="1"/>
              <a:t>Henri</a:t>
            </a:r>
            <a:r>
              <a:rPr lang="tr-TR" altLang="tr-TR" dirty="0"/>
              <a:t> </a:t>
            </a:r>
            <a:r>
              <a:rPr lang="tr-TR" altLang="tr-TR" dirty="0" err="1"/>
              <a:t>Fayol’un</a:t>
            </a:r>
            <a:r>
              <a:rPr lang="tr-TR" altLang="tr-TR" dirty="0"/>
              <a:t> öne sürmüş olduğu,</a:t>
            </a:r>
          </a:p>
          <a:p>
            <a:pPr>
              <a:buClr>
                <a:srgbClr val="FF0066"/>
              </a:buClr>
              <a:buFontTx/>
              <a:buChar char="•"/>
            </a:pPr>
            <a:r>
              <a:rPr lang="tr-TR" altLang="tr-TR" dirty="0"/>
              <a:t> </a:t>
            </a:r>
            <a:r>
              <a:rPr lang="tr-TR" altLang="tr-TR" b="1" i="1" dirty="0"/>
              <a:t>Planlama, örgütleme, yöneltme ve denetim</a:t>
            </a:r>
            <a:r>
              <a:rPr lang="tr-TR" altLang="tr-TR" dirty="0"/>
              <a:t> </a:t>
            </a:r>
            <a:r>
              <a:rPr lang="tr-TR" altLang="tr-TR" dirty="0" smtClean="0"/>
              <a:t>kavramları</a:t>
            </a:r>
            <a:r>
              <a:rPr lang="tr-TR" altLang="tr-TR" i="1" dirty="0" smtClean="0"/>
              <a:t>ndan</a:t>
            </a:r>
            <a:r>
              <a:rPr lang="tr-TR" altLang="tr-TR" dirty="0" smtClean="0"/>
              <a:t> </a:t>
            </a:r>
            <a:r>
              <a:rPr lang="tr-TR" altLang="tr-TR" dirty="0"/>
              <a:t>oluşmaktadır.</a:t>
            </a:r>
          </a:p>
          <a:p>
            <a:pPr>
              <a:buClr>
                <a:srgbClr val="FF0066"/>
              </a:buClr>
              <a:buFontTx/>
              <a:buNone/>
            </a:pPr>
            <a:endParaRPr lang="tr-TR" altLang="tr-TR" dirty="0"/>
          </a:p>
          <a:p>
            <a:pPr>
              <a:buClr>
                <a:srgbClr val="FF0066"/>
              </a:buClr>
              <a:buFontTx/>
              <a:buChar char="•"/>
            </a:pPr>
            <a:endParaRPr lang="tr-TR" altLang="tr-TR" dirty="0"/>
          </a:p>
          <a:p>
            <a:pPr>
              <a:buClr>
                <a:srgbClr val="FF0066"/>
              </a:buClr>
              <a:buFontTx/>
              <a:buNone/>
            </a:pPr>
            <a:endParaRPr lang="tr-TR" altLang="tr-TR" dirty="0"/>
          </a:p>
        </p:txBody>
      </p:sp>
    </p:spTree>
    <p:extLst>
      <p:ext uri="{BB962C8B-B14F-4D97-AF65-F5344CB8AC3E}">
        <p14:creationId xmlns:p14="http://schemas.microsoft.com/office/powerpoint/2010/main" val="4048264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p:txBody>
          <a:bodyPr/>
          <a:lstStyle/>
          <a:p>
            <a:pPr>
              <a:buFont typeface="Wingdings" panose="05000000000000000000" pitchFamily="2" charset="2"/>
              <a:buNone/>
            </a:pPr>
            <a:r>
              <a:rPr lang="tr-TR" altLang="tr-TR"/>
              <a:t> </a:t>
            </a:r>
          </a:p>
        </p:txBody>
      </p:sp>
      <p:pic>
        <p:nvPicPr>
          <p:cNvPr id="61449" name="Picture 9" descr="%C5%9EEK%C4%B0L+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9" y="2420938"/>
            <a:ext cx="6842125" cy="2398712"/>
          </a:xfrm>
          <a:prstGeom prst="rect">
            <a:avLst/>
          </a:prstGeom>
          <a:noFill/>
          <a:extLst>
            <a:ext uri="{909E8E84-426E-40DD-AFC4-6F175D3DCCD1}">
              <a14:hiddenFill xmlns:a14="http://schemas.microsoft.com/office/drawing/2010/main">
                <a:solidFill>
                  <a:srgbClr val="FFFFFF"/>
                </a:solidFill>
              </a14:hiddenFill>
            </a:ext>
          </a:extLst>
        </p:spPr>
      </p:pic>
      <p:sp>
        <p:nvSpPr>
          <p:cNvPr id="3" name="5-Nokta Yıldız 2"/>
          <p:cNvSpPr/>
          <p:nvPr/>
        </p:nvSpPr>
        <p:spPr>
          <a:xfrm>
            <a:off x="5386039" y="1996068"/>
            <a:ext cx="2609385" cy="205182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17252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TotalTime>
  <Words>1745</Words>
  <Application>Microsoft Office PowerPoint</Application>
  <PresentationFormat>Geniş ekran</PresentationFormat>
  <Paragraphs>152</Paragraphs>
  <Slides>39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Arial</vt:lpstr>
      <vt:lpstr>Century Gothic</vt:lpstr>
      <vt:lpstr>Wingdings</vt:lpstr>
      <vt:lpstr>Wingdings 3</vt:lpstr>
      <vt:lpstr>Duman</vt:lpstr>
      <vt:lpstr>PowerPoint Sunusu</vt:lpstr>
      <vt:lpstr>SUNUM İÇERİĞİ</vt:lpstr>
      <vt:lpstr>SUNUM İÇERİĞİ</vt:lpstr>
      <vt:lpstr>  YÖNETİMİN FONKSİYONLARINA GENEL BİR BAKIŞ</vt:lpstr>
      <vt:lpstr>PowerPoint Sunusu</vt:lpstr>
      <vt:lpstr>Yönetim faaliyetinin birtakım özellikleri söz konusudur. Bunlar;</vt:lpstr>
      <vt:lpstr>PowerPoint Sunusu</vt:lpstr>
      <vt:lpstr>PowerPoint Sunusu</vt:lpstr>
      <vt:lpstr>PowerPoint Sunusu</vt:lpstr>
      <vt:lpstr>PLANLAMA</vt:lpstr>
      <vt:lpstr>PLANLAMA</vt:lpstr>
      <vt:lpstr>Planlamanın Özellikleri</vt:lpstr>
      <vt:lpstr>Planlamanın Safhaları</vt:lpstr>
      <vt:lpstr>Plan Çeşitleri</vt:lpstr>
      <vt:lpstr>İyi Bir Planda Bulunması Gereken Özellikler</vt:lpstr>
      <vt:lpstr>İyi Bir Planda Bulunması Gereken Özellikler</vt:lpstr>
      <vt:lpstr>Planlamanın Yararları</vt:lpstr>
      <vt:lpstr>Planlamanın Yararları</vt:lpstr>
      <vt:lpstr>Planlamanın Sakıncaları</vt:lpstr>
      <vt:lpstr>Planlamanın Sakıncaları</vt:lpstr>
      <vt:lpstr>Planlamanın Sakıncaları</vt:lpstr>
      <vt:lpstr>ÖRGÜTLEME</vt:lpstr>
      <vt:lpstr>Örgütlemenin Safhaları</vt:lpstr>
      <vt:lpstr>Örgüt Yapılarının Oluşturulmasında Yararlanılabilecek İlkeler</vt:lpstr>
      <vt:lpstr>Örgüt Yapılarının Oluşturulmasında Yararlanılabilecek İlkeler</vt:lpstr>
      <vt:lpstr>Örgüt Yapılarının Oluşturulmasında Yararlanılabilecek İlkeler</vt:lpstr>
      <vt:lpstr>Örgüt Yapılarının Oluşturulmasında Yararlanılabilecek İlkeler</vt:lpstr>
      <vt:lpstr>Örgüt Yapılarının Oluşturulmasında Yararlanılabilecek İlkeler</vt:lpstr>
      <vt:lpstr>Örgüt Yapılarının Oluşturulmasında Yararlanılabilecek İlkeler</vt:lpstr>
      <vt:lpstr>Başlıca Örgütsel Yapı Türleri</vt:lpstr>
      <vt:lpstr>PowerPoint Sunusu</vt:lpstr>
      <vt:lpstr>PowerPoint Sunusu</vt:lpstr>
      <vt:lpstr>PowerPoint Sunusu</vt:lpstr>
      <vt:lpstr>PowerPoint Sunusu</vt:lpstr>
      <vt:lpstr>PowerPoint Sunusu</vt:lpstr>
      <vt:lpstr>Örgütlemede Karşılaşılan Başlıca Güçlükler</vt:lpstr>
      <vt:lpstr>Örgütlemede Karşılaşılan Başlıca Güçlükler</vt:lpstr>
      <vt:lpstr>Örgütlemede Karşılaşılan Başlıca Güçlükler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6</cp:revision>
  <dcterms:created xsi:type="dcterms:W3CDTF">2021-02-15T13:38:28Z</dcterms:created>
  <dcterms:modified xsi:type="dcterms:W3CDTF">2021-02-25T12:23:01Z</dcterms:modified>
</cp:coreProperties>
</file>