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8"/>
  </p:notesMasterIdLst>
  <p:sldIdLst>
    <p:sldId id="256" r:id="rId2"/>
    <p:sldId id="257" r:id="rId3"/>
    <p:sldId id="259" r:id="rId4"/>
    <p:sldId id="26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9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86F9E65A-B13F-402A-BAA9-BCCB018B7072}">
          <p14:sldIdLst>
            <p14:sldId id="256"/>
            <p14:sldId id="257"/>
            <p14:sldId id="259"/>
            <p14:sldId id="26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93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7DD1D-E962-4F22-8D12-2BC0A2DA55C2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52BE5-6D8D-4AD9-AFD3-6FB77CFE5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04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2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1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20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5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7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3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5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6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0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8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0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86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2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D6C7E4-B164-4339-B244-2E1E1D6C47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5E1A70-8243-4C70-992B-F2DA8F5029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949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67921" y="3178892"/>
            <a:ext cx="11628582" cy="1137456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</a:t>
            </a:r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SÜT ÜRÜNLERİNDE BOZULMAYA SEBEP OLAN  </a:t>
            </a:r>
          </a:p>
          <a:p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					MİKROORGANİZMALAR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8971" y="374469"/>
            <a:ext cx="11321143" cy="612212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Stimulant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Maddeler;</a:t>
            </a:r>
          </a:p>
          <a:p>
            <a:pPr marL="0" indent="0">
              <a:buNone/>
            </a:pPr>
            <a:r>
              <a:rPr lang="tr-TR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Laktik bakteriler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oligo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-elementler gibi sentezlenemeyen gelişme faktörlerine gereksinim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duyarlar.Genel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olarak bu maddeler bakterilerin hem aktiviteleri hem de konsantrasyonlarının artması bakımından önemli etkilere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sahiptir.Çiğ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 bu tür maddelerce laktik bakteriler lehine bir potansiyeldir.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Çiğ süt laktik bakterilerinin optimum gelişmesine yardımcı olabilecek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peptid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aminoasitlerden yetersiz miktarda bulundurur.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Sütün çiftlikte soğutulamadığı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devrede,süt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işletmeye vardığında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kontaminasyon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florasının sebep olduğu yeterince aktif bir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proteoliz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oluşuyor,hatta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önce laktik bakteriler kolayca bazen de aşırı gelişebiliyor.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Günümüzde soğukta sütün saklanmasıyla yalnız laktik bakterilerin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proteolitik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aktivitesi azalmıyor, aynı zamanda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psikrotrof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floranın gelişmesine fırsat verildiğinden bu aşamada süt içindeki asimile edilebilir azot fraksiyonu bunlar tarafından kullanır.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olgunlaşma,genelde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sütün 10-14ºC’de 12-20 saat boyunca bekletilmesi sırasında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proteolitik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mikroorganizma,örneğin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mikrokok ve laktik bakterilerin az bir miktarıyla sütü aşılamakla sağlanır.</a:t>
            </a:r>
          </a:p>
          <a:p>
            <a:pPr marL="0" indent="0">
              <a:buNone/>
            </a:pPr>
            <a:r>
              <a:rPr lang="tr-TR" sz="19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 CO</a:t>
            </a:r>
            <a:r>
              <a:rPr lang="tr-TR" sz="1900" b="1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 </a:t>
            </a:r>
            <a:r>
              <a:rPr lang="tr-TR" sz="19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sz="1900" b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sütte,bazı</a:t>
            </a:r>
            <a:r>
              <a:rPr lang="tr-TR" sz="19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türlerde </a:t>
            </a:r>
            <a:r>
              <a:rPr lang="tr-TR" sz="1900" b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biyosentezleri</a:t>
            </a:r>
            <a:r>
              <a:rPr lang="tr-TR" sz="19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kolaylaştırarak laktik bakterilerin çoğalmasına teşvik eder.</a:t>
            </a:r>
            <a:endParaRPr lang="tr-TR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429" y="496390"/>
            <a:ext cx="11390811" cy="5738948"/>
          </a:xfrm>
        </p:spPr>
        <p:txBody>
          <a:bodyPr anchor="t"/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Sütün İşlenmesinden Kaynaklanan Maddeler</a:t>
            </a:r>
          </a:p>
          <a:p>
            <a:pPr marL="0" indent="0">
              <a:buNone/>
            </a:pPr>
            <a:r>
              <a:rPr lang="tr-TR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Sütün ısıtılması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stimulant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veya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inhibitris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özellikte olan bazı maddelerin değişmesine meydan verir.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Sütün 82ºC’de 20 saniye ısıtılması ile inhibitör maddeler parçalanabilir.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Sütün 120ºC  15-20 dakikaya yakın ısıtılması ile uyarıcı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peptidler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aminoasitlerden açığa çıkar.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 koşullarda laktik bakteriler laktoz gibi yararlı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substanslardan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özellikle formik asit meydana getirirler.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80-90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ºC’de ısıtma inhibitör sülfürlerin oluşumuyla </a:t>
            </a:r>
            <a:r>
              <a:rPr lang="tr-TR" b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sistein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amino asidi aşırı miktarda serbest kalır.</a:t>
            </a:r>
          </a:p>
          <a:p>
            <a:pPr marL="0" indent="0">
              <a:buNone/>
            </a:pPr>
            <a:endParaRPr lang="tr-TR" b="1" i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5131" y="130629"/>
            <a:ext cx="11843658" cy="647046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Kalıntı </a:t>
            </a: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Substanslar</a:t>
            </a:r>
            <a:endParaRPr lang="tr-TR" b="1" i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a.)Antibiyotikler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Mastitis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tedavisinde kullanılan antibiyotiklerin sütteki kalıntıları laktik fermantasyondaki bozulmaların en önemli sebeplerden birisidir.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Tedavi edilen bir ineğin sütündeki antibiyotik üründe olgunlaşma ve aroma oluşumunu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engeller.Hatta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laktik bakterilerin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inhibisyonu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özellikle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koliform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bakterilerin gelişmesine izin vererek şişme hatalarının meydana gelmesine sebep olur.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Antibiyotiklerden ileri gelen hatalar genellikle şaşırtıcı ve en çok tehlikeliler arasında olup bazen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bakteriyofajlardan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ileri gelen hatalarla karıştırılır.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Bununla birlikte laktik bakterilerin antibiyotiklere duyarlılığı birçok faktörle ilgili olarak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değişir;suşlar,antibiyotik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tipi ve sütteki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konsantrasyonu,işlenen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ürünün teknolojisi gibi.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Str.salivarius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thermophilus,Lb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elbrueckii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bulgaricus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Propionibacterium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suşlarının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çoğunda penisiline duyarlılık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laktokoklardan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daha fazladır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Antibiyotikler pastörizasyonla parçalanmazlar.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Bunlar tarafından meydana gelen hatalara çare bulmak için farklı solüsyonlar önerilir fakat bu çarelerin hiçbiri yaygın değildir.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Kullanım öncesi sütte antibiyotiklerin sistematik taranması ile üreticilerin tepki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göstermesi;örneğin,antibiyotik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kullanımında çare olarak toplanan sütü geri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çevirme,mastitisin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önlenmesi,antibiyotik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uygulanmasından sonra süt teslimi için 4 gün bekleme gibi işlemler yapılabilir.</a:t>
            </a:r>
            <a:endParaRPr lang="tr-TR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177" y="243840"/>
            <a:ext cx="11486605" cy="6444343"/>
          </a:xfrm>
        </p:spPr>
        <p:txBody>
          <a:bodyPr anchor="t"/>
          <a:lstStyle/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b.)Aşı ve Droglar</a:t>
            </a:r>
          </a:p>
          <a:p>
            <a:pPr marL="0" indent="0">
              <a:buNone/>
            </a:pPr>
            <a:r>
              <a:rPr lang="tr-TR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Çok sıklıkla aşı ve farklı ilaç kullanımının sütte kalıntı bırakmaya elverişli olduğu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söylenebilir.Bu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durum laktik bakterilerin kompozisyonu ve metabolizmaları üzerinde önemli etkiye sahiptir.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Aşılama kompozisyonunda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yaygınlaşma,sağılan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sütün en erken 3-4 gün sonra işletmeye verilmesi ve gerekli olan tedbirlerin alınması ile hatalar engellenebilir.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c.)Dezenfektan Kalıntıları</a:t>
            </a:r>
          </a:p>
          <a:p>
            <a:pPr marL="0" indent="0">
              <a:buNone/>
            </a:pPr>
            <a:r>
              <a:rPr lang="tr-TR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Sütte,temas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eden materyallerin dezenfeksiyonu için işletme ve çiftlikte kullanılan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maddelerin,gereği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şekilde yapılmayan temizleme hatası sonucunda laktik fermantasyonun gecikmesi için yeterli miktarda kaldığı belirlenmiştir.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10-50 mg/L klor veya 1-10 mg/L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iyodofor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yada diğer antiseptikler duyarlı olarak laktik bakterilerin gelişmesini engellemeye yeterlidir.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Özel olarak izin verilen dezenfektan ürünleri kullanmak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kaçınılmazdır.Bunların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bazıları ciddi sakıncalar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doğururlar.Örneğin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tensio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-aktif ajanları mikroorganizma seleksiyonundan sorumlu olabilir.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886" y="252550"/>
            <a:ext cx="11521440" cy="634854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d.)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Pestisidler</a:t>
            </a:r>
            <a:endParaRPr lang="tr-TR" b="1" i="1" dirty="0" smtClean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Laktik bakterilerin üzerindeki etkileri az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incelenmiştir.Bununla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birlikte laktik fermantasyon üzerinde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dieldrin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uygun olmayan bir etki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yapar.Birçok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pestisid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ısıtmaya,çoğunlukla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yüksek sıcaklıkta sterilizasyona bile çok dirençlidir.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Bakteriyofajlar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ve Önlenmeleri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Bakteriyofajlar,bakteri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hücresinde yaşamını sürdürmeye yetenekli virüslerdir ve eğer onları parçalayarak orada çoğalıyorsa ve laktik fermantasyonu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inhibe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edebiliyorsa uzun süreli yapım hatalarının orijini olabilirler.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Bakteriyofaj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bir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suştan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diğerine spesifik bir şekilde saldırır ve aynı sıcaklık koşullarında çoğalır.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Bazı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bakteriyofajlar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konukçu bakteride çoğalmaksızın bulunurlar.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Peynircilikte özellikle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laktoserum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(peynir suyu),tehlikeli bir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kontaminasyon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kaynağını oluşturur.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Materyallerin etkili temizlenmesi ve dezenfeksiyonu ile işlemlerin düzenli yapılması kaçınılmazdır.</a:t>
            </a:r>
            <a:endParaRPr lang="tr-TR" b="1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Hatta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laktoserum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özenle toplanmalı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toprak,materyalle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teması maksimum düzeyde sınırlanmalıdır.</a:t>
            </a:r>
            <a:endParaRPr lang="tr-TR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966" y="261258"/>
            <a:ext cx="11556274" cy="6305006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Sıcaklıkla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bakteriyofajın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parçalanmasında 90ºC 20 saniye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gereklidir.Bu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durum kültür hazırlamak için kullanılan süt tozları ve pastörize sütlerde de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bakteriyofaj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bulunabildiğini açıklamaktadır.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Donma sıcaklıklarını da içine alan soğuğa mükemmel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dayanır.Buna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karşın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hipoklorit,formol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iyodofor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başta olmak üzere birçok dezenfektana duyarlıdır.</a:t>
            </a:r>
          </a:p>
          <a:p>
            <a:pPr marL="0" indent="0">
              <a:buNone/>
            </a:pP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                                 </a:t>
            </a:r>
            <a:endParaRPr lang="tr-TR" b="1" i="1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2196583"/>
            <a:ext cx="3283132" cy="385587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779520" y="2046513"/>
            <a:ext cx="829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i="1" dirty="0"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latin typeface="Arial Black" panose="020B0A04020102020204" pitchFamily="34" charset="0"/>
              </a:rPr>
              <a:t>Laktoserum</a:t>
            </a:r>
            <a:r>
              <a:rPr lang="tr-TR" b="1" dirty="0" smtClean="0">
                <a:latin typeface="Arial Black" panose="020B0A04020102020204" pitchFamily="34" charset="0"/>
              </a:rPr>
              <a:t> gibi </a:t>
            </a:r>
            <a:r>
              <a:rPr lang="tr-TR" b="1" dirty="0" err="1" smtClean="0">
                <a:latin typeface="Arial Black" panose="020B0A04020102020204" pitchFamily="34" charset="0"/>
              </a:rPr>
              <a:t>kontamine</a:t>
            </a:r>
            <a:r>
              <a:rPr lang="tr-TR" b="1" dirty="0" smtClean="0">
                <a:latin typeface="Arial Black" panose="020B0A04020102020204" pitchFamily="34" charset="0"/>
              </a:rPr>
              <a:t> olmuş sütçülük artıklarının işletme içine yayılmaları ve </a:t>
            </a:r>
            <a:r>
              <a:rPr lang="tr-TR" b="1" dirty="0" err="1" smtClean="0">
                <a:latin typeface="Arial Black" panose="020B0A04020102020204" pitchFamily="34" charset="0"/>
              </a:rPr>
              <a:t>personel,hava,materyalle</a:t>
            </a:r>
            <a:r>
              <a:rPr lang="tr-TR" b="1" dirty="0" smtClean="0"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latin typeface="Arial Black" panose="020B0A04020102020204" pitchFamily="34" charset="0"/>
              </a:rPr>
              <a:t>kontaminasyonlar</a:t>
            </a:r>
            <a:r>
              <a:rPr lang="tr-TR" b="1" dirty="0" smtClean="0">
                <a:latin typeface="Arial Black" panose="020B0A04020102020204" pitchFamily="34" charset="0"/>
              </a:rPr>
              <a:t> da süt ve kültürleri korumada genel hijyen koşulları uygulanmak suretiyle başarılı sonuçlar alınabilir.</a:t>
            </a:r>
          </a:p>
          <a:p>
            <a:endParaRPr lang="tr-TR" b="1" dirty="0" smtClean="0">
              <a:latin typeface="Arial Black" panose="020B0A04020102020204" pitchFamily="34" charset="0"/>
            </a:endParaRPr>
          </a:p>
          <a:p>
            <a:r>
              <a:rPr lang="tr-TR" b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Fajların</a:t>
            </a:r>
            <a:r>
              <a:rPr lang="tr-TR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Dağılımını ve </a:t>
            </a:r>
            <a:r>
              <a:rPr lang="tr-TR" b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Kontaminasyonunu</a:t>
            </a:r>
            <a:r>
              <a:rPr lang="tr-TR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Sınırlamak İçin;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Kullanım öncesi materyal hemen özenle dezenfekte edilmelidir.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Personelin temizliğine özen göstermek ve çalışma disiplini de </a:t>
            </a:r>
            <a:r>
              <a:rPr lang="tr-TR" b="1" dirty="0" err="1" smtClean="0">
                <a:latin typeface="Arial Black" panose="020B0A04020102020204" pitchFamily="34" charset="0"/>
              </a:rPr>
              <a:t>önemlidir.Personelin</a:t>
            </a:r>
            <a:r>
              <a:rPr lang="tr-TR" b="1" dirty="0" smtClean="0">
                <a:latin typeface="Arial Black" panose="020B0A04020102020204" pitchFamily="34" charset="0"/>
              </a:rPr>
              <a:t> yer değiştirmesi sınırlanmalıdır.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Kültür hazırlama yerleri diğer atölyelerden ve yapım yerlerinden ayrılmalıdır.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atin typeface="Arial Black" panose="020B0A04020102020204" pitchFamily="34" charset="0"/>
              </a:rPr>
              <a:t>Kültür,kesin</a:t>
            </a:r>
            <a:r>
              <a:rPr lang="tr-TR" b="1" dirty="0" smtClean="0">
                <a:latin typeface="Arial Black" panose="020B0A04020102020204" pitchFamily="34" charset="0"/>
              </a:rPr>
              <a:t> aseptik koşullarda hazırlanmalı ve aşılama yapılmalıdır.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Minimum 90ºC’de 30 dakika ısıtılmış olan ve kapaklı kaplarda bulunan sütlere aşılanan kültürlerin sisteme hidrolik bağlanmış düzenlerle tanklara aktarımı sağlanmalıdır.</a:t>
            </a:r>
            <a:endParaRPr lang="tr-T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1" y="339633"/>
            <a:ext cx="11521440" cy="6435635"/>
          </a:xfrm>
        </p:spPr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Peynircilikte,pıhtıdan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ayrılan peynir altı suyunun etrafa dağılmasının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önlenmesi,fajların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dağılmasını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kontaminasyonu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sınırlayacağı için çok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önemlidir.Bu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nedenle işletme içinde en kısa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sürede,hızlı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kapalı bir sistemle peynir suyunun uzaklaştırılmasına çalışmak gereklidir.</a:t>
            </a:r>
          </a:p>
          <a:p>
            <a:pPr marL="0" indent="0">
              <a:buNone/>
            </a:pPr>
            <a:endParaRPr lang="tr-TR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Laktik Kültürlerin Kullanımı ve Seçimi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Doğal veya kompleks kültürlerin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fajların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saldırısına uğraması genel olarak çok sayıdaki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suşun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varlığından dolayı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sınırlıdır;ancak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bunlar arasında dengesizlikler ve bunu takiben asitleşmede dengesizlikler baş gösterebilir.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amaçla en çok uygulanan yöntem farklı özellikteki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bulunduran kültürlerin rotasyonla işletmede kullanımıdır.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CSP (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Custom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Starter Program) sisteminde bütün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faj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popülasyonunu sınırlayarak özellikleri üreticilerin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spesifisitesine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cevap veren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kokteyllerini kullananlar bunun yararlarını görmüşlerdir.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Bir diğer metot ‘’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faja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dayanıklı’’ denilen kültürlerin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kullanımıdır.Ancak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faja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dayanıklılık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plazmidler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tarafından kodlandığı için bu yöntemin uygulanması riskli olabilir.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Bakteriyofajlardan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olan hata risklerinin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sabit,açık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hızlı bir asitleştirme kinetiği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gerektiren,otomatik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mekanik materyaller yardımıyla büyük miktarda sütle çalışan büyük işletmelerde çoğalma olduğu gözlenmiştir.</a:t>
            </a:r>
            <a:endParaRPr lang="tr-TR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4171" y="200297"/>
            <a:ext cx="11730445" cy="6409509"/>
          </a:xfrm>
        </p:spPr>
        <p:txBody>
          <a:bodyPr anchor="t"/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Yapılan Ürünlere Mikroorganizmaların Adaptasyonunda Zorluk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Belirlenen bir ürünün yapımına uygun özellikler içermeyen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kullanımının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dışında,elverişli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belli sayıdaki sebeplerle özelliklerini değiştirebilirler.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sebepler şöyle sıralanabilir;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a.)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Stabilite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: </a:t>
            </a:r>
            <a:endParaRPr lang="tr-TR" b="1" i="1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Laktik bakterilerin kullanım zorluklarından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birisi,seçilenler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için,yapılan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ürünlerin kalitesindeki düzensizliklerden ileri gelen kararsızlıklardır.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esneklik dönüşlü ve yavaş modifikasyonların yalnız veya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irreversible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mutasyonlarından ileri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gelebilir,öyle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ki kaybolan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yetenek,kültür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koşullarındaki bir değişimle tekrar kazanılabilir.</a:t>
            </a:r>
            <a:endParaRPr lang="tr-TR" b="1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Genel olarak %1 oranında aşılanması durumunda sütü minimum 8 saatte pıhtılaştırma kapasitesinde olan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laktokok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suşlarına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hızlı,24 saatte pıhtılaştıranlara yavaş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denir.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091" y="383177"/>
            <a:ext cx="11495315" cy="610470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b.)Tür ve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Suşların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Ortaklığı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Birçok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veya tür birlikte veya karışım halinde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kültive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edildiğinde dominant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görünümü ve asitleştirme gücünde düşme gibi aktivitede bir değişim sonunda tür veya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arasındaki oranda bir dengesizlik görünebilir.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Sütün bileşenlerini kullanmada ve uyarıcı veya inhibitör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substanslara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göre davranışları bakımından mikroorganizmalar arasında farklılık ortaya çıkabilir.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b="1" i="1" dirty="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c.)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Stimülasyon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Etkisi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Yoğurt yapımında kullanılan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Lb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delbrueckii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bulgaricus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Str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alivarius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hermophilus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bir arada olduğunda tipik bir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simbiyoz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yaşam sergiler.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Lb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delbrueckii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bulgaricus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tarafından süt proteinlerinin parçalanmasıyla açığa çıkan aminoasitler tarafından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Str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Salivarius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thermophilus’un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gelişmesi kuvvetli olarak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simule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edilir.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Bu durum 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</a:rPr>
              <a:t>Lb</a:t>
            </a:r>
            <a:r>
              <a:rPr lang="tr-TR" b="1" i="1" dirty="0">
                <a:solidFill>
                  <a:prstClr val="white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</a:rPr>
              <a:t>delbrueckii</a:t>
            </a:r>
            <a:r>
              <a:rPr lang="tr-TR" b="1" i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>
                <a:solidFill>
                  <a:prstClr val="white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</a:rPr>
              <a:t>bulgaricus</a:t>
            </a:r>
            <a:r>
              <a:rPr lang="tr-TR" b="1" i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ve </a:t>
            </a:r>
            <a:r>
              <a:rPr lang="tr-TR" b="1" i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Lb.delbrueckii</a:t>
            </a:r>
            <a:r>
              <a:rPr lang="tr-TR" b="1" i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lactis’le</a:t>
            </a:r>
            <a:r>
              <a:rPr lang="tr-TR" b="1" i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birlikte olan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</a:rPr>
              <a:t>Str</a:t>
            </a:r>
            <a:r>
              <a:rPr lang="tr-TR" b="1" i="1" dirty="0">
                <a:solidFill>
                  <a:prstClr val="white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</a:rPr>
              <a:t>Salivarius</a:t>
            </a:r>
            <a:r>
              <a:rPr lang="tr-TR" b="1" i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>
                <a:solidFill>
                  <a:prstClr val="white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thermophilus’un</a:t>
            </a:r>
            <a:r>
              <a:rPr lang="tr-TR" b="1" i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CO</a:t>
            </a:r>
            <a:r>
              <a:rPr lang="tr-TR" b="1" baseline="-25000" dirty="0">
                <a:solidFill>
                  <a:prstClr val="white"/>
                </a:solidFill>
                <a:latin typeface="Arial Black" panose="020B0A04020102020204" pitchFamily="34" charset="0"/>
              </a:rPr>
              <a:t>2 </a:t>
            </a:r>
            <a:r>
              <a:rPr lang="tr-TR" b="1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ve formik asit oluşturması ile daha da kolaylaşır.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Stimulasyonun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nedenleri her zaman tam olarak </a:t>
            </a:r>
            <a:r>
              <a:rPr lang="tr-TR" b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bilinmez.Ancak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süt ve süt ürünlerinde mevcut </a:t>
            </a:r>
            <a:r>
              <a:rPr lang="tr-TR" b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kazeolitik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olan farklı türler tarafından </a:t>
            </a:r>
            <a:r>
              <a:rPr lang="tr-TR" b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peptit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ve aminoasitlerin açığa çıktığı bilinir.</a:t>
            </a:r>
            <a:endParaRPr lang="tr-TR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19" y="383179"/>
            <a:ext cx="12070081" cy="6191794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d.)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Antagonistik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Etki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Mikroorganizmalar arasında birçok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inhibisyon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olayı gözlenmiş veya şüphelenilmiştir fakat hala tam olarak açıklanamayan olaylar 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vardır.Çoğunlukla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kompleks bir mikroorganizma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karışımında,onların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arasında bazılarının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inhibisyonu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aşağıdaki olgulara mal edilebilir;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Bakteriyosin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varlığı yani gelişmesinde inhibitör veya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letal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özellikleriyle diğer bakterilere karşı donatılmış olan ve bakteriler tarafından oluşturulan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substanslardır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Laktik bakterilerin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proteolitik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veya asit oluşturma aktivitelerini durduran veya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engelleyen,psikrotrof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mikroorganizmaların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lipazları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tarafından açığa çıkan yağ asitleri gibi farklı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substansların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varlığı,laktobasil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laktokoklar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tarafından oluşturulan ve gelişmeyi sınırlayıcı hidrojen peroksit.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Nihayet müşterek etkileri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ilgilendiren,bazı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veya türlerin gelişmesini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selektif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bir şekilde durduran veya teşvik eden ortam koşullarının değiştirilmesinin önemi de dikkate alınmalıdır.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Yoğurt oluşumundaki gibi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Str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alivarius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hermophilus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gelişmesi 4,5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pH’da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durur fakat laktik fermantasyon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pH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3,5 gibi asitliğe dayanan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laktobasiller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tarafından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sürdürülebilir.Heterofermantatif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mezofil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laktik bakteriler tarafından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diasetil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üretimi ancak 5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pH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altında gerçekleşir.</a:t>
            </a:r>
          </a:p>
          <a:p>
            <a:pPr marL="0" indent="0">
              <a:buNone/>
            </a:pP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0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6754" y="1028390"/>
            <a:ext cx="11939451" cy="5224363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5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Laktik asit bakterilerinin birçoğu farklı süt ürünlerinin (Fermente süt , krema , tereyağı , peynir) yapımında değişik amaçlarla kullanılırlar.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5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türler genellikle zararsızdır , ancak bozulma orijini olabilirler. Yani ürünlerin normal durumunu ve özellikle organoleptik kalitesini bozan değişimlere sebep olabilirler.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5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Mikrobik etkinlik söz konusu olduğunda her tip üründe yapım , çoğu kez kompleks spesifik bir </a:t>
            </a:r>
            <a:r>
              <a:rPr lang="tr-TR" sz="25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mikroflora</a:t>
            </a:r>
            <a:r>
              <a:rPr lang="tr-TR" sz="25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gerektirir.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5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floranın etkisi altında bizzat özel karakterlerin görülmesi ve peynirler arasındaki farklılıkların meydana gelmesi ortam koşullarına bağlıdır.</a:t>
            </a:r>
          </a:p>
          <a:p>
            <a:pPr marL="0" indent="0">
              <a:buNone/>
            </a:pPr>
            <a:r>
              <a:rPr lang="tr-TR" sz="2500" b="1" i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																</a:t>
            </a:r>
            <a:endParaRPr lang="tr-TR" sz="2500" b="1" i="1" dirty="0">
              <a:solidFill>
                <a:schemeClr val="tx1"/>
              </a:solidFill>
              <a:latin typeface="Arial Black" panose="020B0A04020102020204" pitchFamily="34" charset="0"/>
              <a:cs typeface="Italic Outline Art" panose="02010400000000000000" pitchFamily="2" charset="-7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1700" b="1" i="1" dirty="0" smtClean="0">
              <a:solidFill>
                <a:schemeClr val="tx1"/>
              </a:solidFill>
              <a:latin typeface="Arial Black" panose="020B0A04020102020204" pitchFamily="34" charset="0"/>
              <a:cs typeface="Italic Outline Art" panose="02010400000000000000" pitchFamily="2" charset="-7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1800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18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7383" y="152400"/>
            <a:ext cx="11582399" cy="670560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12.3. Yararlı Bakteriler Tarafından Süt Ürünlerinin Bozulması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Birçok süt ürünü yararlı bakteriler tarafından bozulmaya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eğilimlidir.Bunlar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laktik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bakteriler,mikrokoklar,korinebakteriler,propiyonik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asit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bakterileri,mayalar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küfler.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bozulma ya rastlantı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sonucu,kazara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aşılanan veya zorunlu olarak ve doğal veya isteyerek aşılanan bakterilerin varlığından olabilir.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durumda gelişme yetersiz olduğu gibi aşırı 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olabilir.Sonuçta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ürünün kendine has olan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yapı,görünüş</a:t>
            </a: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ve tat gibi organoleptik kalitesi bozulur.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12.3.1. Peynirde Bozulma</a:t>
            </a:r>
          </a:p>
          <a:p>
            <a:pPr marL="0" indent="0">
              <a:buNone/>
            </a:pPr>
            <a:r>
              <a:rPr lang="tr-TR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Laktik Bakteriler Tarafından Bozulma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Peynirde ortaya çıkan çok sayıdaki bozulma laktik bakterilerin aşırı veya yetersiz gelişmesiyle ilgilidir.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Ayrıca ürünlerdeki hatalar ürünler için özellikleri iyi araştırılmadan kullanılan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kültüre,bazen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de özel niteliklere sahip olmasına rağmen elde edilecek ürüne uygun olmayan kültürlerin devreye sokulması sonunda ortaya çıkabilir.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Laktik bakterilerin anormal bir aktivitesi sonucunda örneğin sıklıkla su salma hataları devam eder ve sonuçta peynir bozulur.</a:t>
            </a:r>
            <a:endParaRPr lang="tr-TR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1" y="400594"/>
            <a:ext cx="11477896" cy="6043749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a.Aşırı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Asitleşmeden İleri Gelen Bozulmalar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 veya pıhtının aşırı asitli olması aşırı veya yetersiz su salmaya sebep olabilir.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Aşırı asitleşme sonunda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kuru,sert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ufalanan az miktarda pıhtı elde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edilir.Bu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pıhtı zor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olgunlaşır.Pıhtısı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pişirilen ve preslenen peynirlerde bu durum görülebilir.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Buna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yünsü yapı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denir.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b.Asitleşme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Azlığından İleri Gelen Bozulmalar</a:t>
            </a:r>
          </a:p>
          <a:p>
            <a:pPr marL="0" indent="0">
              <a:buNone/>
            </a:pPr>
            <a:r>
              <a:rPr lang="tr-TR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Genel olarak su salma hatasıyla kendisini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gösterir.Peynir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 zaman çok sulu olur ve bu da birçok hatayı teşvik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eder.Kuru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madde miktarı çok düşük olabilmektedir.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 olayın nedenleri: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-Aşırı Nem: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Bazı mikroorganizmaların aşırı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gelişmesini,özellikle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kazeolitik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floranın gelişmesini teşvik eder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kolaylaştırır.Yumuşak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pıhtı peynirlerinde pıhtı erir ve akar.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-Su Salma</a:t>
            </a:r>
            <a:r>
              <a:rPr lang="tr-TR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: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Pıhtının gereğinden az su salması da küf gelişmesini kolaylaştırır ve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bleu,yağlı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kedi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tüyü,yapışkan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kabuk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gibi değişik hataların görünümüne neden olur.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6423" y="322217"/>
            <a:ext cx="11643359" cy="626146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-Pıhtıda Yetersiz Asitlik Oluşumu: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Özellikle mekanik olarak işlemeye tabi tutulan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pıhtıda,aşırı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bir asitlik gelişimi olan peynirdekine benzer hataları teşvik edebilirler.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Böyle çok zayıf bir asitlik oluştuğunda su salmayı arttırmak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için,mekanik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işleme başvurulur.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B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u durumda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emmental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peynir olayında gözlendiği gibi laktik fermantasyon devam edecek olursa pıhtıda bir sıkılık ve elastiklik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görülür,acı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şekerli bir tat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algılanır.Bu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olgu pıhtıda fazla laktoz kalmasından kaynaklanan bir hatadır.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c.Sert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Kalıp Hatası</a:t>
            </a:r>
          </a:p>
          <a:p>
            <a:pPr marL="0" indent="0">
              <a:buNone/>
            </a:pPr>
            <a:r>
              <a:rPr lang="tr-TR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Sert kalıp hatası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sütün,aktivitesi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düşük olan kültürle aşılandığında preslenmiş ve pıhtısı pişirilmemiş peynirlerde görülebilen bir hatadır.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Tamamlanmamış bir su salma sonucunda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olur;proteolize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meydan veren pıhtıda hızlı bir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proteoliz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oluşması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pH’nın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düşmesini engellerken pıhtıda yüksek laktoz miktarının kalmasına sebep olur.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d.Tat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Hataları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Bazı laktik bakteriler peynirde anormal tatlardan sorumlu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olabilirler.Örneğin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sütte veya kültürde acı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peptid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oluşumundan sorumlu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suşlardan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bulunabilir.</a:t>
            </a:r>
          </a:p>
          <a:p>
            <a:pPr marL="0" indent="0">
              <a:buNone/>
            </a:pP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Lc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lactis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lactis’in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bazı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meyvemsi tat oluştururlar. </a:t>
            </a:r>
            <a:endParaRPr lang="tr-TR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5131" y="400594"/>
            <a:ext cx="11617235" cy="6183086"/>
          </a:xfrm>
        </p:spPr>
        <p:txBody>
          <a:bodyPr anchor="t"/>
          <a:lstStyle/>
          <a:p>
            <a:pPr marL="0" indent="0">
              <a:buNone/>
            </a:pP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e.Tekstür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Hataları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Gaz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oluşuran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heterofermantatif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laktik bakterilerin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erken şişmeyi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teşvik edebilir.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Ayrıca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üründe,gereğinden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fazla oluşturulan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eksopolisakkarit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nedeniyle sünme veya uzama gözlenir.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Genellikle bu tür hatalar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Leuconostoc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türlerinden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kaynaklanmaktadır.Bu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tür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kötü seçilmiş veya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kontamine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olmuş olabilirler.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Küf Florasından Kaynaklanan Bozulmalar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Penicillium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genusu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türleri dışında,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Geotrichum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candidum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peynircilikte belli başlı kullanılan kültürlerdir.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967" y="444137"/>
            <a:ext cx="11443062" cy="6017623"/>
          </a:xfrm>
        </p:spPr>
        <p:txBody>
          <a:bodyPr anchor="t"/>
          <a:lstStyle/>
          <a:p>
            <a:pPr marL="0" lvl="0" indent="0">
              <a:buClr>
                <a:prstClr val="white"/>
              </a:buClr>
              <a:buNone/>
            </a:pPr>
            <a:r>
              <a:rPr lang="tr-TR" b="1" i="1" dirty="0">
                <a:solidFill>
                  <a:schemeClr val="accent6"/>
                </a:solidFill>
                <a:latin typeface="Arial Black" panose="020B0A04020102020204" pitchFamily="34" charset="0"/>
              </a:rPr>
              <a:t>-</a:t>
            </a:r>
            <a:r>
              <a:rPr lang="tr-TR" b="1" i="1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Geotrichum</a:t>
            </a:r>
            <a:r>
              <a:rPr lang="tr-TR" b="1" i="1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candidum’dan</a:t>
            </a:r>
            <a:r>
              <a:rPr lang="tr-TR" b="1" i="1" dirty="0">
                <a:solidFill>
                  <a:schemeClr val="accent6"/>
                </a:solidFill>
                <a:latin typeface="Arial Black" panose="020B0A04020102020204" pitchFamily="34" charset="0"/>
              </a:rPr>
              <a:t> İleri Gelen 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Bozulmalar</a:t>
            </a:r>
          </a:p>
          <a:p>
            <a:pPr marL="0" lvl="0" indent="0">
              <a:buClr>
                <a:prstClr val="white"/>
              </a:buClr>
              <a:buNone/>
            </a:pPr>
            <a:endParaRPr lang="tr-TR" b="1" i="1" dirty="0">
              <a:solidFill>
                <a:srgbClr val="A50E82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460" y="716618"/>
            <a:ext cx="4332197" cy="461518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972594" y="949234"/>
            <a:ext cx="72194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Bu mikroorganizma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Saint-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Nectar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latin typeface="Arial Black" panose="020B0A04020102020204" pitchFamily="34" charset="0"/>
              </a:rPr>
              <a:t> gibi bazı peynirlerin dominant yüzey florasını oluşturur.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Kabuğu </a:t>
            </a:r>
            <a:r>
              <a:rPr lang="tr-TR" b="1" dirty="0" err="1" smtClean="0">
                <a:latin typeface="Arial Black" panose="020B0A04020102020204" pitchFamily="34" charset="0"/>
              </a:rPr>
              <a:t>küflü,yumuşak</a:t>
            </a:r>
            <a:r>
              <a:rPr lang="tr-TR" b="1" dirty="0" smtClean="0">
                <a:latin typeface="Arial Black" panose="020B0A04020102020204" pitchFamily="34" charset="0"/>
              </a:rPr>
              <a:t> peynirler gibi diğer peynirler üzerinde yararlı bir rol oynar fakat yararlı etkisi yalnızca gelişmesi ölçüsünde sınırlı kalır.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Eğer gelişme aşırı </a:t>
            </a:r>
            <a:r>
              <a:rPr lang="tr-TR" b="1" dirty="0" err="1" smtClean="0">
                <a:latin typeface="Arial Black" panose="020B0A04020102020204" pitchFamily="34" charset="0"/>
              </a:rPr>
              <a:t>ise,yağlı</a:t>
            </a:r>
            <a:r>
              <a:rPr lang="tr-TR" b="1" dirty="0" smtClean="0">
                <a:latin typeface="Arial Black" panose="020B0A04020102020204" pitchFamily="34" charset="0"/>
              </a:rPr>
              <a:t> veya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kurbağa derisi </a:t>
            </a:r>
            <a:r>
              <a:rPr lang="tr-TR" b="1" dirty="0" smtClean="0">
                <a:latin typeface="Arial Black" panose="020B0A04020102020204" pitchFamily="34" charset="0"/>
              </a:rPr>
              <a:t>denilen hatalar ortaya </a:t>
            </a:r>
            <a:r>
              <a:rPr lang="tr-TR" b="1" dirty="0" err="1" smtClean="0">
                <a:latin typeface="Arial Black" panose="020B0A04020102020204" pitchFamily="34" charset="0"/>
              </a:rPr>
              <a:t>çıkar;peynir</a:t>
            </a:r>
            <a:r>
              <a:rPr lang="tr-TR" b="1" dirty="0" smtClean="0">
                <a:latin typeface="Arial Black" panose="020B0A04020102020204" pitchFamily="34" charset="0"/>
              </a:rPr>
              <a:t> kabuğu </a:t>
            </a:r>
            <a:r>
              <a:rPr lang="tr-TR" b="1" dirty="0" err="1" smtClean="0">
                <a:latin typeface="Arial Black" panose="020B0A04020102020204" pitchFamily="34" charset="0"/>
              </a:rPr>
              <a:t>kalınlaşır,yağlı</a:t>
            </a:r>
            <a:r>
              <a:rPr lang="tr-TR" b="1" dirty="0" smtClean="0">
                <a:latin typeface="Arial Black" panose="020B0A04020102020204" pitchFamily="34" charset="0"/>
              </a:rPr>
              <a:t> yapışkan ve kırışık bir görünüm alır.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Eğer </a:t>
            </a:r>
            <a:r>
              <a:rPr lang="tr-TR" b="1" i="1" dirty="0" err="1" smtClean="0">
                <a:latin typeface="Arial Black" panose="020B0A04020102020204" pitchFamily="34" charset="0"/>
              </a:rPr>
              <a:t>Geotrichum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latin typeface="Arial Black" panose="020B0A04020102020204" pitchFamily="34" charset="0"/>
              </a:rPr>
              <a:t>candidum</a:t>
            </a:r>
            <a:r>
              <a:rPr lang="tr-TR" b="1" dirty="0" err="1" smtClean="0">
                <a:latin typeface="Arial Black" panose="020B0A04020102020204" pitchFamily="34" charset="0"/>
              </a:rPr>
              <a:t>,peynir</a:t>
            </a:r>
            <a:r>
              <a:rPr lang="tr-TR" b="1" dirty="0" smtClean="0">
                <a:latin typeface="Arial Black" panose="020B0A04020102020204" pitchFamily="34" charset="0"/>
              </a:rPr>
              <a:t> yüzeyinde gelişmiş ise organoleptik kaliteyi düzeltmede yardımcı olur ve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kedi tüyü </a:t>
            </a:r>
            <a:r>
              <a:rPr lang="tr-TR" b="1" dirty="0" smtClean="0">
                <a:latin typeface="Arial Black" panose="020B0A04020102020204" pitchFamily="34" charset="0"/>
              </a:rPr>
              <a:t>hatasının sorumlusu olan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mucor’un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latin typeface="Arial Black" panose="020B0A04020102020204" pitchFamily="34" charset="0"/>
              </a:rPr>
              <a:t>gelişmesini engeller.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Aşırı </a:t>
            </a:r>
            <a:r>
              <a:rPr lang="tr-TR" b="1" dirty="0" err="1" smtClean="0">
                <a:latin typeface="Arial Black" panose="020B0A04020102020204" pitchFamily="34" charset="0"/>
              </a:rPr>
              <a:t>çoğalması,yetersiz</a:t>
            </a:r>
            <a:r>
              <a:rPr lang="tr-TR" b="1" dirty="0" smtClean="0">
                <a:latin typeface="Arial Black" panose="020B0A04020102020204" pitchFamily="34" charset="0"/>
              </a:rPr>
              <a:t> su </a:t>
            </a:r>
            <a:r>
              <a:rPr lang="tr-TR" b="1" dirty="0" err="1" smtClean="0">
                <a:latin typeface="Arial Black" panose="020B0A04020102020204" pitchFamily="34" charset="0"/>
              </a:rPr>
              <a:t>salma,yetersiz</a:t>
            </a:r>
            <a:r>
              <a:rPr lang="tr-TR" b="1" dirty="0" smtClean="0">
                <a:latin typeface="Arial Black" panose="020B0A04020102020204" pitchFamily="34" charset="0"/>
              </a:rPr>
              <a:t> tuz alımına sebep </a:t>
            </a:r>
            <a:r>
              <a:rPr lang="tr-TR" b="1" dirty="0" err="1" smtClean="0">
                <a:latin typeface="Arial Black" panose="020B0A04020102020204" pitchFamily="34" charset="0"/>
              </a:rPr>
              <a:t>olur.Bu</a:t>
            </a:r>
            <a:r>
              <a:rPr lang="tr-TR" b="1" dirty="0" smtClean="0">
                <a:latin typeface="Arial Black" panose="020B0A04020102020204" pitchFamily="34" charset="0"/>
              </a:rPr>
              <a:t> durumda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latin typeface="Arial Black" panose="020B0A04020102020204" pitchFamily="34" charset="0"/>
              </a:rPr>
              <a:t>Penicillium’un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latin typeface="Arial Black" panose="020B0A04020102020204" pitchFamily="34" charset="0"/>
              </a:rPr>
              <a:t>yüzeyde gelişmesi engellenir.</a:t>
            </a:r>
            <a:endParaRPr lang="tr-T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091" y="348344"/>
            <a:ext cx="11564983" cy="6183086"/>
          </a:xfrm>
        </p:spPr>
        <p:txBody>
          <a:bodyPr anchor="t"/>
          <a:lstStyle/>
          <a:p>
            <a:pPr marL="0" indent="0">
              <a:buNone/>
            </a:pP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Penicillium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Türlerinin Oluşturduğu Hatalar</a:t>
            </a:r>
          </a:p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Peynircilikte iki tür kullanılır;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P.camemberti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P.roquefortii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P.camemberti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suşlarının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seçimi,peynircilikte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verdiği farklı görüntülerden dolayı çok önemlidir.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Fizyolojik ve biyokimyasal özellikleri aynı zamanda değişiklik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gösterir.Örneğin</a:t>
            </a: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yaşlanma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stabilitesi,germinasyon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hızı,sıcaklık,pH,su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aktivitesi,lipolitik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proteolitik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aktivitelere karşı davranışı gibi.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Kabuğu küflü pıhtılarda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P.camemberti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’nin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neden olduğu hatalar arasında şunlar sıralanabilir;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-Peynir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pıhtısında özellikle fermantasyon veya kalıplama sırasında küfün varlığı çoğunlukla peynirde bir küf tadına eşlik eden bir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görüntü hatasına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sebep olur.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-Peynirde aşırı bir örtü oluşumu: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Mucor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gibi istenmeyen mikroorganizma gelişmesine karşı savaş için veya onları engellemek için bazı yapımcılar çoğu kez aynı zamanda hızlı gelişen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da kullanarak peynirlerin her tarafını aşılarlar ve kalın bir keçe tabakası gibi tabakanın oluşumunu teşvik ederler.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500" y="304800"/>
            <a:ext cx="11906250" cy="6257925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-Yetersiz bir örtü;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Penicillium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’un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yayılışı düzenli ve peynirin tüm yüzeyini çok hızlı örtecek şekilde olmalıdır ki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küf,çok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kalın bir tabaka oluşturmaksızın tamamen örtsün.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hızlı gelişmenin olması için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suşların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doğru seçilmesi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gerekir.</a:t>
            </a: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-Anormal Tat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Gelişmesi: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P.camemberti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’nin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belirli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seluloid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veya küf tadından sorumludur.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P.roquefortii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’nin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sporları,pıhtısı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sert peynirlerin olgunlaştırılmasında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kullanılır.Fakat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dikat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edilmezse hava hareketi ile etrafa dağılırlar.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Peynircilikle ilgili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alanlarda,hava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sirkülasyonu olduğundan peynirlere kolayca bulaşırlar.</a:t>
            </a: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-Diğer Küfler Tarafından Olan Bozulmalar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Saint-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Nectaire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ve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Tomme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Savoie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gibi bazı peynirlerde normal olarak farklı tür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genustan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oluşan bir yüzey florası bulunur.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mikroorganizmaların bir veya birçoğunda çok gelişme olduğunda zararlı olurlar.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mikroorganizmalar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Sporandonema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casei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(turuncu) veya (sarı kükürt renkli)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Chrysosporium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sulfureum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’dur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Çok kuvvetli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lipolitik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olan küfler özellikle yağca zengin peynirlerde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ransit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tat oluşumunu teşvik edebilirler.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Mayalar peynirlerin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erken şişmesini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teşvik etme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yeteneğindedir.Mayaların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kuvvetli gelişmesi durumunda arzulanmayan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‘’maya’’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tadında pıhtı oluşur.</a:t>
            </a:r>
            <a:endParaRPr lang="tr-TR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b="1" i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900" y="323850"/>
            <a:ext cx="11681459" cy="609219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Probiyotik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Bakterilerin Oluşturduğu Bozulmalar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Emmental,Comte</a:t>
            </a:r>
            <a:r>
              <a:rPr lang="tr-TR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gibi pıhtısı pişirilmiş ve preslenmiş peynirler delik hatalarının objesi olabilirler.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Bir delik hatası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propiyonik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bakteri türünün eksikliği sonucu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oluşur.Bu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ayrıca yetersiz su salma veya ısıtıcıda çok kuvvetli bir ısıtma sebebiyle olabilir.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Peynirlerde çok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delikli,çok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sayıda veya çok büyük gözlerin oluşması durumunda yetersiz bir laktik bakteri aktivitesini takiben mekanik olarak çok kuvvetli bir su salmanın yapılmış olma olasılığı vardır.</a:t>
            </a:r>
          </a:p>
          <a:p>
            <a:pPr marL="0" indent="0">
              <a:buNone/>
            </a:pPr>
            <a:endParaRPr lang="tr-TR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12.3.2. Yoğurtta Meydana Gelen Bozulmalar</a:t>
            </a:r>
          </a:p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durum kötü bir kültür seçimi veya laktik fermantasyonun kötü işleyişiyle ilgilidir.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Sonuçta yapı ve tatta çok önemli bozulmalar meydana gelir.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Yoğurt,sütte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laktik bakterilerden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Lb.delbrueckii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ulgaricus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ve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Str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salivarius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hermophilus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’un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birlikte aşılanarak gelişmesi sonucu elde edilen fermente süt ürünüdür.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kültür bakterileri satış anındaki üründe canlı ve en az 10⁸ adet/g düzeyinde bulunmalıdır.</a:t>
            </a:r>
            <a:endParaRPr lang="tr-TR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880" y="223935"/>
            <a:ext cx="11551920" cy="641946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12.3.2.1. Kültürler İlgili Bozulmalar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-Yapı ve Görünüşteki Bozulmalar</a:t>
            </a:r>
          </a:p>
          <a:p>
            <a:pPr marL="0" indent="0">
              <a:buNone/>
            </a:pPr>
            <a:r>
              <a:rPr lang="tr-TR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Geleneksel yoğurdun sıkılığında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yetersizlik,sıvı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kalan ürün: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Yetersiz bir dozda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inaktif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kültürlerle aşılama veya kötü bir kültür seçimi.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İnkübasyon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koşullarının kötülüğü örneğin çok düşük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sıcaklık,çok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kısa süre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inkübasyon,substratta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inhibitör varlığı gibi faktörlerin etkisi ile olabilmektedir.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Karıştırılmış yoğurdun aşırı sıvılaştırılması;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kötü seçilmiş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inaktif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kültür,uygun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olmayan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inkübasyon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koşulu sonucunda ortaya çıkar.</a:t>
            </a:r>
          </a:p>
          <a:p>
            <a:pPr marL="0" indent="0">
              <a:buNone/>
            </a:pP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Filant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ürünler: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Kültürlerin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kötü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seçimi,çok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düşük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inkübasyon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sıcaklığı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Granüllü ve kumlu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ürünler: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Uygun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olmayan kültürlerin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seçimi,yetersiz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asitlik oluşumu veya yüksek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inkübasyon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sıcaklığı sonunda gözlenen bir hatadır.</a:t>
            </a:r>
          </a:p>
          <a:p>
            <a:pPr marL="0" indent="0">
              <a:buNone/>
            </a:pP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Sinerez: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Fiziksel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etkenlerin dışında aşırı asitlik oluşumu ve depolama aşamasında asitlik oluşumunu sürdüren kültürlerin kullanımı</a:t>
            </a:r>
          </a:p>
          <a:p>
            <a:pPr marL="0" indent="0">
              <a:buNone/>
            </a:pP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Şişme: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Gaz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oluşturan laktik bakterilerden ileri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gelebilir.Genellikle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sütün yetersiz pastörizasyonu ve yoğurt bakterilerinin dışındaki bakterilerle kültürün bulaşmış olması şişmenin ve gaz oluşumunun nedenidir.</a:t>
            </a:r>
          </a:p>
          <a:p>
            <a:pPr marL="0" indent="0">
              <a:buNone/>
            </a:pPr>
            <a:endParaRPr lang="tr-TR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0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9249" y="307910"/>
            <a:ext cx="11588619" cy="6260841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-Tat Hataları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Yavan (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plat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) tat;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Yetersiz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asitlik,kültürlerde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kötü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aktivite,çok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düşük aşılama oranı,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Lb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elbrueckii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bulgaricus</a:t>
            </a: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/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Str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alivarius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thermophilus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oranındaki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uygunsuzluk,kötü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kültür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seçimi,uygun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olmayan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inkübasyon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koşulları;yetersiz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inkübasyon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süresi,çok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düşük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inkübasyon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sıcaklığı gibi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Asit tadı;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Yüksek oranda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aşılama,gereğinden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fazla asitlik oluşturan bakterilerin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kullanımı,postasidifikasyona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uygun olmayan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kullanımı,yetersiz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pastörizasyon koşullarının uygulanması ile sütte yabani laktik bakterilerin kalması veya bunlarla pastörizasyon sonu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kontaminasyon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Acılık;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Aşırı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proteolitik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aktif kültür kullanımı veya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proteolitik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mikroorganizma ile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kontaminasyon</a:t>
            </a:r>
            <a:endParaRPr lang="tr-TR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-Küf ve Maya Florasından İleri Gelen Bozulmalar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Küf ve maya florası ile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kontaminasyonlar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bilhassa farklı renkte lekeler veren maya veya küf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kolonileri,üzerinde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geliştiği ürünlerin görünüşü ile ilgili olan hataları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artırırlar,teşvik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ederler.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floranın varlığı ürünlerde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küf,alkol,maya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tadının algılanmasına sebep olur.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Mayalar ayrıca şişmeyi de teşvik edebilirler.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tür bulaşmalar aşılama sırasında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personelden,çalışma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alanları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materyalden,çevreden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olur. </a:t>
            </a:r>
            <a:endParaRPr lang="tr-TR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1" y="685800"/>
            <a:ext cx="11242766" cy="5505994"/>
          </a:xfrm>
        </p:spPr>
        <p:txBody>
          <a:bodyPr anchor="t">
            <a:noAutofit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tr-TR" sz="2300" b="1" i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Ö</a:t>
            </a:r>
            <a:r>
              <a:rPr lang="tr-TR" b="1" i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rnek :</a:t>
            </a:r>
            <a:r>
              <a:rPr lang="tr-TR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Mikroorganizmaların gelişmesinin ilginç örneği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Camembert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tipi peynir yapımında ortaya konulmuştur.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tr-TR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a.</a:t>
            </a:r>
            <a:r>
              <a:rPr lang="tr-TR" b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Birinci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devrede laktik bakteriler sütü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asitleştirir,sonra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demineralize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olan sütü pıhtılaştırır ve su salmada kolaylık sağlar.	Taze sütte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pH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6.65’e yakın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iken,suyunu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bırakan pıhtıda yaklaşık 4.6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pH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olur.Laktik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bakterilerin sayısı gün boyunca hemen hemen sabit kalır .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tr-T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b.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5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. ve 6. güne doğru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yüzey,pıhtıdaki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dezasidifasyonu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sağlayan,laktik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 asidi tüketen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Penicillium</a:t>
            </a:r>
            <a:r>
              <a:rPr lang="tr-TR" b="1" i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camemberti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	‘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nin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gelişmesiyle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örtülür.Asitlik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azalması,kalıntı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laktozun çevriminde düşük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pH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ile aktivitesi yavaşlatılmış olan laktik bakterilere hizmet eder.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tr-TR" b="1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c.</a:t>
            </a:r>
            <a:r>
              <a:rPr lang="tr-TR" b="1" dirty="0" err="1" smtClean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Yapımın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başından itibaren 12. güne doğru peynirin dış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pH’sı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yaklaşık 6 olur.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Bu koşullarda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Corynebacteriae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ve </a:t>
            </a:r>
            <a:r>
              <a:rPr lang="tr-TR" b="1" i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Micrococcaceae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familyasına dahil türlerden oluşmuş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proteolitik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bir bakteri </a:t>
            </a:r>
            <a:r>
              <a:rPr lang="tr-TR" b="1" dirty="0" err="1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florası,beyaz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keçeyi andırılan oluşuma gitgide yerleşen turuncu-toprak sarısı pigmentli bir tabaka oluşturarak peynir yüzeyini kaplar.</a:t>
            </a:r>
            <a:r>
              <a:rPr lang="tr-TR" b="1" i="1" dirty="0">
                <a:solidFill>
                  <a:prstClr val="white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29417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3841" y="391886"/>
            <a:ext cx="11573690" cy="6148251"/>
          </a:xfrm>
        </p:spPr>
        <p:txBody>
          <a:bodyPr anchor="t"/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12.3.3. Tereyağında Bozulma</a:t>
            </a:r>
          </a:p>
          <a:p>
            <a:pPr marL="0" indent="0">
              <a:buNone/>
            </a:pPr>
            <a:r>
              <a:rPr lang="tr-TR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Yoğurt ve peynirlerdeki gibi tereyağındaki bozulmalar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fonjik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flora denilen maya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küfler,koliform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bakteriler ile laktik bakteri orijinli olabilir.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Kültürdeki laktik bakterilerin yeterli asitlik oluşturmamaları diğer bakteri türlerinin ürüne bulaşmasına veya var olanların kolayca gelişmesine imkan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hazırlar.Sonunda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çeşitli kusurların oluşmasına sebep olurlar.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2837793"/>
            <a:ext cx="4084544" cy="349994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439269" y="3214181"/>
            <a:ext cx="73782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Tereyağında </a:t>
            </a:r>
            <a:r>
              <a:rPr lang="tr-TR" b="1" dirty="0" err="1" smtClean="0">
                <a:latin typeface="Arial Black" panose="020B0A04020102020204" pitchFamily="34" charset="0"/>
              </a:rPr>
              <a:t>maya,küf</a:t>
            </a:r>
            <a:r>
              <a:rPr lang="tr-TR" b="1" dirty="0" smtClean="0">
                <a:latin typeface="Arial Black" panose="020B0A04020102020204" pitchFamily="34" charset="0"/>
              </a:rPr>
              <a:t> ve yüksek </a:t>
            </a:r>
            <a:r>
              <a:rPr lang="tr-TR" b="1" dirty="0" err="1" smtClean="0">
                <a:latin typeface="Arial Black" panose="020B0A04020102020204" pitchFamily="34" charset="0"/>
              </a:rPr>
              <a:t>pH</a:t>
            </a:r>
            <a:r>
              <a:rPr lang="tr-TR" b="1" dirty="0" smtClean="0">
                <a:latin typeface="Arial Black" panose="020B0A04020102020204" pitchFamily="34" charset="0"/>
              </a:rPr>
              <a:t> derecelerinde gelişen bakteri türleri ile her koşulda gelişebilen </a:t>
            </a:r>
            <a:r>
              <a:rPr lang="tr-TR" b="1" dirty="0" err="1" smtClean="0">
                <a:latin typeface="Arial Black" panose="020B0A04020102020204" pitchFamily="34" charset="0"/>
              </a:rPr>
              <a:t>koliformların</a:t>
            </a:r>
            <a:r>
              <a:rPr lang="tr-TR" b="1" dirty="0" smtClean="0">
                <a:latin typeface="Arial Black" panose="020B0A04020102020204" pitchFamily="34" charset="0"/>
              </a:rPr>
              <a:t> bulunması en çok hijyen eksikliğinden ileri gelir.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Ayrıca ortaya çıkan bozulmalar kremanın saklanması ve olgunlaştırılması sırasında uygulanan işleme bağlı </a:t>
            </a:r>
            <a:r>
              <a:rPr lang="tr-TR" b="1" dirty="0" err="1" smtClean="0">
                <a:latin typeface="Arial Black" panose="020B0A04020102020204" pitchFamily="34" charset="0"/>
              </a:rPr>
              <a:t>kontaminasyonların</a:t>
            </a:r>
            <a:r>
              <a:rPr lang="tr-TR" b="1" dirty="0" smtClean="0">
                <a:latin typeface="Arial Black" panose="020B0A04020102020204" pitchFamily="34" charset="0"/>
              </a:rPr>
              <a:t> sonucu ortaya çıkar.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Değişik türden mayalar tarafından kremada oluşturulan gaz sonucu kabarma meydana gelir.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i="1" dirty="0">
              <a:latin typeface="Arial Black" panose="020B0A04020102020204" pitchFamily="34" charset="0"/>
            </a:endParaRPr>
          </a:p>
          <a:p>
            <a:endParaRPr lang="tr-TR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9" y="793005"/>
            <a:ext cx="5285469" cy="4469525"/>
          </a:xfrm>
        </p:spPr>
      </p:pic>
      <p:sp>
        <p:nvSpPr>
          <p:cNvPr id="5" name="Metin kutusu 4"/>
          <p:cNvSpPr txBox="1"/>
          <p:nvPr/>
        </p:nvSpPr>
        <p:spPr>
          <a:xfrm>
            <a:off x="5535799" y="904108"/>
            <a:ext cx="61327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Kötü uygulanan veya sürdürülen bir </a:t>
            </a:r>
            <a:r>
              <a:rPr lang="tr-TR" b="1" dirty="0" err="1" smtClean="0">
                <a:latin typeface="Arial Black" panose="020B0A04020102020204" pitchFamily="34" charset="0"/>
              </a:rPr>
              <a:t>teknoloji,yeterli</a:t>
            </a:r>
            <a:r>
              <a:rPr lang="tr-TR" b="1" dirty="0" smtClean="0">
                <a:latin typeface="Arial Black" panose="020B0A04020102020204" pitchFamily="34" charset="0"/>
              </a:rPr>
              <a:t> asit oluşturmayan kültür bakterilerinin faaliyeti bozulmalara sebep olan değişik gruptan mikroorganizmaların gelişmesini kolaylaştırabilir.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Bunlara ek olarak kötü seçilmiş bir kültür veya kültürün kötü koşulda </a:t>
            </a:r>
            <a:r>
              <a:rPr lang="tr-TR" b="1" dirty="0" err="1" smtClean="0">
                <a:latin typeface="Arial Black" panose="020B0A04020102020204" pitchFamily="34" charset="0"/>
              </a:rPr>
              <a:t>geliştirilmesi,iyi</a:t>
            </a:r>
            <a:r>
              <a:rPr lang="tr-TR" b="1" dirty="0" smtClean="0">
                <a:latin typeface="Arial Black" panose="020B0A04020102020204" pitchFamily="34" charset="0"/>
              </a:rPr>
              <a:t> özelliklerde olan kültür seçilse bile uzun </a:t>
            </a:r>
            <a:r>
              <a:rPr lang="tr-TR" b="1" dirty="0" err="1" smtClean="0">
                <a:latin typeface="Arial Black" panose="020B0A04020102020204" pitchFamily="34" charset="0"/>
              </a:rPr>
              <a:t>inkübasyon</a:t>
            </a:r>
            <a:r>
              <a:rPr lang="tr-TR" b="1" dirty="0" smtClean="0"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latin typeface="Arial Black" panose="020B0A04020102020204" pitchFamily="34" charset="0"/>
              </a:rPr>
              <a:t>süresi,düşük</a:t>
            </a:r>
            <a:r>
              <a:rPr lang="tr-TR" b="1" dirty="0" smtClean="0">
                <a:latin typeface="Arial Black" panose="020B0A04020102020204" pitchFamily="34" charset="0"/>
              </a:rPr>
              <a:t> veya yüksek </a:t>
            </a:r>
            <a:r>
              <a:rPr lang="tr-TR" b="1" dirty="0" err="1" smtClean="0">
                <a:latin typeface="Arial Black" panose="020B0A04020102020204" pitchFamily="34" charset="0"/>
              </a:rPr>
              <a:t>inkübasyon</a:t>
            </a:r>
            <a:r>
              <a:rPr lang="tr-TR" b="1" dirty="0" smtClean="0"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latin typeface="Arial Black" panose="020B0A04020102020204" pitchFamily="34" charset="0"/>
              </a:rPr>
              <a:t>sıcaklığı,kültürde</a:t>
            </a:r>
            <a:r>
              <a:rPr lang="tr-TR" b="1" dirty="0" smtClean="0">
                <a:latin typeface="Arial Black" panose="020B0A04020102020204" pitchFamily="34" charset="0"/>
              </a:rPr>
              <a:t> aktivite </a:t>
            </a:r>
            <a:r>
              <a:rPr lang="tr-TR" b="1" dirty="0" err="1" smtClean="0">
                <a:latin typeface="Arial Black" panose="020B0A04020102020204" pitchFamily="34" charset="0"/>
              </a:rPr>
              <a:t>düşüklüğü,kremanın</a:t>
            </a:r>
            <a:r>
              <a:rPr lang="tr-TR" b="1" dirty="0" smtClean="0">
                <a:latin typeface="Arial Black" panose="020B0A04020102020204" pitchFamily="34" charset="0"/>
              </a:rPr>
              <a:t> aşırı </a:t>
            </a:r>
            <a:r>
              <a:rPr lang="tr-TR" b="1" dirty="0" err="1" smtClean="0">
                <a:latin typeface="Arial Black" panose="020B0A04020102020204" pitchFamily="34" charset="0"/>
              </a:rPr>
              <a:t>bekletilmesi,kötü</a:t>
            </a:r>
            <a:r>
              <a:rPr lang="tr-TR" b="1" dirty="0" smtClean="0">
                <a:latin typeface="Arial Black" panose="020B0A04020102020204" pitchFamily="34" charset="0"/>
              </a:rPr>
              <a:t> kontrol edilen bir olgunlaşma </a:t>
            </a:r>
            <a:r>
              <a:rPr lang="tr-TR" b="1" dirty="0" err="1" smtClean="0">
                <a:latin typeface="Arial Black" panose="020B0A04020102020204" pitchFamily="34" charset="0"/>
              </a:rPr>
              <a:t>devresi,tereyağının</a:t>
            </a:r>
            <a:r>
              <a:rPr lang="tr-TR" b="1" dirty="0" smtClean="0">
                <a:latin typeface="Arial Black" panose="020B0A04020102020204" pitchFamily="34" charset="0"/>
              </a:rPr>
              <a:t> yetersiz </a:t>
            </a:r>
            <a:r>
              <a:rPr lang="tr-TR" b="1" dirty="0" err="1" smtClean="0">
                <a:latin typeface="Arial Black" panose="020B0A04020102020204" pitchFamily="34" charset="0"/>
              </a:rPr>
              <a:t>malaksesi</a:t>
            </a:r>
            <a:r>
              <a:rPr lang="tr-TR" b="1" dirty="0" smtClean="0">
                <a:latin typeface="Arial Black" panose="020B0A04020102020204" pitchFamily="34" charset="0"/>
              </a:rPr>
              <a:t> ve yıkanması önemli hata sebepleridir.</a:t>
            </a:r>
            <a:endParaRPr lang="tr-T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1257" y="274320"/>
            <a:ext cx="11747863" cy="63703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12.3.3.1 Laktik Bakterilerin Sebep Olduğu Bozulmalar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Aroma Hataları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 -Yavan aroma: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Bir tereyağı aroması yeterli miktarda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diasetil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varlığnın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sonucunda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oluşur.Aroma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gibi önemli 2 laktik bakteri tarafından üretilir.</a:t>
            </a: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Leuconostoc</a:t>
            </a: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ve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Lc</a:t>
            </a: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lactis</a:t>
            </a: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subsp</a:t>
            </a: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lactis</a:t>
            </a: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biovar</a:t>
            </a: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diacetylactis</a:t>
            </a: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tr-TR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maddelerin üretimi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pH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&lt;5 yani asit ortamda ve havalı koşulda yapılır.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Aromatik bir tereyağında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diasetil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miktarı ortalama 0,5-1 mg/kg’dır.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Kültürlerin kötü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seçimi,aktivitesinin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eksikliği veya yetersiz aktivite yavan tereyağı üretiminden sorumlu olabilir. 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-Yayın altının asitli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tadı,Asit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tadı: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hatalar pastörizasyon öncesi veya olgunlaşma sonrası çok asitli bir kremanın işlenmesinden ileri gelir.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Ancak eğer olgunlaşma yetersiz ise laktik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bakteriler,laktoz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suyun bulunduğu tereyağında gelişmeyi sürdürebilir.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Kötü yıkama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malakse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olduğunda 10-12ºC’de birkaç gün bekletilen üründe asit tadı hissedilir.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3" y="243840"/>
            <a:ext cx="4016698" cy="5044440"/>
          </a:xfrm>
        </p:spPr>
      </p:pic>
      <p:sp>
        <p:nvSpPr>
          <p:cNvPr id="5" name="Metin kutusu 4"/>
          <p:cNvSpPr txBox="1"/>
          <p:nvPr/>
        </p:nvSpPr>
        <p:spPr>
          <a:xfrm>
            <a:off x="4602480" y="243840"/>
            <a:ext cx="7086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-Yoğurt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tadı:</a:t>
            </a:r>
            <a:r>
              <a:rPr lang="tr-TR" b="1" dirty="0" err="1" smtClean="0">
                <a:latin typeface="Arial Black" panose="020B0A04020102020204" pitchFamily="34" charset="0"/>
              </a:rPr>
              <a:t>Olgunlaşma</a:t>
            </a:r>
            <a:r>
              <a:rPr lang="tr-TR" b="1" dirty="0" smtClean="0">
                <a:latin typeface="Arial Black" panose="020B0A04020102020204" pitchFamily="34" charset="0"/>
              </a:rPr>
              <a:t> sırasında </a:t>
            </a:r>
            <a:r>
              <a:rPr lang="tr-TR" b="1" i="1" dirty="0" err="1" smtClean="0">
                <a:latin typeface="Arial Black" panose="020B0A04020102020204" pitchFamily="34" charset="0"/>
              </a:rPr>
              <a:t>Lc</a:t>
            </a:r>
            <a:r>
              <a:rPr lang="tr-TR" b="1" i="1" dirty="0" smtClean="0"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latin typeface="Arial Black" panose="020B0A04020102020204" pitchFamily="34" charset="0"/>
              </a:rPr>
              <a:t>l</a:t>
            </a:r>
            <a:r>
              <a:rPr lang="tr-TR" b="1" i="1" dirty="0" err="1" smtClean="0">
                <a:latin typeface="Arial Black" panose="020B0A04020102020204" pitchFamily="34" charset="0"/>
              </a:rPr>
              <a:t>actis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latin typeface="Arial Black" panose="020B0A04020102020204" pitchFamily="34" charset="0"/>
              </a:rPr>
              <a:t>lactis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latin typeface="Arial Black" panose="020B0A04020102020204" pitchFamily="34" charset="0"/>
              </a:rPr>
              <a:t>biovar</a:t>
            </a:r>
            <a:r>
              <a:rPr lang="tr-TR" b="1" i="1" dirty="0" smtClean="0"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latin typeface="Arial Black" panose="020B0A04020102020204" pitchFamily="34" charset="0"/>
              </a:rPr>
              <a:t>d</a:t>
            </a:r>
            <a:r>
              <a:rPr lang="tr-TR" b="1" i="1" dirty="0" err="1" smtClean="0">
                <a:latin typeface="Arial Black" panose="020B0A04020102020204" pitchFamily="34" charset="0"/>
              </a:rPr>
              <a:t>iacetylactis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latin typeface="Arial Black" panose="020B0A04020102020204" pitchFamily="34" charset="0"/>
              </a:rPr>
              <a:t>tarafından aşırı miktarda </a:t>
            </a:r>
            <a:r>
              <a:rPr lang="tr-TR" b="1" dirty="0" err="1" smtClean="0">
                <a:latin typeface="Arial Black" panose="020B0A04020102020204" pitchFamily="34" charset="0"/>
              </a:rPr>
              <a:t>asetaldehit</a:t>
            </a:r>
            <a:r>
              <a:rPr lang="tr-TR" b="1" dirty="0" smtClean="0">
                <a:latin typeface="Arial Black" panose="020B0A04020102020204" pitchFamily="34" charset="0"/>
              </a:rPr>
              <a:t> üretilmesi sonunda ortaya çıkan bir tattır.</a:t>
            </a:r>
          </a:p>
          <a:p>
            <a:endParaRPr lang="tr-TR" b="1" i="1" dirty="0" smtClean="0">
              <a:latin typeface="Arial Black" panose="020B0A04020102020204" pitchFamily="34" charset="0"/>
            </a:endParaRPr>
          </a:p>
          <a:p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-Peynir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tadı:</a:t>
            </a:r>
            <a:r>
              <a:rPr lang="tr-TR" b="1" dirty="0" err="1" smtClean="0">
                <a:latin typeface="Arial Black" panose="020B0A04020102020204" pitchFamily="34" charset="0"/>
              </a:rPr>
              <a:t>Laktik</a:t>
            </a:r>
            <a:r>
              <a:rPr lang="tr-TR" b="1" dirty="0" smtClean="0">
                <a:latin typeface="Arial Black" panose="020B0A04020102020204" pitchFamily="34" charset="0"/>
              </a:rPr>
              <a:t> bakterilerden </a:t>
            </a:r>
            <a:r>
              <a:rPr lang="tr-TR" b="1" i="1" dirty="0" err="1" smtClean="0">
                <a:latin typeface="Arial Black" panose="020B0A04020102020204" pitchFamily="34" charset="0"/>
              </a:rPr>
              <a:t>Lc</a:t>
            </a:r>
            <a:r>
              <a:rPr lang="tr-TR" b="1" i="1" dirty="0" smtClean="0"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latin typeface="Arial Black" panose="020B0A04020102020204" pitchFamily="34" charset="0"/>
              </a:rPr>
              <a:t>l</a:t>
            </a:r>
            <a:r>
              <a:rPr lang="tr-TR" b="1" i="1" dirty="0" err="1" smtClean="0">
                <a:latin typeface="Arial Black" panose="020B0A04020102020204" pitchFamily="34" charset="0"/>
              </a:rPr>
              <a:t>actis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latin typeface="Arial Black" panose="020B0A04020102020204" pitchFamily="34" charset="0"/>
              </a:rPr>
              <a:t>. </a:t>
            </a:r>
            <a:r>
              <a:rPr lang="tr-TR" b="1" dirty="0">
                <a:latin typeface="Arial Black" panose="020B0A04020102020204" pitchFamily="34" charset="0"/>
              </a:rPr>
              <a:t>t</a:t>
            </a:r>
            <a:r>
              <a:rPr lang="tr-TR" b="1" dirty="0" smtClean="0">
                <a:latin typeface="Arial Black" panose="020B0A04020102020204" pitchFamily="34" charset="0"/>
              </a:rPr>
              <a:t>ürleri ve </a:t>
            </a:r>
            <a:r>
              <a:rPr lang="tr-TR" b="1" i="1" dirty="0" err="1" smtClean="0">
                <a:latin typeface="Arial Black" panose="020B0A04020102020204" pitchFamily="34" charset="0"/>
              </a:rPr>
              <a:t>Lactobacillus</a:t>
            </a:r>
            <a:r>
              <a:rPr lang="tr-TR" b="1" dirty="0" err="1" smtClean="0">
                <a:latin typeface="Arial Black" panose="020B0A04020102020204" pitchFamily="34" charset="0"/>
              </a:rPr>
              <a:t>’lar</a:t>
            </a:r>
            <a:r>
              <a:rPr lang="tr-TR" b="1" dirty="0" smtClean="0">
                <a:latin typeface="Arial Black" panose="020B0A04020102020204" pitchFamily="34" charset="0"/>
              </a:rPr>
              <a:t> gibi kültürler proteinleri </a:t>
            </a:r>
            <a:r>
              <a:rPr lang="tr-TR" b="1" dirty="0" err="1" smtClean="0">
                <a:latin typeface="Arial Black" panose="020B0A04020102020204" pitchFamily="34" charset="0"/>
              </a:rPr>
              <a:t>parçalar,açığa</a:t>
            </a:r>
            <a:r>
              <a:rPr lang="tr-TR" b="1" dirty="0" smtClean="0">
                <a:latin typeface="Arial Black" panose="020B0A04020102020204" pitchFamily="34" charset="0"/>
              </a:rPr>
              <a:t> çıkan </a:t>
            </a:r>
            <a:r>
              <a:rPr lang="tr-TR" b="1" dirty="0" err="1" smtClean="0">
                <a:latin typeface="Arial Black" panose="020B0A04020102020204" pitchFamily="34" charset="0"/>
              </a:rPr>
              <a:t>polipeptidlerin</a:t>
            </a:r>
            <a:r>
              <a:rPr lang="tr-TR" b="1" dirty="0" smtClean="0">
                <a:latin typeface="Arial Black" panose="020B0A04020102020204" pitchFamily="34" charset="0"/>
              </a:rPr>
              <a:t> ileri düzeyde parçalanmasıyla </a:t>
            </a:r>
            <a:r>
              <a:rPr lang="tr-TR" b="1" dirty="0" err="1" smtClean="0">
                <a:latin typeface="Arial Black" panose="020B0A04020102020204" pitchFamily="34" charset="0"/>
              </a:rPr>
              <a:t>peptid</a:t>
            </a:r>
            <a:r>
              <a:rPr lang="tr-TR" b="1" dirty="0" smtClean="0">
                <a:latin typeface="Arial Black" panose="020B0A04020102020204" pitchFamily="34" charset="0"/>
              </a:rPr>
              <a:t> ve amino asitler meydana gelir.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Bu olguya 10-20ºC’de birkaç gün saklanan tereyağında da gözlemek mümkündür.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 Black" panose="020B0A04020102020204" pitchFamily="34" charset="0"/>
              </a:rPr>
              <a:t>Peynir tadının oluşumu ayrıca </a:t>
            </a:r>
            <a:r>
              <a:rPr lang="tr-TR" b="1" i="1" dirty="0" err="1" smtClean="0">
                <a:latin typeface="Arial Black" panose="020B0A04020102020204" pitchFamily="34" charset="0"/>
              </a:rPr>
              <a:t>Lactobacillus</a:t>
            </a:r>
            <a:r>
              <a:rPr lang="tr-TR" b="1" dirty="0" smtClean="0">
                <a:latin typeface="Arial Black" panose="020B0A04020102020204" pitchFamily="34" charset="0"/>
              </a:rPr>
              <a:t> türleri ile mayaların birlikte bulunmalarının sonucunda da hissedilir.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i="1" dirty="0">
              <a:latin typeface="Arial Black" panose="020B0A04020102020204" pitchFamily="34" charset="0"/>
            </a:endParaRPr>
          </a:p>
          <a:p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-Malt ve Yanmış </a:t>
            </a:r>
            <a:r>
              <a:rPr lang="tr-TR" b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Tat:</a:t>
            </a:r>
            <a:r>
              <a:rPr lang="tr-TR" b="1" i="1" dirty="0" err="1" smtClean="0">
                <a:latin typeface="Arial Black" panose="020B0A04020102020204" pitchFamily="34" charset="0"/>
              </a:rPr>
              <a:t>Lactococcus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latin typeface="Arial Black" panose="020B0A04020102020204" pitchFamily="34" charset="0"/>
              </a:rPr>
              <a:t>lactis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latin typeface="Arial Black" panose="020B0A04020102020204" pitchFamily="34" charset="0"/>
              </a:rPr>
              <a:t>subps</a:t>
            </a:r>
            <a:r>
              <a:rPr lang="tr-TR" b="1" i="1" dirty="0" smtClean="0">
                <a:latin typeface="Arial Black" panose="020B0A04020102020204" pitchFamily="34" charset="0"/>
              </a:rPr>
              <a:t>. </a:t>
            </a:r>
            <a:r>
              <a:rPr lang="tr-TR" b="1" i="1" dirty="0" err="1">
                <a:latin typeface="Arial Black" panose="020B0A04020102020204" pitchFamily="34" charset="0"/>
              </a:rPr>
              <a:t>m</a:t>
            </a:r>
            <a:r>
              <a:rPr lang="tr-TR" b="1" i="1" dirty="0" err="1" smtClean="0">
                <a:latin typeface="Arial Black" panose="020B0A04020102020204" pitchFamily="34" charset="0"/>
              </a:rPr>
              <a:t>altigenes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latin typeface="Arial Black" panose="020B0A04020102020204" pitchFamily="34" charset="0"/>
              </a:rPr>
              <a:t>böyle bir tadın oluşmasında önemli bir faktördür.</a:t>
            </a:r>
          </a:p>
          <a:p>
            <a:r>
              <a:rPr lang="tr-TR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latin typeface="Arial Black" panose="020B0A04020102020204" pitchFamily="34" charset="0"/>
              </a:rPr>
              <a:t>Çiğ sütten gelen ve </a:t>
            </a:r>
            <a:r>
              <a:rPr lang="tr-TR" b="1" dirty="0" err="1" smtClean="0">
                <a:latin typeface="Arial Black" panose="020B0A04020102020204" pitchFamily="34" charset="0"/>
              </a:rPr>
              <a:t>termorezista</a:t>
            </a:r>
            <a:r>
              <a:rPr lang="tr-TR" b="1" dirty="0" smtClean="0">
                <a:latin typeface="Arial Black" panose="020B0A04020102020204" pitchFamily="34" charset="0"/>
              </a:rPr>
              <a:t> türler de bu tadın açığa çıkmasında etkindir.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57183" y="5481166"/>
            <a:ext cx="11331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Bu anormal tadın ortaya çıkışı kremanın pastörizasyonu öncesi 30ºC’de veya daha yüksek sıcaklıkta bırakılmasıyla kolaylaşır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.</a:t>
            </a:r>
          </a:p>
          <a:p>
            <a:pPr lvl="0"/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Malt tadından sorumlu maddelerden birisi kremadaki </a:t>
            </a:r>
            <a:r>
              <a:rPr lang="tr-TR" b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N’lu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bileşiklerin </a:t>
            </a:r>
            <a:r>
              <a:rPr lang="tr-TR" b="1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proteoliziyle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açığa çıkan </a:t>
            </a:r>
            <a:r>
              <a:rPr lang="tr-TR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Leucin’in</a:t>
            </a:r>
            <a:r>
              <a:rPr lang="tr-T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parçalanma ürünü olan </a:t>
            </a:r>
            <a:r>
              <a:rPr lang="tr-TR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asetaldehittir</a:t>
            </a:r>
            <a:r>
              <a:rPr lang="tr-T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tr-TR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1256" y="420329"/>
            <a:ext cx="11694771" cy="5813323"/>
          </a:xfrm>
        </p:spPr>
        <p:txBody>
          <a:bodyPr anchor="t"/>
          <a:lstStyle/>
          <a:p>
            <a:pPr marL="0" indent="0">
              <a:buNone/>
            </a:pP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Metal,balık,yağ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tadı: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İç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yağı tadı altında aldehit ve ketonlardan ileri gelir.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Yağın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oksidasyonu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arzu edilmeyen tatların genel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substanslarının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parçalanmasıyla açığa çıkan peroksit oluşumunu teşvik eder.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Laktik bakterilerin düşük bir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pH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oluşturmaları ile bozulmayı kolaylaştırır.</a:t>
            </a:r>
          </a:p>
          <a:p>
            <a:pPr marL="0" indent="0">
              <a:buNone/>
            </a:pPr>
            <a:endParaRPr lang="tr-TR" b="1" i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4" y="2129810"/>
            <a:ext cx="3865245" cy="427098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03531" y="2286000"/>
            <a:ext cx="7362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-Acı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tat,Aşırı</a:t>
            </a:r>
            <a:r>
              <a:rPr lang="tr-TR" b="1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accent6"/>
                </a:solidFill>
                <a:latin typeface="Arial Black" panose="020B0A04020102020204" pitchFamily="34" charset="0"/>
              </a:rPr>
              <a:t>lipoliz:</a:t>
            </a:r>
            <a:r>
              <a:rPr lang="tr-TR" b="1" dirty="0" err="1" smtClean="0">
                <a:latin typeface="Arial Black" panose="020B0A04020102020204" pitchFamily="34" charset="0"/>
              </a:rPr>
              <a:t>Bu</a:t>
            </a:r>
            <a:r>
              <a:rPr lang="tr-TR" b="1" dirty="0" smtClean="0">
                <a:latin typeface="Arial Black" panose="020B0A04020102020204" pitchFamily="34" charset="0"/>
              </a:rPr>
              <a:t> bozulma </a:t>
            </a:r>
            <a:r>
              <a:rPr lang="tr-TR" b="1" dirty="0" err="1" smtClean="0">
                <a:latin typeface="Arial Black" panose="020B0A04020102020204" pitchFamily="34" charset="0"/>
              </a:rPr>
              <a:t>lipaz</a:t>
            </a:r>
            <a:r>
              <a:rPr lang="tr-TR" b="1" dirty="0" smtClean="0">
                <a:latin typeface="Arial Black" panose="020B0A04020102020204" pitchFamily="34" charset="0"/>
              </a:rPr>
              <a:t> enziminin varlığında olur.</a:t>
            </a:r>
          </a:p>
          <a:p>
            <a:r>
              <a:rPr lang="tr-TR" b="1" dirty="0" smtClean="0">
                <a:latin typeface="Arial Black" panose="020B0A04020102020204" pitchFamily="34" charset="0"/>
              </a:rPr>
              <a:t>En sık rastlanan </a:t>
            </a:r>
            <a:r>
              <a:rPr lang="tr-TR" b="1" dirty="0" err="1" smtClean="0">
                <a:latin typeface="Arial Black" panose="020B0A04020102020204" pitchFamily="34" charset="0"/>
              </a:rPr>
              <a:t>lipoliz,enzimleri</a:t>
            </a:r>
            <a:r>
              <a:rPr lang="tr-TR" b="1" dirty="0" smtClean="0"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latin typeface="Arial Black" panose="020B0A04020102020204" pitchFamily="34" charset="0"/>
              </a:rPr>
              <a:t>termorezistan</a:t>
            </a:r>
            <a:r>
              <a:rPr lang="tr-TR" b="1" dirty="0" smtClean="0">
                <a:latin typeface="Arial Black" panose="020B0A04020102020204" pitchFamily="34" charset="0"/>
              </a:rPr>
              <a:t> olan </a:t>
            </a:r>
            <a:r>
              <a:rPr lang="tr-TR" b="1" dirty="0" err="1" smtClean="0">
                <a:latin typeface="Arial Black" panose="020B0A04020102020204" pitchFamily="34" charset="0"/>
              </a:rPr>
              <a:t>psikrotrof</a:t>
            </a:r>
            <a:r>
              <a:rPr lang="tr-TR" b="1" dirty="0" smtClean="0"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latin typeface="Arial Black" panose="020B0A04020102020204" pitchFamily="34" charset="0"/>
              </a:rPr>
              <a:t>jermler</a:t>
            </a:r>
            <a:r>
              <a:rPr lang="tr-TR" b="1" dirty="0" smtClean="0">
                <a:latin typeface="Arial Black" panose="020B0A04020102020204" pitchFamily="34" charset="0"/>
              </a:rPr>
              <a:t> tarafından meydana getirilendir.</a:t>
            </a:r>
          </a:p>
          <a:p>
            <a:r>
              <a:rPr lang="tr-TR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latin typeface="Arial Black" panose="020B0A04020102020204" pitchFamily="34" charset="0"/>
              </a:rPr>
              <a:t>Bazı </a:t>
            </a:r>
            <a:r>
              <a:rPr lang="tr-T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</a:t>
            </a: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actobacillus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türlerine ait  </a:t>
            </a:r>
            <a:r>
              <a:rPr lang="tr-TR" b="1" dirty="0" err="1" smtClean="0">
                <a:latin typeface="Arial Black" panose="020B0A04020102020204" pitchFamily="34" charset="0"/>
              </a:rPr>
              <a:t>lipazlar</a:t>
            </a:r>
            <a:r>
              <a:rPr lang="tr-TR" b="1" dirty="0" smtClean="0">
                <a:latin typeface="Arial Black" panose="020B0A04020102020204" pitchFamily="34" charset="0"/>
              </a:rPr>
              <a:t> acı tat oluşumuna sebep olabilirler.</a:t>
            </a:r>
          </a:p>
          <a:p>
            <a:endParaRPr lang="tr-T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tr-TR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tr-TR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Görünüş,Yapı</a:t>
            </a:r>
            <a:r>
              <a:rPr lang="tr-TR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Hataları: </a:t>
            </a:r>
            <a:r>
              <a:rPr lang="tr-TR" b="1" dirty="0" smtClean="0">
                <a:latin typeface="Arial Black" panose="020B0A04020102020204" pitchFamily="34" charset="0"/>
              </a:rPr>
              <a:t>Genelde bu tür hataların kaynağı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laktik bakterilerdir.</a:t>
            </a:r>
            <a:r>
              <a:rPr lang="tr-TR" b="1" dirty="0" smtClean="0">
                <a:latin typeface="Arial Black" panose="020B0A04020102020204" pitchFamily="34" charset="0"/>
              </a:rPr>
              <a:t> Bu hatalar teknolojik uygulamaların eksikliğinden kaynaklandığı gibi </a:t>
            </a:r>
            <a:r>
              <a:rPr lang="tr-TR" b="1" dirty="0" err="1" smtClean="0">
                <a:latin typeface="Arial Black" panose="020B0A04020102020204" pitchFamily="34" charset="0"/>
              </a:rPr>
              <a:t>kontamine</a:t>
            </a:r>
            <a:r>
              <a:rPr lang="tr-TR" b="1" dirty="0" smtClean="0">
                <a:latin typeface="Arial Black" panose="020B0A04020102020204" pitchFamily="34" charset="0"/>
              </a:rPr>
              <a:t> olan bakterilerin yanı sıra </a:t>
            </a:r>
            <a:r>
              <a:rPr lang="tr-TR" b="1" i="1" dirty="0" err="1" smtClean="0">
                <a:latin typeface="Arial Black" panose="020B0A04020102020204" pitchFamily="34" charset="0"/>
              </a:rPr>
              <a:t>Lactococcus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latin typeface="Arial Black" panose="020B0A04020102020204" pitchFamily="34" charset="0"/>
              </a:rPr>
              <a:t>lactis</a:t>
            </a:r>
            <a:r>
              <a:rPr lang="tr-TR" b="1" i="1" dirty="0" smtClean="0"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latin typeface="Arial Black" panose="020B0A04020102020204" pitchFamily="34" charset="0"/>
              </a:rPr>
              <a:t>subsp</a:t>
            </a:r>
            <a:r>
              <a:rPr lang="tr-TR" b="1" i="1" dirty="0" smtClean="0">
                <a:latin typeface="Arial Black" panose="020B0A04020102020204" pitchFamily="34" charset="0"/>
              </a:rPr>
              <a:t>. </a:t>
            </a:r>
            <a:r>
              <a:rPr lang="tr-TR" b="1" i="1" dirty="0" err="1" smtClean="0">
                <a:latin typeface="Arial Black" panose="020B0A04020102020204" pitchFamily="34" charset="0"/>
              </a:rPr>
              <a:t>lactis’in</a:t>
            </a:r>
            <a:r>
              <a:rPr lang="tr-TR" b="1" dirty="0" smtClean="0">
                <a:latin typeface="Arial Black" panose="020B0A04020102020204" pitchFamily="34" charset="0"/>
              </a:rPr>
              <a:t> de ortamda bulunması durumunda pastörize sütte </a:t>
            </a:r>
            <a:r>
              <a:rPr lang="tr-TR" b="1" dirty="0" err="1" smtClean="0">
                <a:latin typeface="Arial Black" panose="020B0A04020102020204" pitchFamily="34" charset="0"/>
              </a:rPr>
              <a:t>bozulmalar,pıhtılaşmalar</a:t>
            </a:r>
            <a:r>
              <a:rPr lang="tr-TR" b="1" dirty="0" smtClean="0">
                <a:latin typeface="Arial Black" panose="020B0A04020102020204" pitchFamily="34" charset="0"/>
              </a:rPr>
              <a:t> ve gaz oluşumu meydana gelir. </a:t>
            </a:r>
            <a:endParaRPr lang="tr-T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779" y="425669"/>
            <a:ext cx="11761076" cy="599089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-Sert ve kolay kırılır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bir tereyağı üretimi çok hızlı ve aşırı asitlik oluşumu ile ilgilidir.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Pastörizasyon öncesi asitli bir krema veya çok güçlü biyolojik bir olgunlaştırmaya uğrayan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kremadan,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beyaz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lekeli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tereyağı elde edilir.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lekeler kazeinin çökmesiyle oluşur.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12.3.3.2 </a:t>
            </a: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Fonjik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Flora Tarafından Oluşturulan Bozulmalar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Peynircilikte kullanılan maya ve küfler tereyağında bozulmaya meydan verir.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Görünüş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hataları,anormal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boyanmalar şeklinde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olur.</a:t>
            </a:r>
            <a:r>
              <a:rPr lang="tr-TR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Penicillium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’lar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yeşilimsi, </a:t>
            </a:r>
            <a:r>
              <a:rPr lang="tr-TR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G.Candidum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turuncu lekeler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oluştururlar.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Ayrıca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sarı ve beyazımsı damarlar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meydana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gelir,hava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nemin etkisiyle acılaşma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olur.Bu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hata </a:t>
            </a:r>
            <a:r>
              <a:rPr lang="tr-TR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G.candidum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’dan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kaynaklanır.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Bunun dışında bazı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mayalar,bekleme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sırası iyi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korunmadığı,muhafaza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edilmediğinde meydana gelir.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Özellikle gaz yapanlar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kondanse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sütlerde ve peynirlerde oluşturdukları gaz sonucunda ambalajda şişme hatta patlamalara sebep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olurlar.Bu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mikroorganizma,maya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tadının da kaynağıdır.</a:t>
            </a:r>
            <a:endParaRPr lang="tr-TR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1076" y="346842"/>
            <a:ext cx="11366938" cy="6148552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Tüm bu anlatılanların ışığında süt ve ürünlerinin çeşitli nedenlerle bozulmaya uğrayabildiği çok açık olarak görülmektedir.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Bunun nedenlerinin başında mikrobiyolojik olaylar ve bunların etkinliğini arttıran kimyasal ve fiziksel etkenler gelir.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Çiğ sütün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mikrobiyolojik,fizikokimyasal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bileşimi,işleme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yöntemleri,uygulanan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temizlik ve hijyen yöntemleri hataların oluşması veya engellenmesinde rol oynarlar.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Süt endüstrisinde yararlanılan kültürlerin de aralarında bulunduğu mikroorganizmalar bazı durumlarda istenmeden ürünlerde önemli sorunlara yol açabilmektedir. </a:t>
            </a:r>
            <a:endParaRPr lang="tr-TR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680" y="261258"/>
            <a:ext cx="11042469" cy="6052457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Normalde olgunlaşma boyunca mikroorganizma sayısı az değişir. Yaklaşık 10^9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cfu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/g kalır, fakat türlerin nispi önemli ve onların arasında bazılarının dominant rolü hem peynir kitlesinde hem de yüzeyde zaman içinde değişikliğe uğrar.</a:t>
            </a:r>
          </a:p>
          <a:p>
            <a:pPr marL="0" indent="0">
              <a:buNone/>
            </a:pPr>
            <a:r>
              <a:rPr lang="tr-TR" sz="1800" b="1" dirty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 Böyle olgunlaşma sonunda, yüzeyde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laktokoklar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ve mikrokoklar ile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korinebakteriler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az çok eşit   sayıda olurlar. Pıhtının içinde sayıları oldukça fazla olan ve dominant karakterdekiler ise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laktokoklardır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.</a:t>
            </a:r>
          </a:p>
          <a:p>
            <a:pPr marL="0" indent="0">
              <a:buNone/>
            </a:pPr>
            <a:endParaRPr lang="tr-TR" sz="1800" b="1" i="1" dirty="0">
              <a:solidFill>
                <a:schemeClr val="tx1"/>
              </a:solidFill>
              <a:latin typeface="Arial Black" panose="020B0A04020102020204" pitchFamily="34" charset="0"/>
              <a:cs typeface="Italic Outline Art" panose="02010400000000000000" pitchFamily="2" charset="-78"/>
            </a:endParaRPr>
          </a:p>
          <a:p>
            <a:pPr marL="0" indent="0">
              <a:buNone/>
            </a:pPr>
            <a:r>
              <a:rPr lang="tr-TR" sz="18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1.Süt Ürünlerinde Bozulmaların Kaynağı </a:t>
            </a:r>
          </a:p>
          <a:p>
            <a:pPr marL="0" indent="0">
              <a:buNone/>
            </a:pPr>
            <a:r>
              <a:rPr lang="tr-TR" sz="1800" b="1" dirty="0">
                <a:solidFill>
                  <a:schemeClr val="accent2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</a:t>
            </a:r>
            <a:r>
              <a:rPr lang="tr-TR" sz="18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Yararlı mikroorganizmalardan ileri gelen bozulmaların orijinleri iki nedene bağlıdır;</a:t>
            </a:r>
          </a:p>
          <a:p>
            <a:pPr marL="0" indent="0">
              <a:buNone/>
            </a:pPr>
            <a:r>
              <a:rPr lang="tr-TR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I.)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Bir üründe normal olarak bulunan bir veya birçok türden mikroorganizmanın fazla veya yetersiz gelişmesi</a:t>
            </a:r>
          </a:p>
          <a:p>
            <a:pPr marL="0" indent="0">
              <a:buNone/>
            </a:pPr>
            <a:r>
              <a:rPr lang="tr-TR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II.)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Özellikleri, yapılan ürüne uygun olmayan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suş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veya türlerin varlığı, ortamda bulunan türlerden aşılamayla kötü bir seçimin yapılması veya bir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kontaminasyondan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ileri gelen olumsuzluklar.</a:t>
            </a:r>
          </a:p>
          <a:p>
            <a:pPr marL="0" indent="0">
              <a:buNone/>
            </a:pPr>
            <a:r>
              <a:rPr lang="tr-TR" sz="1800" b="1" dirty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 Süt ve süt ürünleri dış faktörler ve mikroorganizma türleri karşısında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fizikokimyasal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bileşimleriyle mikrobik gelişme bakımından yetenekleri değişen kültür ortamlarından oluşmaktadır.</a:t>
            </a:r>
          </a:p>
          <a:p>
            <a:pPr marL="0" indent="0">
              <a:buNone/>
            </a:pPr>
            <a:r>
              <a:rPr lang="tr-TR" sz="1800" b="1" dirty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Sağımdan sonra sütteki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değişim;aşılama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ve saklanması için kullanılan teknolojik </a:t>
            </a:r>
            <a:r>
              <a:rPr lang="tr-TR" sz="18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koşullar,sütün</a:t>
            </a:r>
            <a:r>
              <a:rPr lang="tr-TR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Italic Outline Art" panose="02010400000000000000" pitchFamily="2" charset="-78"/>
              </a:rPr>
              <a:t> taşınması ve işlenmesinin fonksiyonu olarak gelişir.</a:t>
            </a:r>
          </a:p>
        </p:txBody>
      </p:sp>
    </p:spTree>
    <p:extLst>
      <p:ext uri="{BB962C8B-B14F-4D97-AF65-F5344CB8AC3E}">
        <p14:creationId xmlns:p14="http://schemas.microsoft.com/office/powerpoint/2010/main" val="153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2921" y="548640"/>
            <a:ext cx="11237822" cy="567798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tr-TR" sz="23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u koşullar şu şekilde  etkili olur;</a:t>
            </a:r>
          </a:p>
          <a:p>
            <a:pPr marL="0" indent="0">
              <a:buNone/>
            </a:pPr>
            <a:r>
              <a:rPr lang="tr-TR" sz="23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a.)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Direkt olarak sütün bileşimine etkisi: bu soğuğun etkisi altında olduğu gibi kazein misellerinin çapında bir azalma sonucu olan </a:t>
            </a:r>
            <a:r>
              <a:rPr lang="tr-TR" sz="23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kolloidal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kalsiyum fosfatın bir kısmının erimesi söz konusu olur.</a:t>
            </a:r>
          </a:p>
          <a:p>
            <a:pPr marL="0" indent="0">
              <a:buNone/>
            </a:pPr>
            <a:r>
              <a:rPr lang="tr-TR" sz="23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b.)</a:t>
            </a:r>
            <a:r>
              <a:rPr lang="tr-TR" sz="23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İndirekt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olarak bazı mikrop türlerinin gelişmesini kolaylaştırarak; örneğin süt soğutulmadığı zaman laktik bakteriler çoğalır ve laktozu laktik aside çevirirler. Soğutma kötü olduğu veya çok uzun sürdüğünde laktik bakterilerin çoğalması teşvik edilir aynı zamanda acı ve </a:t>
            </a:r>
            <a:r>
              <a:rPr lang="tr-TR" sz="23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ransit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tat orijini olan </a:t>
            </a:r>
            <a:r>
              <a:rPr lang="tr-TR" sz="23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proteaz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</a:t>
            </a:r>
            <a:r>
              <a:rPr lang="tr-TR" sz="23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lipaz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üreticisi </a:t>
            </a:r>
            <a:r>
              <a:rPr lang="tr-TR" sz="23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psikrotrof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bir </a:t>
            </a:r>
            <a:r>
              <a:rPr lang="tr-TR" sz="23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mikroflora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bunu kolaylaştırır.</a:t>
            </a:r>
          </a:p>
          <a:p>
            <a:pPr marL="0" indent="0">
              <a:buNone/>
            </a:pPr>
            <a:r>
              <a:rPr lang="tr-TR" sz="23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tr-TR" sz="23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Ürünlerin bileşimi, yapım aşamalarında belli özelliklere sahip teknolojinin uygulanışı ve ürünün saklanma koşullarının bir sonucu olarak şekillenir.</a:t>
            </a:r>
          </a:p>
          <a:p>
            <a:pPr marL="0" indent="0">
              <a:buNone/>
            </a:pPr>
            <a:r>
              <a:rPr lang="tr-TR" sz="23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</a:t>
            </a:r>
            <a:r>
              <a:rPr lang="tr-TR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Bakteri gelişmesi, besin elementleri, enerji kaynakları, fizik faktörler gibi belli sayıdaki faktörler tarafından yönlendirilir.</a:t>
            </a:r>
          </a:p>
          <a:p>
            <a:pPr marL="0" indent="0">
              <a:buNone/>
            </a:pPr>
            <a:endParaRPr lang="tr-TR" sz="16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389" y="470263"/>
            <a:ext cx="10937965" cy="572153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2.Mikrobik </a:t>
            </a: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Gelişme;Laktik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Bakterilerden Örnekler</a:t>
            </a:r>
            <a:endParaRPr lang="tr-TR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Laktik bakteriler her zaman istenen yönde önemli rol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oynarlar.Sütün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saklanması, sütün ve süt ürünlerinin elde edilmesi, özellikle fermente krema, tereyağı ve peynir gibi ürünlerde önemleri büyüktür.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20.yüzyılın son yarısında çiğ sütün saklanmasında ve üretiminde git gide geliştirilen yeni metotların uygulanmasıyla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psikrotrofların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yararına laktik floranın önemli bir redüksiyonu gözlenmiştir.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Bu şekilde 48 saat süreyle soğukta saklanma sonrası sütün toplam florasında (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aerob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mezofil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30ºC )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psikrotrof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bakterilerin oranı %90’a ulaşabilmektedir.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Teknolojik açıdan laktik bakteriler başlıca temel fonksiyonlarına göre 2 grupta sınıflandırılabilir. Bunlar;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I.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Asitleştirici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homofermantatifler</a:t>
            </a:r>
            <a:endParaRPr lang="tr-TR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r-TR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II.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Aroma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oluşturan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heterofermantatifler</a:t>
            </a:r>
            <a:endParaRPr lang="tr-TR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0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513806"/>
            <a:ext cx="11150738" cy="562573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12.1. Laktik Bakterilerden Beklenen Teknolojik Özellikler</a:t>
            </a:r>
          </a:p>
          <a:p>
            <a:pPr marL="0" indent="0">
              <a:buNone/>
            </a:pPr>
            <a:r>
              <a:rPr lang="tr-TR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Laktik bakterilerde istenen belli başlı yetenekler ürüne göre farklılık gösterir. Bunlar;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a.)</a:t>
            </a:r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Laktik asit üretimi ve </a:t>
            </a:r>
            <a:r>
              <a:rPr lang="tr-TR" b="1" i="1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pH’da</a:t>
            </a:r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düşme: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olay, birçok ürünün yapımında uygun veya kaçınılmaz olan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fiziko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-kimyasal koşulları hazırlamak için gerekir; sütün pıhtılaşması (yoğurt, taze peynir),su salma ve pıhtının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demineralizasyonu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kremanın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yayıklanması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tr-TR" b="1" baseline="30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CO</a:t>
            </a:r>
            <a:r>
              <a:rPr lang="tr-TR" b="1" baseline="-2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üretimiyle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propiyonik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fermantasyona izin veren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laktat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oluşumuna da işaret edilebilir. Bu, pıhtısı pişirilen, preslenen bazı peynirlerin pıhtısında gaz oluşumu için gereklidir.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b.)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Krema ve asitlendirilmiş tereyağı, taze peynir, yoğurtlarda aromatik madde üretimi,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c.)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Peynir olgunlaşmasına iştirak eden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proteolitik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enzimlerden üretme,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d.)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Bazı peynirlerin pıhtısında beğenilen göz oluşumunun veya </a:t>
            </a:r>
            <a:r>
              <a:rPr lang="tr-TR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P.roquefortii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’nin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gelişmesi için gerekli olan oksijen bulduğunda pıhtısı sert olan-pat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persille</a:t>
            </a:r>
            <a:endParaRPr lang="tr-TR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(-Rokfor, Blue) gibi peynirlerde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fisür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oluşumuna izin veren gaz üretimi (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Pyrene,Edam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gibi)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e.)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Tekstürü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iyileştiren viskoz maddelerin üretimi (fermente sütler, taze pıhtı peyniri)</a:t>
            </a:r>
            <a:endParaRPr lang="tr-TR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794" y="409303"/>
            <a:ext cx="10889479" cy="601762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Laktik bakterilerin varlığı ve ortamda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pH’nın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düşmesi de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putrefaksiyondan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sorumlu zararlı mikroorganizmaların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inhibisyonunu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önlemede etkin bir rol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oynar.Diğer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mikroorganizmalara karşı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selektif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bir rol üstlenir.</a:t>
            </a:r>
          </a:p>
          <a:p>
            <a:pPr marL="0" indent="0">
              <a:buNone/>
            </a:pPr>
            <a:endParaRPr lang="tr-TR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12.2.)Laktik Bakterilerin Teknolojik Özelliklerinin Bozulması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Laktik asit bakterileri genelde süt endüstrisinde ürünlerin standart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kalitede,istenen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tat ve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aromada,dayanıklı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sağlıklı olarak elde edilmesi amacına yönelik olarak kullanılmaktadır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Laktik asit bakterilerinde farklı özelliklerin açıklanması farklı faktörlere göre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değişir.Ürünün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spesifik karakterlerini sabit tutacak şekilde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ve türlerin aktivitesini yönlendirmek yapımcılar için sorun oluşturur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Bu ise ürün kalitesinde arzu edilmeyen yönde bir değişime götürür ve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bozulma aktivitesini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teşvik eder.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Alışılan spesifik kalitedeki tüm değişimler tüketiciyi çok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etkiler.Sonuçta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endüstride çok önemli bir zarara sebep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olabilir.Hatta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 ürünün atılmasına kadar gider.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Laktik asit bakterilerinin asitlik geliştirme kinetiğini ve diğer özelliklerindeki kontrollü gelişmeyi her zaman açıklıkla durdurmak ve belli bir zaman içinde tutmak zordur.</a:t>
            </a:r>
          </a:p>
          <a:p>
            <a:pPr marL="0" indent="0">
              <a:buNone/>
            </a:pPr>
            <a:r>
              <a:rPr lang="tr-TR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</a:p>
          <a:p>
            <a:pPr marL="0" indent="0">
              <a:buNone/>
            </a:pPr>
            <a:endParaRPr lang="tr-TR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8343" y="191589"/>
            <a:ext cx="11591108" cy="6392091"/>
          </a:xfrm>
        </p:spPr>
        <p:txBody>
          <a:bodyPr anchor="t">
            <a:normAutofit fontScale="92500" lnSpcReduction="20000"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tr-TR" sz="1700" b="1" i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  </a:t>
            </a:r>
            <a:r>
              <a:rPr lang="tr-TR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Laktik </a:t>
            </a:r>
            <a:r>
              <a:rPr lang="tr-TR" b="1" dirty="0">
                <a:solidFill>
                  <a:prstClr val="white"/>
                </a:solidFill>
                <a:latin typeface="Arial Black" panose="020B0A04020102020204" pitchFamily="34" charset="0"/>
              </a:rPr>
              <a:t>kültürlerin özelliklerinin değişmesinde etkili olan başlıca faktörleri şöyle sıralamak mümkündür;</a:t>
            </a:r>
          </a:p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12.2.1.)</a:t>
            </a:r>
            <a:r>
              <a:rPr lang="tr-TR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Substrat</a:t>
            </a:r>
            <a:endParaRPr lang="tr-TR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Süt,bileşiminden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dolayı iyi bir kültür ortamı olarak dikkate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alınabilir.Ancak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uygulanan işlemler ve üretim koşulları laktik bakterilerin metabolizması ve gelişmeyi değiştirme noktasında onu farklılaştırabilirler.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Seçilmiş olan bazı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özel gereksinimlerinin olabileceği daima dikkate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alınmalıdır.Bu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nedenle kültürlerin sütün bileşenlerini kullanmadaki yeteneklerinin bilinmesi gerekir.</a:t>
            </a:r>
          </a:p>
          <a:p>
            <a:pPr marL="0" indent="0">
              <a:buNone/>
            </a:pPr>
            <a:endParaRPr lang="tr-TR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12.2.2.)Çiğ Sütteki Doğal </a:t>
            </a:r>
            <a:r>
              <a:rPr lang="tr-TR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Substanslar</a:t>
            </a:r>
            <a:endParaRPr lang="tr-TR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İnhibitör </a:t>
            </a:r>
            <a:r>
              <a:rPr lang="tr-TR" b="1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Substanslar</a:t>
            </a:r>
            <a:r>
              <a:rPr lang="tr-TR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Çiğ süt farklı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antibakteriyel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substansları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bulundurur. </a:t>
            </a:r>
            <a:r>
              <a:rPr lang="tr-TR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Aglutinin,laktoperoksidaz-tiyosiyanat</a:t>
            </a: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Bu sistem sütte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kontaminasyon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florası üzerinde bir etkiye sahip olabildiği gibi aynı zamanda süte aşılanan laktik bakteriler üzerinde de etkilidir.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Antibakteriyel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substratların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parçalanması genel olarak 82ºC’de 20 saniyeye yakın bir ısıtma gerektirir.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Sütte sözü edilen maddelerin miktarı oldukça sabit görünürse de etkisi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değişebilir.Bu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nedenle doğal inhibitörlere dayanıklı laktik bakteri </a:t>
            </a:r>
            <a:r>
              <a:rPr lang="tr-TR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suşlarına</a:t>
            </a:r>
            <a:r>
              <a:rPr lang="tr-T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ihtiyaç vardır.</a:t>
            </a:r>
            <a:endParaRPr lang="tr-T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2078</TotalTime>
  <Words>4253</Words>
  <Application>Microsoft Office PowerPoint</Application>
  <PresentationFormat>Geniş ekran</PresentationFormat>
  <Paragraphs>298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Arial Black</vt:lpstr>
      <vt:lpstr>Calibri</vt:lpstr>
      <vt:lpstr>Century Gothic</vt:lpstr>
      <vt:lpstr>Italic Outline Art</vt:lpstr>
      <vt:lpstr>Wingdings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12.BÖLÜM</dc:title>
  <dc:creator>asus</dc:creator>
  <cp:lastModifiedBy>Birce Taban</cp:lastModifiedBy>
  <cp:revision>120</cp:revision>
  <dcterms:created xsi:type="dcterms:W3CDTF">2018-12-09T18:02:27Z</dcterms:created>
  <dcterms:modified xsi:type="dcterms:W3CDTF">2019-03-13T10:17:16Z</dcterms:modified>
</cp:coreProperties>
</file>