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9" r:id="rId3"/>
    <p:sldId id="260" r:id="rId4"/>
    <p:sldId id="261" r:id="rId5"/>
    <p:sldId id="262" r:id="rId6"/>
    <p:sldId id="264" r:id="rId7"/>
    <p:sldId id="263" r:id="rId8"/>
    <p:sldId id="266" r:id="rId9"/>
    <p:sldId id="265" r:id="rId10"/>
    <p:sldId id="267"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0" autoAdjust="0"/>
    <p:restoredTop sz="94660"/>
  </p:normalViewPr>
  <p:slideViewPr>
    <p:cSldViewPr snapToGrid="0">
      <p:cViewPr varScale="1">
        <p:scale>
          <a:sx n="54" d="100"/>
          <a:sy n="54" d="100"/>
        </p:scale>
        <p:origin x="84" y="5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43AF0050-AD65-4369-880A-0926E2454DBB}" type="datetimeFigureOut">
              <a:rPr lang="tr-TR" smtClean="0"/>
              <a:t>9.03.2021</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371F04D2-ED29-485E-8914-1A953F710E9F}" type="slidenum">
              <a:rPr lang="tr-TR" smtClean="0"/>
              <a:t>‹#›</a:t>
            </a:fld>
            <a:endParaRPr lang="tr-TR"/>
          </a:p>
        </p:txBody>
      </p:sp>
    </p:spTree>
    <p:extLst>
      <p:ext uri="{BB962C8B-B14F-4D97-AF65-F5344CB8AC3E}">
        <p14:creationId xmlns:p14="http://schemas.microsoft.com/office/powerpoint/2010/main" val="6175802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3AF0050-AD65-4369-880A-0926E2454DBB}" type="datetimeFigureOut">
              <a:rPr lang="tr-TR" smtClean="0"/>
              <a:t>9.03.2021</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71F04D2-ED29-485E-8914-1A953F710E9F}" type="slidenum">
              <a:rPr lang="tr-TR" smtClean="0"/>
              <a:t>‹#›</a:t>
            </a:fld>
            <a:endParaRPr lang="tr-TR"/>
          </a:p>
        </p:txBody>
      </p:sp>
    </p:spTree>
    <p:extLst>
      <p:ext uri="{BB962C8B-B14F-4D97-AF65-F5344CB8AC3E}">
        <p14:creationId xmlns:p14="http://schemas.microsoft.com/office/powerpoint/2010/main" val="42148452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3AF0050-AD65-4369-880A-0926E2454DBB}" type="datetimeFigureOut">
              <a:rPr lang="tr-TR" smtClean="0"/>
              <a:t>9.03.2021</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71F04D2-ED29-485E-8914-1A953F710E9F}"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7867507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3AF0050-AD65-4369-880A-0926E2454DBB}" type="datetimeFigureOut">
              <a:rPr lang="tr-TR" smtClean="0"/>
              <a:t>9.03.2021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71F04D2-ED29-485E-8914-1A953F710E9F}" type="slidenum">
              <a:rPr lang="tr-TR" smtClean="0"/>
              <a:t>‹#›</a:t>
            </a:fld>
            <a:endParaRPr lang="tr-TR"/>
          </a:p>
        </p:txBody>
      </p:sp>
    </p:spTree>
    <p:extLst>
      <p:ext uri="{BB962C8B-B14F-4D97-AF65-F5344CB8AC3E}">
        <p14:creationId xmlns:p14="http://schemas.microsoft.com/office/powerpoint/2010/main" val="39408095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3AF0050-AD65-4369-880A-0926E2454DBB}" type="datetimeFigureOut">
              <a:rPr lang="tr-TR" smtClean="0"/>
              <a:t>9.03.2021</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71F04D2-ED29-485E-8914-1A953F710E9F}"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255703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3AF0050-AD65-4369-880A-0926E2454DBB}" type="datetimeFigureOut">
              <a:rPr lang="tr-TR" smtClean="0"/>
              <a:t>9.03.2021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71F04D2-ED29-485E-8914-1A953F710E9F}" type="slidenum">
              <a:rPr lang="tr-TR" smtClean="0"/>
              <a:t>‹#›</a:t>
            </a:fld>
            <a:endParaRPr lang="tr-TR"/>
          </a:p>
        </p:txBody>
      </p:sp>
    </p:spTree>
    <p:extLst>
      <p:ext uri="{BB962C8B-B14F-4D97-AF65-F5344CB8AC3E}">
        <p14:creationId xmlns:p14="http://schemas.microsoft.com/office/powerpoint/2010/main" val="162610719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3AF0050-AD65-4369-880A-0926E2454DBB}" type="datetimeFigureOut">
              <a:rPr lang="tr-TR" smtClean="0"/>
              <a:t>9.03.2021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71F04D2-ED29-485E-8914-1A953F710E9F}" type="slidenum">
              <a:rPr lang="tr-TR" smtClean="0"/>
              <a:t>‹#›</a:t>
            </a:fld>
            <a:endParaRPr lang="tr-TR"/>
          </a:p>
        </p:txBody>
      </p:sp>
    </p:spTree>
    <p:extLst>
      <p:ext uri="{BB962C8B-B14F-4D97-AF65-F5344CB8AC3E}">
        <p14:creationId xmlns:p14="http://schemas.microsoft.com/office/powerpoint/2010/main" val="45579361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3AF0050-AD65-4369-880A-0926E2454DBB}" type="datetimeFigureOut">
              <a:rPr lang="tr-TR" smtClean="0"/>
              <a:t>9.03.2021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71F04D2-ED29-485E-8914-1A953F710E9F}" type="slidenum">
              <a:rPr lang="tr-TR" smtClean="0"/>
              <a:t>‹#›</a:t>
            </a:fld>
            <a:endParaRPr lang="tr-TR"/>
          </a:p>
        </p:txBody>
      </p:sp>
    </p:spTree>
    <p:extLst>
      <p:ext uri="{BB962C8B-B14F-4D97-AF65-F5344CB8AC3E}">
        <p14:creationId xmlns:p14="http://schemas.microsoft.com/office/powerpoint/2010/main" val="39985210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3AF0050-AD65-4369-880A-0926E2454DBB}" type="datetimeFigureOut">
              <a:rPr lang="tr-TR" smtClean="0"/>
              <a:t>9.03.2021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71F04D2-ED29-485E-8914-1A953F710E9F}" type="slidenum">
              <a:rPr lang="tr-TR" smtClean="0"/>
              <a:t>‹#›</a:t>
            </a:fld>
            <a:endParaRPr lang="tr-TR"/>
          </a:p>
        </p:txBody>
      </p:sp>
    </p:spTree>
    <p:extLst>
      <p:ext uri="{BB962C8B-B14F-4D97-AF65-F5344CB8AC3E}">
        <p14:creationId xmlns:p14="http://schemas.microsoft.com/office/powerpoint/2010/main" val="22437715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3AF0050-AD65-4369-880A-0926E2454DBB}" type="datetimeFigureOut">
              <a:rPr lang="tr-TR" smtClean="0"/>
              <a:t>9.03.2021</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71F04D2-ED29-485E-8914-1A953F710E9F}" type="slidenum">
              <a:rPr lang="tr-TR" smtClean="0"/>
              <a:t>‹#›</a:t>
            </a:fld>
            <a:endParaRPr lang="tr-TR"/>
          </a:p>
        </p:txBody>
      </p:sp>
    </p:spTree>
    <p:extLst>
      <p:ext uri="{BB962C8B-B14F-4D97-AF65-F5344CB8AC3E}">
        <p14:creationId xmlns:p14="http://schemas.microsoft.com/office/powerpoint/2010/main" val="20394243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3AF0050-AD65-4369-880A-0926E2454DBB}" type="datetimeFigureOut">
              <a:rPr lang="tr-TR" smtClean="0"/>
              <a:t>9.03.2021</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371F04D2-ED29-485E-8914-1A953F710E9F}" type="slidenum">
              <a:rPr lang="tr-TR" smtClean="0"/>
              <a:t>‹#›</a:t>
            </a:fld>
            <a:endParaRPr lang="tr-TR"/>
          </a:p>
        </p:txBody>
      </p:sp>
    </p:spTree>
    <p:extLst>
      <p:ext uri="{BB962C8B-B14F-4D97-AF65-F5344CB8AC3E}">
        <p14:creationId xmlns:p14="http://schemas.microsoft.com/office/powerpoint/2010/main" val="5060226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3AF0050-AD65-4369-880A-0926E2454DBB}" type="datetimeFigureOut">
              <a:rPr lang="tr-TR" smtClean="0"/>
              <a:t>9.03.2021</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371F04D2-ED29-485E-8914-1A953F710E9F}" type="slidenum">
              <a:rPr lang="tr-TR" smtClean="0"/>
              <a:t>‹#›</a:t>
            </a:fld>
            <a:endParaRPr lang="tr-TR"/>
          </a:p>
        </p:txBody>
      </p:sp>
    </p:spTree>
    <p:extLst>
      <p:ext uri="{BB962C8B-B14F-4D97-AF65-F5344CB8AC3E}">
        <p14:creationId xmlns:p14="http://schemas.microsoft.com/office/powerpoint/2010/main" val="19352877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43AF0050-AD65-4369-880A-0926E2454DBB}" type="datetimeFigureOut">
              <a:rPr lang="tr-TR" smtClean="0"/>
              <a:t>9.03.2021</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371F04D2-ED29-485E-8914-1A953F710E9F}" type="slidenum">
              <a:rPr lang="tr-TR" smtClean="0"/>
              <a:t>‹#›</a:t>
            </a:fld>
            <a:endParaRPr lang="tr-TR"/>
          </a:p>
        </p:txBody>
      </p:sp>
    </p:spTree>
    <p:extLst>
      <p:ext uri="{BB962C8B-B14F-4D97-AF65-F5344CB8AC3E}">
        <p14:creationId xmlns:p14="http://schemas.microsoft.com/office/powerpoint/2010/main" val="2583454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3AF0050-AD65-4369-880A-0926E2454DBB}" type="datetimeFigureOut">
              <a:rPr lang="tr-TR" smtClean="0"/>
              <a:t>9.03.2021</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371F04D2-ED29-485E-8914-1A953F710E9F}" type="slidenum">
              <a:rPr lang="tr-TR" smtClean="0"/>
              <a:t>‹#›</a:t>
            </a:fld>
            <a:endParaRPr lang="tr-TR"/>
          </a:p>
        </p:txBody>
      </p:sp>
    </p:spTree>
    <p:extLst>
      <p:ext uri="{BB962C8B-B14F-4D97-AF65-F5344CB8AC3E}">
        <p14:creationId xmlns:p14="http://schemas.microsoft.com/office/powerpoint/2010/main" val="39264623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3AF0050-AD65-4369-880A-0926E2454DBB}" type="datetimeFigureOut">
              <a:rPr lang="tr-TR" smtClean="0"/>
              <a:t>9.03.2021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371F04D2-ED29-485E-8914-1A953F710E9F}" type="slidenum">
              <a:rPr lang="tr-TR" smtClean="0"/>
              <a:t>‹#›</a:t>
            </a:fld>
            <a:endParaRPr lang="tr-TR"/>
          </a:p>
        </p:txBody>
      </p:sp>
    </p:spTree>
    <p:extLst>
      <p:ext uri="{BB962C8B-B14F-4D97-AF65-F5344CB8AC3E}">
        <p14:creationId xmlns:p14="http://schemas.microsoft.com/office/powerpoint/2010/main" val="27580628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3AF0050-AD65-4369-880A-0926E2454DBB}" type="datetimeFigureOut">
              <a:rPr lang="tr-TR" smtClean="0"/>
              <a:t>9.03.2021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71F04D2-ED29-485E-8914-1A953F710E9F}" type="slidenum">
              <a:rPr lang="tr-TR" smtClean="0"/>
              <a:t>‹#›</a:t>
            </a:fld>
            <a:endParaRPr lang="tr-TR"/>
          </a:p>
        </p:txBody>
      </p:sp>
    </p:spTree>
    <p:extLst>
      <p:ext uri="{BB962C8B-B14F-4D97-AF65-F5344CB8AC3E}">
        <p14:creationId xmlns:p14="http://schemas.microsoft.com/office/powerpoint/2010/main" val="386315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43AF0050-AD65-4369-880A-0926E2454DBB}" type="datetimeFigureOut">
              <a:rPr lang="tr-TR" smtClean="0"/>
              <a:t>9.03.2021</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371F04D2-ED29-485E-8914-1A953F710E9F}" type="slidenum">
              <a:rPr lang="tr-TR" smtClean="0"/>
              <a:t>‹#›</a:t>
            </a:fld>
            <a:endParaRPr lang="tr-TR"/>
          </a:p>
        </p:txBody>
      </p:sp>
    </p:spTree>
    <p:extLst>
      <p:ext uri="{BB962C8B-B14F-4D97-AF65-F5344CB8AC3E}">
        <p14:creationId xmlns:p14="http://schemas.microsoft.com/office/powerpoint/2010/main" val="391213069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martidergisi.com/wp-content/uploads/2012/10/homo-ludens.jpg" TargetMode="Externa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1 Başlık"/>
          <p:cNvSpPr>
            <a:spLocks noGrp="1"/>
          </p:cNvSpPr>
          <p:nvPr>
            <p:ph type="ctrTitle"/>
          </p:nvPr>
        </p:nvSpPr>
        <p:spPr/>
        <p:txBody>
          <a:bodyPr/>
          <a:lstStyle/>
          <a:p>
            <a:pPr eaLnBrk="1" hangingPunct="1"/>
            <a:r>
              <a:rPr lang="tr-TR" altLang="tr-TR" smtClean="0"/>
              <a:t>OYUN VE KÜLTÜR</a:t>
            </a:r>
          </a:p>
        </p:txBody>
      </p:sp>
      <p:sp>
        <p:nvSpPr>
          <p:cNvPr id="3" name="2 Alt Başlık"/>
          <p:cNvSpPr>
            <a:spLocks noGrp="1"/>
          </p:cNvSpPr>
          <p:nvPr>
            <p:ph type="subTitle" idx="1"/>
          </p:nvPr>
        </p:nvSpPr>
        <p:spPr/>
        <p:txBody>
          <a:bodyPr rtlCol="0">
            <a:normAutofit/>
          </a:bodyPr>
          <a:lstStyle/>
          <a:p>
            <a:pPr>
              <a:defRPr/>
            </a:pPr>
            <a:r>
              <a:rPr lang="tr-TR" dirty="0" err="1" smtClean="0"/>
              <a:t>Homo</a:t>
            </a:r>
            <a:r>
              <a:rPr lang="tr-TR" dirty="0" smtClean="0"/>
              <a:t> </a:t>
            </a:r>
            <a:r>
              <a:rPr lang="tr-TR" dirty="0" err="1" smtClean="0"/>
              <a:t>Ludens</a:t>
            </a:r>
            <a:endParaRPr lang="tr-TR" dirty="0" smtClean="0"/>
          </a:p>
          <a:p>
            <a:pPr>
              <a:defRPr/>
            </a:pPr>
            <a:r>
              <a:rPr lang="tr-TR" dirty="0" err="1" smtClean="0"/>
              <a:t>Johan</a:t>
            </a:r>
            <a:r>
              <a:rPr lang="tr-TR" dirty="0" smtClean="0"/>
              <a:t> </a:t>
            </a:r>
            <a:r>
              <a:rPr lang="tr-TR" dirty="0" err="1" smtClean="0"/>
              <a:t>Huizinga</a:t>
            </a:r>
            <a:endParaRPr lang="tr-TR" dirty="0"/>
          </a:p>
        </p:txBody>
      </p:sp>
    </p:spTree>
    <p:extLst>
      <p:ext uri="{BB962C8B-B14F-4D97-AF65-F5344CB8AC3E}">
        <p14:creationId xmlns:p14="http://schemas.microsoft.com/office/powerpoint/2010/main" val="11261812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altLang="tr-TR" sz="2400" dirty="0"/>
              <a:t>Çocuklar, “futbol” veya satranç oyuncuları, akıllarından asla gülme isteği geçmeden, derin bir ciddiyet içinde oynamaktadırlar. Nitekim, tamamen fizyolojik olan gülme işlevinin sadece insana özgü olmasına karşılık, yaratıcı oyun işlevinin insan ile hayvanda ortak olarak bulunması ilginçtir.</a:t>
            </a:r>
          </a:p>
          <a:p>
            <a:pPr algn="just"/>
            <a:endParaRPr lang="tr-TR" altLang="tr-TR" dirty="0"/>
          </a:p>
          <a:p>
            <a:endParaRPr lang="tr-TR" dirty="0"/>
          </a:p>
        </p:txBody>
      </p:sp>
    </p:spTree>
    <p:extLst>
      <p:ext uri="{BB962C8B-B14F-4D97-AF65-F5344CB8AC3E}">
        <p14:creationId xmlns:p14="http://schemas.microsoft.com/office/powerpoint/2010/main" val="8162636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3 İçerik Yer Tutucusu" descr="http://www.martidergisi.com/wp-content/uploads/2012/10/homo-ludens.jpg">
            <a:hlinkClick r:id="rId2"/>
          </p:cNvPr>
          <p:cNvPicPr>
            <a:picLocks noGrp="1"/>
          </p:cNvPicPr>
          <p:nvPr>
            <p:ph idx="1"/>
          </p:nvPr>
        </p:nvPicPr>
        <p:blipFill>
          <a:blip r:embed="rId3">
            <a:extLst>
              <a:ext uri="{28A0092B-C50C-407E-A947-70E740481C1C}">
                <a14:useLocalDpi xmlns:a14="http://schemas.microsoft.com/office/drawing/2010/main" val="0"/>
              </a:ext>
            </a:extLst>
          </a:blip>
          <a:srcRect/>
          <a:stretch>
            <a:fillRect/>
          </a:stretch>
        </p:blipFill>
        <p:spPr>
          <a:xfrm>
            <a:off x="2351088" y="260351"/>
            <a:ext cx="3529012" cy="5472113"/>
          </a:xfrm>
        </p:spPr>
      </p:pic>
      <p:pic>
        <p:nvPicPr>
          <p:cNvPr id="4099"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40463" y="260351"/>
            <a:ext cx="3600450" cy="5453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0" name="5 Dikdörtgen"/>
          <p:cNvSpPr>
            <a:spLocks noChangeArrowheads="1"/>
          </p:cNvSpPr>
          <p:nvPr/>
        </p:nvSpPr>
        <p:spPr bwMode="auto">
          <a:xfrm>
            <a:off x="1992313" y="5876926"/>
            <a:ext cx="828040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tr-TR" altLang="tr-TR" sz="1800"/>
              <a:t>Homo Ludens: A Study of Play Element in Culture, 1938. (Homo Ludens : Oyunun Toplumsal İşlevi Üzerine Bir Deneme, Çeviren : Mehmet Ali Kılıçbay, Ayrıntı Yayınları, 2010) </a:t>
            </a:r>
          </a:p>
        </p:txBody>
      </p:sp>
    </p:spTree>
    <p:extLst>
      <p:ext uri="{BB962C8B-B14F-4D97-AF65-F5344CB8AC3E}">
        <p14:creationId xmlns:p14="http://schemas.microsoft.com/office/powerpoint/2010/main" val="40225333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defRPr/>
            </a:pPr>
            <a:r>
              <a:rPr lang="tr-TR" dirty="0"/>
              <a:t>Oyunun bu biyolojik işlevini tanımlamaya yönelik çok sayıdaki girişim birbirlerinden oldukça farklıdır. </a:t>
            </a:r>
          </a:p>
          <a:p>
            <a:pPr lvl="1">
              <a:buNone/>
              <a:defRPr/>
            </a:pPr>
            <a:r>
              <a:rPr lang="tr-TR" dirty="0"/>
              <a:t>	- Kimileri oyunun kökeninin ve temelinin, yaşam sevinci fazlalığından kurtulmanın bir biçimi olarak tanımlanabileceğine inanmıştır. </a:t>
            </a:r>
          </a:p>
          <a:p>
            <a:pPr lvl="1">
              <a:buNone/>
              <a:defRPr/>
            </a:pPr>
            <a:r>
              <a:rPr lang="tr-TR" dirty="0"/>
              <a:t>      - Başka teorilere göre ise, canlı varlık oyun oynadığında, doğuştan gelen bir taklit yeteneğinin hükmü altındadır; </a:t>
            </a:r>
          </a:p>
          <a:p>
            <a:pPr lvl="1">
              <a:buNone/>
              <a:defRPr/>
            </a:pPr>
            <a:r>
              <a:rPr lang="tr-TR" dirty="0"/>
              <a:t>       - veya bir gevşeme ihtiyacını tatmin etmektedir;</a:t>
            </a:r>
          </a:p>
          <a:p>
            <a:pPr lvl="1">
              <a:buNone/>
              <a:defRPr/>
            </a:pPr>
            <a:r>
              <a:rPr lang="tr-TR" dirty="0"/>
              <a:t>       - veya hayatın ondan talep edeceği ciddi faaliyetlere hazırlık antrenmanı yapmaktadır; </a:t>
            </a:r>
          </a:p>
          <a:p>
            <a:pPr lvl="1">
              <a:buNone/>
              <a:defRPr/>
            </a:pPr>
            <a:r>
              <a:rPr lang="tr-TR" dirty="0"/>
              <a:t>       - ya da oyun, insanın benliğine sahip çıkmasını sağlamaktadır. </a:t>
            </a:r>
          </a:p>
          <a:p>
            <a:endParaRPr lang="tr-TR" dirty="0"/>
          </a:p>
        </p:txBody>
      </p:sp>
    </p:spTree>
    <p:extLst>
      <p:ext uri="{BB962C8B-B14F-4D97-AF65-F5344CB8AC3E}">
        <p14:creationId xmlns:p14="http://schemas.microsoft.com/office/powerpoint/2010/main" val="36484930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342900" lvl="1" indent="-342900">
              <a:buFont typeface="Arial" panose="020B0604020202020204" pitchFamily="34" charset="0"/>
              <a:buChar char="•"/>
              <a:defRPr/>
            </a:pPr>
            <a:r>
              <a:rPr lang="tr-TR" sz="2800" dirty="0"/>
              <a:t>Daha başka varsayımlar da, oyunun kökenini hem egemenlik kurma arzusu, hem de yarışma ihtiyacı içinde, bir şey yapabilmeye veya bir şeyi belirleyebilmeye yönelik olan kendiliğinden yatkınlıkta aramaktadırlar. </a:t>
            </a:r>
          </a:p>
          <a:p>
            <a:endParaRPr lang="tr-TR" dirty="0"/>
          </a:p>
        </p:txBody>
      </p:sp>
    </p:spTree>
    <p:extLst>
      <p:ext uri="{BB962C8B-B14F-4D97-AF65-F5344CB8AC3E}">
        <p14:creationId xmlns:p14="http://schemas.microsoft.com/office/powerpoint/2010/main" val="37414976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sz="2400" dirty="0"/>
              <a:t>Nihayet diğer bazı teoriler, oyunu zararlı eğilimlerden masum bir şekilde kurtulma yolu olarak kabul etmektedirler; yani bunlara göre oyun ya fazlasıyla tek yanlı olarak hareket etmeye yönelten bir eğilimin zorunlu telafisidir ya da gerçek hayatta gerçekleştirilmesi olanaksız arzuların bir kurmaca aracılığıyla yatıştırılması ve böylece kişisel benlik duygusunun korunmasının sağlanmasıdır.</a:t>
            </a:r>
          </a:p>
          <a:p>
            <a:endParaRPr lang="tr-TR" dirty="0"/>
          </a:p>
        </p:txBody>
      </p:sp>
    </p:spTree>
    <p:extLst>
      <p:ext uri="{BB962C8B-B14F-4D97-AF65-F5344CB8AC3E}">
        <p14:creationId xmlns:p14="http://schemas.microsoft.com/office/powerpoint/2010/main" val="24108327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1 Başlık"/>
          <p:cNvSpPr>
            <a:spLocks noGrp="1"/>
          </p:cNvSpPr>
          <p:nvPr>
            <p:ph type="title"/>
          </p:nvPr>
        </p:nvSpPr>
        <p:spPr>
          <a:xfrm>
            <a:off x="1919288" y="692150"/>
            <a:ext cx="8229600" cy="1143000"/>
          </a:xfrm>
        </p:spPr>
        <p:txBody>
          <a:bodyPr/>
          <a:lstStyle/>
          <a:p>
            <a:pPr eaLnBrk="1" hangingPunct="1"/>
            <a:r>
              <a:rPr lang="tr-TR" altLang="tr-TR" smtClean="0"/>
              <a:t>Oyunun tanımı…</a:t>
            </a:r>
          </a:p>
        </p:txBody>
      </p:sp>
      <p:sp>
        <p:nvSpPr>
          <p:cNvPr id="10243" name="2 İçerik Yer Tutucusu"/>
          <p:cNvSpPr>
            <a:spLocks noGrp="1"/>
          </p:cNvSpPr>
          <p:nvPr>
            <p:ph idx="1"/>
          </p:nvPr>
        </p:nvSpPr>
        <p:spPr>
          <a:xfrm>
            <a:off x="1981200" y="2205039"/>
            <a:ext cx="8229600" cy="3240087"/>
          </a:xfrm>
        </p:spPr>
        <p:txBody>
          <a:bodyPr/>
          <a:lstStyle/>
          <a:p>
            <a:pPr algn="just" eaLnBrk="1" hangingPunct="1"/>
            <a:r>
              <a:rPr lang="tr-TR" altLang="tr-TR" sz="2000"/>
              <a:t>“Demek ki oyunu biçim açısından, kısaca, özgür, “kurmaca” ve olağan hayatın dışında yer aldığı hissedilen, ama yine de oyuncuyu tamamen özümleme yeteneğine sahip bir eylem olarak tanımlamak mümkündür. Oyun her tür maddi çıkar ve yarardan arınmış bir eylemdir; bu eylem bilhassa sınırlandırılmış bir zaman ve mekânda tamamlanmakta, belirli kurallara uygun olarak, düzen içinde cereyan etmekte ve kendilerini gönüllü olarak bir esrar havasıyla çevreleyen veya alışılmış dünyaya yabancı olduklarını kılık değiştirerek vurgulayan grup ilişkilerini doğurmaktadır” (Huizinga 1995:31).</a:t>
            </a:r>
          </a:p>
          <a:p>
            <a:pPr eaLnBrk="1" hangingPunct="1"/>
            <a:endParaRPr lang="tr-TR" altLang="tr-TR" sz="2000"/>
          </a:p>
        </p:txBody>
      </p:sp>
    </p:spTree>
    <p:extLst>
      <p:ext uri="{BB962C8B-B14F-4D97-AF65-F5344CB8AC3E}">
        <p14:creationId xmlns:p14="http://schemas.microsoft.com/office/powerpoint/2010/main" val="34018120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altLang="tr-TR" sz="2400" dirty="0"/>
              <a:t>Oyun fikri, düşünce tarzımızda ciddiyet fikrinin karşıtıdır. İlk bakışta, bu antitez, oyun kavramı kadar ortadan kaldırılamaz gözükmektedir. Bu oyun-ciddiyet antitezi, daha yakından ele alınınca, bize ne sonuca ulaştırıcı, ne de sağlam gelmektedir.</a:t>
            </a:r>
            <a:endParaRPr lang="tr-TR" sz="2400" dirty="0"/>
          </a:p>
        </p:txBody>
      </p:sp>
    </p:spTree>
    <p:extLst>
      <p:ext uri="{BB962C8B-B14F-4D97-AF65-F5344CB8AC3E}">
        <p14:creationId xmlns:p14="http://schemas.microsoft.com/office/powerpoint/2010/main" val="27645139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altLang="tr-TR" sz="2800" dirty="0"/>
              <a:t>Üstelik, hayatta karşılaştığımız birçok temel kategori ciddi-olmayan içinde yer almakla birlikte, bu nedenden ötürü oyunla eşdeğer değildir. Gülme bazı bakımlardan ciddiyetin karşıtıdır, ama oyunla hiçbir şekilde doğrudan bağlantısı yoktur.</a:t>
            </a:r>
            <a:endParaRPr lang="tr-TR" sz="2800" dirty="0"/>
          </a:p>
        </p:txBody>
      </p:sp>
    </p:spTree>
    <p:extLst>
      <p:ext uri="{BB962C8B-B14F-4D97-AF65-F5344CB8AC3E}">
        <p14:creationId xmlns:p14="http://schemas.microsoft.com/office/powerpoint/2010/main" val="35746193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1 Başlık"/>
          <p:cNvSpPr>
            <a:spLocks noGrp="1"/>
          </p:cNvSpPr>
          <p:nvPr>
            <p:ph type="title"/>
          </p:nvPr>
        </p:nvSpPr>
        <p:spPr/>
        <p:txBody>
          <a:bodyPr/>
          <a:lstStyle/>
          <a:p>
            <a:endParaRPr lang="tr-TR" altLang="tr-TR" smtClean="0"/>
          </a:p>
        </p:txBody>
      </p:sp>
      <p:sp>
        <p:nvSpPr>
          <p:cNvPr id="11267" name="2 İçerik Yer Tutucusu"/>
          <p:cNvSpPr>
            <a:spLocks noGrp="1"/>
          </p:cNvSpPr>
          <p:nvPr>
            <p:ph idx="1"/>
          </p:nvPr>
        </p:nvSpPr>
        <p:spPr/>
        <p:txBody>
          <a:bodyPr>
            <a:normAutofit/>
          </a:bodyPr>
          <a:lstStyle/>
          <a:p>
            <a:pPr algn="just"/>
            <a:r>
              <a:rPr lang="tr-TR" altLang="tr-TR" sz="2400" dirty="0" smtClean="0"/>
              <a:t>Şunu </a:t>
            </a:r>
            <a:r>
              <a:rPr lang="tr-TR" altLang="tr-TR" sz="2400" dirty="0"/>
              <a:t>söyleyebiliriz: Oyun, ciddi-</a:t>
            </a:r>
            <a:r>
              <a:rPr lang="tr-TR" altLang="tr-TR" sz="2400" dirty="0" err="1"/>
              <a:t>olmayan’dır</a:t>
            </a:r>
            <a:r>
              <a:rPr lang="tr-TR" altLang="tr-TR" sz="2400" dirty="0"/>
              <a:t>. Fakat bu yargı oyunun pozitif karakterlerine ilişkin hiçbir şey söylemediği gibi, çok da istikrarsızdır. Yukarıdaki önermeyi, oyun ciddi değildir biçiminde değiştirdiğimiz anda, antitez bize hemen ihanet eder, çünkü oyun çok ciddi bir şey de olabilir. </a:t>
            </a:r>
            <a:endParaRPr lang="tr-TR" altLang="tr-TR" sz="2400" dirty="0" smtClean="0"/>
          </a:p>
        </p:txBody>
      </p:sp>
    </p:spTree>
    <p:extLst>
      <p:ext uri="{BB962C8B-B14F-4D97-AF65-F5344CB8AC3E}">
        <p14:creationId xmlns:p14="http://schemas.microsoft.com/office/powerpoint/2010/main" val="4258836965"/>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5</TotalTime>
  <Words>471</Words>
  <Application>Microsoft Office PowerPoint</Application>
  <PresentationFormat>Geniş ekran</PresentationFormat>
  <Paragraphs>18</Paragraphs>
  <Slides>10</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10</vt:i4>
      </vt:variant>
    </vt:vector>
  </HeadingPairs>
  <TitlesOfParts>
    <vt:vector size="15" baseType="lpstr">
      <vt:lpstr>Arial</vt:lpstr>
      <vt:lpstr>Calibri</vt:lpstr>
      <vt:lpstr>Century Gothic</vt:lpstr>
      <vt:lpstr>Wingdings 3</vt:lpstr>
      <vt:lpstr>Duman</vt:lpstr>
      <vt:lpstr>OYUN VE KÜLTÜR</vt:lpstr>
      <vt:lpstr>PowerPoint Sunusu</vt:lpstr>
      <vt:lpstr>PowerPoint Sunusu</vt:lpstr>
      <vt:lpstr>PowerPoint Sunusu</vt:lpstr>
      <vt:lpstr>PowerPoint Sunusu</vt:lpstr>
      <vt:lpstr>Oyunun tanımı…</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OYUN VE KÜLTÜR</dc:title>
  <dc:creator>Pc</dc:creator>
  <cp:lastModifiedBy>Pc</cp:lastModifiedBy>
  <cp:revision>3</cp:revision>
  <dcterms:created xsi:type="dcterms:W3CDTF">2021-03-09T07:09:03Z</dcterms:created>
  <dcterms:modified xsi:type="dcterms:W3CDTF">2021-03-09T07:15:52Z</dcterms:modified>
</cp:coreProperties>
</file>