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0" r:id="rId3"/>
    <p:sldId id="257" r:id="rId4"/>
    <p:sldId id="263" r:id="rId5"/>
    <p:sldId id="258" r:id="rId6"/>
    <p:sldId id="259" r:id="rId7"/>
    <p:sldId id="262" r:id="rId8"/>
    <p:sldId id="276" r:id="rId9"/>
    <p:sldId id="275" r:id="rId10"/>
    <p:sldId id="281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385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595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2038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477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058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94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854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66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65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8980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51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544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Fuel cells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ENE 304 </a:t>
            </a:r>
            <a:r>
              <a:rPr lang="tr-TR" dirty="0" err="1" smtClean="0"/>
              <a:t>Materials</a:t>
            </a:r>
            <a:r>
              <a:rPr lang="tr-TR" dirty="0" smtClean="0"/>
              <a:t> in </a:t>
            </a:r>
            <a:r>
              <a:rPr lang="tr-TR" dirty="0" err="1" smtClean="0"/>
              <a:t>Energy</a:t>
            </a:r>
            <a:r>
              <a:rPr lang="tr-TR" dirty="0" smtClean="0"/>
              <a:t> Technologies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221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Fuel cells basics</a:t>
            </a:r>
            <a:br>
              <a:rPr lang="en-US" dirty="0"/>
            </a:br>
            <a:r>
              <a:rPr lang="en-US" dirty="0"/>
              <a:t>Introduction to fuel cells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F</a:t>
            </a:r>
            <a:r>
              <a:rPr lang="en-US" sz="2400" dirty="0" err="1" smtClean="0"/>
              <a:t>uel</a:t>
            </a:r>
            <a:r>
              <a:rPr lang="tr-TR" sz="2400" dirty="0" smtClean="0"/>
              <a:t> </a:t>
            </a:r>
            <a:r>
              <a:rPr lang="en-US" sz="2400" dirty="0"/>
              <a:t>cells </a:t>
            </a:r>
            <a:r>
              <a:rPr lang="tr-TR" sz="2400" dirty="0" smtClean="0"/>
              <a:t>can</a:t>
            </a:r>
            <a:r>
              <a:rPr lang="en-US" sz="2400" dirty="0" smtClean="0"/>
              <a:t> </a:t>
            </a:r>
            <a:r>
              <a:rPr lang="en-US" sz="2400" dirty="0"/>
              <a:t>also be </a:t>
            </a:r>
            <a:r>
              <a:rPr lang="en-US" sz="2400" dirty="0" smtClean="0"/>
              <a:t>classified</a:t>
            </a:r>
            <a:r>
              <a:rPr lang="en-US" sz="2400" dirty="0" smtClean="0"/>
              <a:t> </a:t>
            </a:r>
            <a:r>
              <a:rPr lang="en-US" sz="2400" dirty="0"/>
              <a:t>according to their </a:t>
            </a:r>
            <a:r>
              <a:rPr lang="en-US" sz="2400" dirty="0" smtClean="0"/>
              <a:t>application</a:t>
            </a:r>
            <a:r>
              <a:rPr lang="tr-TR" sz="2400" dirty="0" smtClean="0"/>
              <a:t> </a:t>
            </a:r>
            <a:r>
              <a:rPr lang="en-US" sz="2400" dirty="0" smtClean="0"/>
              <a:t>as</a:t>
            </a:r>
            <a:r>
              <a:rPr lang="tr-TR" sz="2400" dirty="0" smtClean="0"/>
              <a:t> </a:t>
            </a:r>
            <a:r>
              <a:rPr lang="tr-TR" sz="2400" dirty="0" err="1" smtClean="0"/>
              <a:t>given</a:t>
            </a:r>
            <a:r>
              <a:rPr lang="tr-TR" sz="2400" dirty="0" smtClean="0"/>
              <a:t> </a:t>
            </a:r>
            <a:r>
              <a:rPr lang="tr-TR" sz="2400" dirty="0" err="1" smtClean="0"/>
              <a:t>below</a:t>
            </a:r>
            <a:r>
              <a:rPr lang="tr-TR" sz="2400" dirty="0" smtClean="0"/>
              <a:t>: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en-US" sz="2400" dirty="0" smtClean="0"/>
              <a:t>(</a:t>
            </a:r>
            <a:r>
              <a:rPr lang="en-US" sz="2400" dirty="0"/>
              <a:t>i) automotive fuel cells,</a:t>
            </a:r>
          </a:p>
          <a:p>
            <a:pPr marL="0" indent="0">
              <a:buNone/>
            </a:pPr>
            <a:r>
              <a:rPr lang="en-US" sz="2400" dirty="0"/>
              <a:t>(ii) stationary fuel cells, </a:t>
            </a:r>
            <a:endParaRPr lang="tr-TR" sz="2400" dirty="0" smtClean="0"/>
          </a:p>
          <a:p>
            <a:pPr marL="0" indent="0">
              <a:buNone/>
            </a:pPr>
            <a:r>
              <a:rPr lang="en-US" sz="2400" dirty="0" smtClean="0"/>
              <a:t>(</a:t>
            </a:r>
            <a:r>
              <a:rPr lang="en-US" sz="2400" dirty="0"/>
              <a:t>iii) residential fuel cells</a:t>
            </a:r>
            <a:r>
              <a:rPr lang="en-US" sz="2400" dirty="0" smtClean="0"/>
              <a:t>,</a:t>
            </a:r>
            <a:r>
              <a:rPr lang="tr-TR" sz="2400" dirty="0" smtClean="0"/>
              <a:t> </a:t>
            </a:r>
          </a:p>
          <a:p>
            <a:pPr marL="0" indent="0">
              <a:buNone/>
            </a:pPr>
            <a:r>
              <a:rPr lang="en-US" sz="2400" dirty="0" smtClean="0"/>
              <a:t>(</a:t>
            </a:r>
            <a:r>
              <a:rPr lang="en-US" sz="2400" dirty="0"/>
              <a:t>iv) back-up power fuel cells, </a:t>
            </a:r>
            <a:endParaRPr lang="tr-TR" sz="2400" dirty="0" smtClean="0"/>
          </a:p>
          <a:p>
            <a:pPr marL="0" indent="0">
              <a:buNone/>
            </a:pPr>
            <a:r>
              <a:rPr lang="en-US" sz="2400" dirty="0" smtClean="0"/>
              <a:t>(</a:t>
            </a:r>
            <a:r>
              <a:rPr lang="en-US" sz="2400" dirty="0"/>
              <a:t>v) </a:t>
            </a:r>
            <a:r>
              <a:rPr lang="en-US" sz="2400" dirty="0" smtClean="0"/>
              <a:t>portable-power</a:t>
            </a:r>
            <a:r>
              <a:rPr lang="tr-TR" sz="2400" dirty="0" smtClean="0"/>
              <a:t> </a:t>
            </a:r>
            <a:r>
              <a:rPr lang="en-US" sz="2400" dirty="0" smtClean="0"/>
              <a:t>fuel </a:t>
            </a:r>
            <a:r>
              <a:rPr lang="en-US" sz="2400" dirty="0"/>
              <a:t>cells. </a:t>
            </a:r>
            <a:endParaRPr lang="tr-TR" sz="2400" dirty="0" smtClean="0"/>
          </a:p>
          <a:p>
            <a:endParaRPr lang="tr-TR" sz="2400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63678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http://</a:t>
            </a:r>
            <a:r>
              <a:rPr lang="tr-TR" sz="2400" dirty="0" smtClean="0"/>
              <a:t>www.fuelcelltoday.com/media/1637138/fc_basics_technology_types.pdf </a:t>
            </a:r>
            <a:endParaRPr lang="tr-TR" sz="2400" dirty="0" smtClean="0"/>
          </a:p>
          <a:p>
            <a:r>
              <a:rPr lang="tr-TR" sz="2400" dirty="0" err="1"/>
              <a:t>Shyam</a:t>
            </a:r>
            <a:r>
              <a:rPr lang="tr-TR" sz="2400" dirty="0"/>
              <a:t> </a:t>
            </a:r>
            <a:r>
              <a:rPr lang="tr-TR" sz="2400" dirty="0" err="1"/>
              <a:t>Kocha</a:t>
            </a:r>
            <a:r>
              <a:rPr lang="tr-TR" sz="2400" dirty="0"/>
              <a:t>, </a:t>
            </a:r>
            <a:r>
              <a:rPr lang="tr-TR" sz="2400" dirty="0" err="1"/>
              <a:t>Bryan</a:t>
            </a:r>
            <a:r>
              <a:rPr lang="tr-TR" sz="2400" dirty="0"/>
              <a:t> </a:t>
            </a:r>
            <a:r>
              <a:rPr lang="tr-TR" sz="2400" dirty="0" err="1"/>
              <a:t>Pivovar</a:t>
            </a:r>
            <a:r>
              <a:rPr lang="tr-TR" sz="2400" dirty="0"/>
              <a:t>, </a:t>
            </a:r>
            <a:r>
              <a:rPr lang="tr-TR" sz="2400" dirty="0" err="1"/>
              <a:t>and</a:t>
            </a:r>
            <a:r>
              <a:rPr lang="tr-TR" sz="2400" dirty="0"/>
              <a:t> Thomas </a:t>
            </a:r>
            <a:r>
              <a:rPr lang="tr-TR" sz="2400" dirty="0" err="1"/>
              <a:t>Gennett</a:t>
            </a:r>
            <a:r>
              <a:rPr lang="tr-TR" sz="2400" dirty="0"/>
              <a:t>, </a:t>
            </a:r>
            <a:r>
              <a:rPr lang="tr-TR" sz="2400" dirty="0" err="1" smtClean="0"/>
              <a:t>Fuel</a:t>
            </a:r>
            <a:r>
              <a:rPr lang="tr-TR" sz="2400" dirty="0" smtClean="0"/>
              <a:t> </a:t>
            </a:r>
            <a:r>
              <a:rPr lang="tr-TR" sz="2400" dirty="0" err="1" smtClean="0"/>
              <a:t>Cells</a:t>
            </a:r>
            <a:r>
              <a:rPr lang="tr-TR" sz="2400" dirty="0" smtClean="0"/>
              <a:t>, </a:t>
            </a:r>
            <a:r>
              <a:rPr lang="tr-TR" sz="2400" dirty="0"/>
              <a:t>in Fundamentals of </a:t>
            </a:r>
            <a:r>
              <a:rPr lang="tr-TR" sz="2400" dirty="0" err="1"/>
              <a:t>Materials</a:t>
            </a:r>
            <a:r>
              <a:rPr lang="tr-TR" sz="2400" dirty="0"/>
              <a:t> 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Energy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Environmental</a:t>
            </a:r>
            <a:r>
              <a:rPr lang="tr-TR" sz="2400" dirty="0"/>
              <a:t> </a:t>
            </a:r>
            <a:r>
              <a:rPr lang="tr-TR" sz="2400" dirty="0" err="1"/>
              <a:t>Sustainability</a:t>
            </a:r>
            <a:r>
              <a:rPr lang="tr-TR" sz="2400" dirty="0"/>
              <a:t>, (</a:t>
            </a:r>
            <a:r>
              <a:rPr lang="tr-TR" sz="2400" dirty="0" err="1"/>
              <a:t>Eds</a:t>
            </a:r>
            <a:r>
              <a:rPr lang="tr-TR" sz="2400" dirty="0"/>
              <a:t>. David S. </a:t>
            </a:r>
            <a:r>
              <a:rPr lang="tr-TR" sz="2400" dirty="0" err="1"/>
              <a:t>Ginley</a:t>
            </a:r>
            <a:r>
              <a:rPr lang="tr-TR" sz="2400" dirty="0"/>
              <a:t>, David </a:t>
            </a:r>
            <a:r>
              <a:rPr lang="tr-TR" sz="2400" dirty="0" err="1"/>
              <a:t>Cahen</a:t>
            </a:r>
            <a:r>
              <a:rPr lang="tr-TR" sz="2400" dirty="0"/>
              <a:t>), Cambridge </a:t>
            </a:r>
            <a:r>
              <a:rPr lang="tr-TR" sz="2400" dirty="0" err="1"/>
              <a:t>University</a:t>
            </a:r>
            <a:r>
              <a:rPr lang="tr-TR" sz="2400" dirty="0"/>
              <a:t> </a:t>
            </a:r>
            <a:r>
              <a:rPr lang="tr-TR" sz="2400" dirty="0" err="1"/>
              <a:t>Press</a:t>
            </a:r>
            <a:r>
              <a:rPr lang="tr-TR" sz="2400" dirty="0"/>
              <a:t>, 2012.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85558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Content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Basic </a:t>
            </a:r>
            <a:r>
              <a:rPr lang="tr-TR" dirty="0" err="1" smtClean="0"/>
              <a:t>principles</a:t>
            </a:r>
            <a:r>
              <a:rPr lang="tr-TR" dirty="0" smtClean="0"/>
              <a:t> of </a:t>
            </a:r>
            <a:r>
              <a:rPr lang="tr-TR" dirty="0" err="1" smtClean="0"/>
              <a:t>Fuel</a:t>
            </a:r>
            <a:r>
              <a:rPr lang="tr-TR" dirty="0" smtClean="0"/>
              <a:t> </a:t>
            </a:r>
            <a:r>
              <a:rPr lang="tr-TR" dirty="0" err="1" smtClean="0"/>
              <a:t>Cells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Historical</a:t>
            </a:r>
            <a:r>
              <a:rPr lang="tr-TR" dirty="0" smtClean="0"/>
              <a:t> </a:t>
            </a:r>
            <a:r>
              <a:rPr lang="tr-TR" dirty="0" err="1" smtClean="0"/>
              <a:t>perspective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What </a:t>
            </a:r>
            <a:r>
              <a:rPr lang="en-US" dirty="0"/>
              <a:t>is a fuel cell</a:t>
            </a:r>
            <a:r>
              <a:rPr lang="en-US" dirty="0" smtClean="0"/>
              <a:t>?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Introduction</a:t>
            </a:r>
            <a:r>
              <a:rPr lang="tr-TR" dirty="0" smtClean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fuel</a:t>
            </a:r>
            <a:r>
              <a:rPr lang="tr-TR" dirty="0"/>
              <a:t> </a:t>
            </a:r>
            <a:r>
              <a:rPr lang="tr-TR" dirty="0" err="1"/>
              <a:t>cells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457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Fuel</a:t>
            </a:r>
            <a:r>
              <a:rPr lang="tr-TR" dirty="0"/>
              <a:t> </a:t>
            </a:r>
            <a:r>
              <a:rPr lang="tr-TR" dirty="0" err="1"/>
              <a:t>cells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920211" cy="4351338"/>
          </a:xfrm>
        </p:spPr>
        <p:txBody>
          <a:bodyPr>
            <a:noAutofit/>
          </a:bodyPr>
          <a:lstStyle/>
          <a:p>
            <a:r>
              <a:rPr lang="en-US" sz="2400" dirty="0"/>
              <a:t>Fuel cells produce energy from </a:t>
            </a:r>
            <a:r>
              <a:rPr lang="en-US" sz="2400" dirty="0" smtClean="0"/>
              <a:t>controlled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en-US" sz="2400" dirty="0" smtClean="0"/>
              <a:t> </a:t>
            </a:r>
            <a:r>
              <a:rPr lang="en-US" sz="2400" dirty="0"/>
              <a:t>spontaneous </a:t>
            </a:r>
            <a:r>
              <a:rPr lang="en-US" sz="2400" dirty="0" smtClean="0"/>
              <a:t>oxidation-reduction</a:t>
            </a:r>
            <a:r>
              <a:rPr lang="tr-TR" sz="2400" dirty="0" smtClean="0"/>
              <a:t> </a:t>
            </a:r>
            <a:r>
              <a:rPr lang="en-US" sz="2400" dirty="0" smtClean="0"/>
              <a:t>reactions</a:t>
            </a:r>
            <a:r>
              <a:rPr lang="en-US" sz="2400" dirty="0"/>
              <a:t>.</a:t>
            </a:r>
          </a:p>
          <a:p>
            <a:r>
              <a:rPr lang="en-US" sz="2400" dirty="0"/>
              <a:t>A fuel cell is a multi-component device with two electrodes separated by an ionic </a:t>
            </a:r>
            <a:r>
              <a:rPr lang="en-US" sz="2400" dirty="0" err="1" smtClean="0"/>
              <a:t>conducti</a:t>
            </a:r>
            <a:r>
              <a:rPr lang="tr-TR" sz="2400" dirty="0" smtClean="0"/>
              <a:t>ve</a:t>
            </a:r>
            <a:r>
              <a:rPr lang="en-US" sz="2400" dirty="0" smtClean="0"/>
              <a:t> </a:t>
            </a:r>
            <a:r>
              <a:rPr lang="en-US" sz="2400" dirty="0"/>
              <a:t>membrane, where a positive anode oxidation reaction </a:t>
            </a:r>
            <a:r>
              <a:rPr lang="en-US" sz="2400" dirty="0" smtClean="0"/>
              <a:t>occurs </a:t>
            </a:r>
            <a:r>
              <a:rPr lang="en-US" sz="2400" dirty="0"/>
              <a:t>and a negative cathode reduction reaction </a:t>
            </a:r>
            <a:r>
              <a:rPr lang="en-US" sz="2400" dirty="0" smtClean="0"/>
              <a:t>occurs</a:t>
            </a:r>
            <a:r>
              <a:rPr lang="en-US" sz="2400" dirty="0"/>
              <a:t>.</a:t>
            </a:r>
          </a:p>
          <a:p>
            <a:r>
              <a:rPr lang="en-US" sz="2400" dirty="0"/>
              <a:t>As with battery systems, there are several types of fuel cells and each operates somewhat differently, but in general the fuel cell uses hydrogen </a:t>
            </a:r>
            <a:r>
              <a:rPr lang="en-US" sz="2400" dirty="0" smtClean="0"/>
              <a:t>at </a:t>
            </a:r>
            <a:r>
              <a:rPr lang="en-US" sz="2400" dirty="0"/>
              <a:t>the </a:t>
            </a:r>
            <a:r>
              <a:rPr lang="en-US" sz="2400" dirty="0" smtClean="0"/>
              <a:t>anode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en-US" sz="2400" dirty="0" smtClean="0"/>
              <a:t> oxygen</a:t>
            </a:r>
            <a:r>
              <a:rPr lang="tr-TR" sz="2400" dirty="0" smtClean="0"/>
              <a:t> at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cathode</a:t>
            </a:r>
            <a:r>
              <a:rPr lang="en-US" sz="2400" dirty="0" smtClean="0"/>
              <a:t>, </a:t>
            </a:r>
            <a:r>
              <a:rPr lang="en-US" sz="2400" dirty="0"/>
              <a:t>thus creating electricity.</a:t>
            </a:r>
          </a:p>
          <a:p>
            <a:r>
              <a:rPr lang="en-US" sz="2400" dirty="0"/>
              <a:t>As noted, a typical fuel cell consists of two </a:t>
            </a:r>
            <a:r>
              <a:rPr lang="en-US" sz="2400" dirty="0" smtClean="0"/>
              <a:t>electro</a:t>
            </a:r>
            <a:r>
              <a:rPr lang="tr-TR" sz="2400" dirty="0" err="1" smtClean="0"/>
              <a:t>des</a:t>
            </a:r>
            <a:r>
              <a:rPr lang="en-US" sz="2400" dirty="0" smtClean="0"/>
              <a:t>: </a:t>
            </a:r>
            <a:r>
              <a:rPr lang="en-US" sz="2400" dirty="0"/>
              <a:t>a positive electrode (or cathode) </a:t>
            </a:r>
            <a:r>
              <a:rPr lang="tr-TR" sz="2400" dirty="0" err="1" smtClean="0"/>
              <a:t>and</a:t>
            </a:r>
            <a:r>
              <a:rPr lang="tr-TR" sz="2400" dirty="0" smtClean="0"/>
              <a:t> a </a:t>
            </a:r>
            <a:r>
              <a:rPr lang="tr-TR" sz="2400" dirty="0" err="1" smtClean="0"/>
              <a:t>negative</a:t>
            </a:r>
            <a:r>
              <a:rPr lang="tr-TR" sz="2400" dirty="0" smtClean="0"/>
              <a:t> </a:t>
            </a:r>
            <a:r>
              <a:rPr lang="tr-TR" sz="2400" dirty="0" err="1" smtClean="0"/>
              <a:t>electrode</a:t>
            </a:r>
            <a:r>
              <a:rPr lang="tr-TR" sz="2400" dirty="0" smtClean="0"/>
              <a:t> (</a:t>
            </a:r>
            <a:r>
              <a:rPr lang="tr-TR" sz="2400" dirty="0" err="1" smtClean="0"/>
              <a:t>anode</a:t>
            </a:r>
            <a:r>
              <a:rPr lang="tr-TR" sz="2400" dirty="0" smtClean="0"/>
              <a:t>) </a:t>
            </a:r>
            <a:r>
              <a:rPr lang="en-US" sz="2400" dirty="0" smtClean="0"/>
              <a:t>separated </a:t>
            </a:r>
            <a:r>
              <a:rPr lang="en-US" sz="2400" dirty="0"/>
              <a:t>by </a:t>
            </a:r>
            <a:r>
              <a:rPr lang="en-US" sz="2400" dirty="0" smtClean="0"/>
              <a:t>a</a:t>
            </a:r>
            <a:r>
              <a:rPr lang="tr-TR" sz="2400" dirty="0" smtClean="0"/>
              <a:t>n</a:t>
            </a:r>
            <a:r>
              <a:rPr lang="en-US" sz="2400" dirty="0" smtClean="0"/>
              <a:t> ion </a:t>
            </a:r>
            <a:r>
              <a:rPr lang="en-US" sz="2400" dirty="0"/>
              <a:t>(charge) conducting electrolyte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 smtClean="0"/>
              <a:t>In </a:t>
            </a:r>
            <a:r>
              <a:rPr lang="en-US" sz="2400" dirty="0"/>
              <a:t>a model system, oxygen is fed to the </a:t>
            </a:r>
            <a:r>
              <a:rPr lang="en-US" sz="2400" dirty="0" err="1" smtClean="0"/>
              <a:t>cathod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hydrogen </a:t>
            </a:r>
            <a:r>
              <a:rPr lang="en-US" sz="2400" dirty="0"/>
              <a:t>is fed to the </a:t>
            </a:r>
            <a:r>
              <a:rPr lang="en-US" sz="2400" dirty="0" smtClean="0"/>
              <a:t>anode.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95863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Fuel</a:t>
            </a:r>
            <a:r>
              <a:rPr lang="tr-TR" dirty="0"/>
              <a:t> </a:t>
            </a:r>
            <a:r>
              <a:rPr lang="tr-TR" dirty="0" err="1"/>
              <a:t>cells</a:t>
            </a:r>
            <a:endParaRPr lang="tr-TR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972" y="1979589"/>
            <a:ext cx="11946028" cy="3334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4327301" y="5443402"/>
            <a:ext cx="2401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Figure</a:t>
            </a:r>
            <a:r>
              <a:rPr lang="tr-TR" dirty="0" smtClean="0"/>
              <a:t> 1. </a:t>
            </a:r>
            <a:r>
              <a:rPr lang="tr-TR" dirty="0" err="1" smtClean="0"/>
              <a:t>Fuel</a:t>
            </a:r>
            <a:r>
              <a:rPr lang="tr-TR" dirty="0" smtClean="0"/>
              <a:t> Cell </a:t>
            </a:r>
            <a:r>
              <a:rPr lang="tr-TR" dirty="0" err="1" smtClean="0"/>
              <a:t>types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111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300730"/>
            <a:ext cx="10515600" cy="1325563"/>
          </a:xfrm>
        </p:spPr>
        <p:txBody>
          <a:bodyPr/>
          <a:lstStyle/>
          <a:p>
            <a:pPr algn="ctr"/>
            <a:r>
              <a:rPr lang="tr-TR" dirty="0" err="1"/>
              <a:t>Fuel</a:t>
            </a:r>
            <a:r>
              <a:rPr lang="tr-TR" dirty="0"/>
              <a:t> </a:t>
            </a:r>
            <a:r>
              <a:rPr lang="tr-TR" dirty="0" err="1"/>
              <a:t>cells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80924"/>
            <a:ext cx="10515600" cy="4351338"/>
          </a:xfrm>
        </p:spPr>
        <p:txBody>
          <a:bodyPr>
            <a:noAutofit/>
          </a:bodyPr>
          <a:lstStyle/>
          <a:p>
            <a:r>
              <a:rPr lang="en-US" sz="2400" dirty="0"/>
              <a:t>By using the catalyst, the activation energy barrier is significantly reduced in order to separate hydrogen atoms from protons (H +) and electrons (e), making them kinetically viable at &lt;80 ° C.</a:t>
            </a:r>
          </a:p>
          <a:p>
            <a:r>
              <a:rPr lang="en-US" sz="2400" dirty="0"/>
              <a:t>The catalyst reduces the activation barrier for chemical reactions and increases the rate of reaction formation.</a:t>
            </a:r>
          </a:p>
          <a:p>
            <a:r>
              <a:rPr lang="en-US" sz="2400" dirty="0"/>
              <a:t>Generated electrons are forced into an external circuit that creates an electron stream (electricity).</a:t>
            </a:r>
          </a:p>
          <a:p>
            <a:r>
              <a:rPr lang="en-US" sz="2400" dirty="0"/>
              <a:t>To complement the charge balance required for redox reactions, protons pass through the electrolyte and react with oxygen and electrons to produce water and heat.</a:t>
            </a:r>
          </a:p>
          <a:p>
            <a:r>
              <a:rPr lang="en-US" sz="2400" dirty="0"/>
              <a:t>As long as fuel (hydrogen) and air are supplied, the fuel cell will generate electricity.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62987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Fuel</a:t>
            </a:r>
            <a:r>
              <a:rPr lang="tr-TR" dirty="0"/>
              <a:t> </a:t>
            </a:r>
            <a:r>
              <a:rPr lang="tr-TR" dirty="0" err="1"/>
              <a:t>cells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In </a:t>
            </a:r>
            <a:r>
              <a:rPr lang="en-US" sz="2400" dirty="0"/>
              <a:t>summary, within a fuel cell 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457200" indent="-457200">
              <a:buAutoNum type="arabicParenBoth"/>
            </a:pPr>
            <a:r>
              <a:rPr lang="en-US" sz="2400" dirty="0" smtClean="0"/>
              <a:t>there </a:t>
            </a:r>
            <a:r>
              <a:rPr lang="en-US" sz="2400" dirty="0"/>
              <a:t>is no </a:t>
            </a:r>
            <a:r>
              <a:rPr lang="en-US" sz="2400" dirty="0" smtClean="0"/>
              <a:t>combustion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en-US" sz="2400" dirty="0" smtClean="0"/>
              <a:t> red</a:t>
            </a:r>
            <a:r>
              <a:rPr lang="tr-TR" sz="2400" dirty="0" err="1" smtClean="0"/>
              <a:t>uction</a:t>
            </a:r>
            <a:r>
              <a:rPr lang="tr-TR" sz="2400" dirty="0" err="1"/>
              <a:t>-</a:t>
            </a:r>
            <a:r>
              <a:rPr lang="tr-TR" sz="2400" dirty="0" err="1" smtClean="0"/>
              <a:t>oxidation</a:t>
            </a:r>
            <a:r>
              <a:rPr lang="en-US" sz="2400" dirty="0" smtClean="0"/>
              <a:t>ox </a:t>
            </a:r>
            <a:r>
              <a:rPr lang="en-US" sz="2400" dirty="0" smtClean="0"/>
              <a:t>reactions</a:t>
            </a:r>
            <a:r>
              <a:rPr lang="tr-TR" sz="2400" dirty="0" smtClean="0"/>
              <a:t> </a:t>
            </a:r>
            <a:r>
              <a:rPr lang="en-US" sz="2400" dirty="0" smtClean="0"/>
              <a:t>generate </a:t>
            </a:r>
            <a:r>
              <a:rPr lang="en-US" sz="2400" dirty="0" smtClean="0"/>
              <a:t>energy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pPr marL="457200" indent="-457200">
              <a:buAutoNum type="arabicParenBoth"/>
            </a:pPr>
            <a:r>
              <a:rPr lang="en-US" sz="2400" dirty="0" smtClean="0"/>
              <a:t>fuel </a:t>
            </a:r>
            <a:r>
              <a:rPr lang="en-US" sz="2400" dirty="0"/>
              <a:t>cells are quiet and </a:t>
            </a:r>
            <a:r>
              <a:rPr lang="en-US" sz="2400" dirty="0" smtClean="0"/>
              <a:t>reliable</a:t>
            </a:r>
            <a:r>
              <a:rPr lang="tr-TR" sz="2400" dirty="0" smtClean="0"/>
              <a:t> </a:t>
            </a:r>
            <a:r>
              <a:rPr lang="tr-TR" sz="2400" dirty="0" err="1" smtClean="0"/>
              <a:t>compared</a:t>
            </a:r>
            <a:r>
              <a:rPr lang="tr-TR" sz="2400" dirty="0" smtClean="0"/>
              <a:t> </a:t>
            </a:r>
            <a:r>
              <a:rPr lang="tr-TR" sz="2400" dirty="0" err="1" smtClean="0"/>
              <a:t>other</a:t>
            </a:r>
            <a:r>
              <a:rPr lang="tr-TR" sz="2400" dirty="0" smtClean="0"/>
              <a:t> </a:t>
            </a:r>
            <a:r>
              <a:rPr lang="tr-TR" sz="2400" dirty="0" err="1" smtClean="0"/>
              <a:t>energy</a:t>
            </a:r>
            <a:r>
              <a:rPr lang="tr-TR" sz="2400" dirty="0" smtClean="0"/>
              <a:t> </a:t>
            </a:r>
            <a:r>
              <a:rPr lang="tr-TR" sz="2400" dirty="0" err="1" smtClean="0"/>
              <a:t>harvesting</a:t>
            </a:r>
            <a:r>
              <a:rPr lang="tr-TR" sz="2400" dirty="0" smtClean="0"/>
              <a:t> </a:t>
            </a:r>
            <a:r>
              <a:rPr lang="tr-TR" sz="2400" dirty="0" err="1" smtClean="0"/>
              <a:t>devives</a:t>
            </a:r>
            <a:r>
              <a:rPr lang="tr-TR" sz="2400" dirty="0"/>
              <a:t>,</a:t>
            </a:r>
            <a:endParaRPr lang="tr-TR" sz="2400" dirty="0" smtClean="0"/>
          </a:p>
          <a:p>
            <a:pPr marL="457200" indent="-457200">
              <a:buAutoNum type="arabicParenBoth"/>
            </a:pPr>
            <a:r>
              <a:rPr lang="en-US" sz="2400" dirty="0" smtClean="0"/>
              <a:t>electricity </a:t>
            </a:r>
            <a:r>
              <a:rPr lang="en-US" sz="2400" dirty="0"/>
              <a:t>is </a:t>
            </a:r>
            <a:r>
              <a:rPr lang="tr-TR" sz="2400" dirty="0" err="1" smtClean="0"/>
              <a:t>generated</a:t>
            </a:r>
            <a:r>
              <a:rPr lang="en-US" sz="2400" dirty="0" smtClean="0"/>
              <a:t> </a:t>
            </a:r>
            <a:r>
              <a:rPr lang="en-US" sz="2400" dirty="0" smtClean="0"/>
              <a:t>electrochemically,</a:t>
            </a:r>
            <a:r>
              <a:rPr lang="tr-TR" sz="2400" dirty="0" smtClean="0"/>
              <a:t> </a:t>
            </a:r>
            <a:r>
              <a:rPr lang="en-US" sz="2400" dirty="0" smtClean="0"/>
              <a:t>rather </a:t>
            </a:r>
            <a:r>
              <a:rPr lang="en-US" sz="2400" dirty="0"/>
              <a:t>than by combustion </a:t>
            </a:r>
            <a:r>
              <a:rPr lang="tr-TR" sz="2400" dirty="0" err="1" smtClean="0"/>
              <a:t>reactions</a:t>
            </a:r>
            <a:r>
              <a:rPr lang="tr-TR" sz="2400" dirty="0" smtClean="0"/>
              <a:t>; </a:t>
            </a:r>
            <a:r>
              <a:rPr lang="tr-TR" sz="2400" dirty="0" err="1" smtClean="0"/>
              <a:t>Hence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fuel cells are more </a:t>
            </a:r>
            <a:r>
              <a:rPr lang="en-US" sz="2400" dirty="0" smtClean="0"/>
              <a:t>efficient</a:t>
            </a:r>
            <a:r>
              <a:rPr lang="tr-TR" sz="2400" dirty="0" smtClean="0"/>
              <a:t> </a:t>
            </a:r>
            <a:r>
              <a:rPr lang="en-US" sz="2400" dirty="0" smtClean="0"/>
              <a:t>in </a:t>
            </a:r>
            <a:r>
              <a:rPr lang="en-US" sz="2400" dirty="0"/>
              <a:t>extracting </a:t>
            </a:r>
            <a:r>
              <a:rPr lang="en-US" sz="2400" dirty="0" smtClean="0"/>
              <a:t>energy</a:t>
            </a:r>
            <a:r>
              <a:rPr lang="tr-TR" sz="2400" dirty="0" smtClean="0"/>
              <a:t> </a:t>
            </a:r>
            <a:r>
              <a:rPr lang="tr-TR" sz="2400" dirty="0" err="1" smtClean="0"/>
              <a:t>compared</a:t>
            </a:r>
            <a:r>
              <a:rPr lang="tr-TR" sz="2400" dirty="0" smtClean="0"/>
              <a:t> </a:t>
            </a:r>
            <a:r>
              <a:rPr lang="tr-TR" sz="2400" dirty="0" err="1" smtClean="0"/>
              <a:t>combustion</a:t>
            </a:r>
            <a:r>
              <a:rPr lang="tr-TR" sz="2400" dirty="0" smtClean="0"/>
              <a:t> </a:t>
            </a:r>
            <a:r>
              <a:rPr lang="tr-TR" sz="2400" dirty="0" err="1" smtClean="0"/>
              <a:t>systems</a:t>
            </a:r>
            <a:r>
              <a:rPr lang="tr-TR" sz="2400" dirty="0" smtClean="0"/>
              <a:t> </a:t>
            </a:r>
            <a:r>
              <a:rPr lang="tr-TR" sz="2400" dirty="0" err="1" smtClean="0"/>
              <a:t>lke</a:t>
            </a:r>
            <a:r>
              <a:rPr lang="tr-TR" sz="2400" dirty="0" smtClean="0"/>
              <a:t> </a:t>
            </a:r>
            <a:r>
              <a:rPr lang="tr-TR" sz="2400" dirty="0" err="1" smtClean="0"/>
              <a:t>combustion</a:t>
            </a:r>
            <a:r>
              <a:rPr lang="tr-TR" sz="2400" dirty="0" smtClean="0"/>
              <a:t> engine</a:t>
            </a:r>
            <a:r>
              <a:rPr lang="tr-TR" sz="2400" dirty="0"/>
              <a:t>,</a:t>
            </a:r>
            <a:endParaRPr lang="tr-TR" sz="2400" dirty="0" smtClean="0"/>
          </a:p>
          <a:p>
            <a:pPr marL="457200" indent="-457200">
              <a:buAutoNum type="arabicParenBoth"/>
            </a:pPr>
            <a:r>
              <a:rPr lang="en-US" sz="2400" dirty="0" smtClean="0"/>
              <a:t>the </a:t>
            </a:r>
            <a:r>
              <a:rPr lang="en-US" sz="2400" dirty="0" smtClean="0"/>
              <a:t>fuel</a:t>
            </a:r>
            <a:r>
              <a:rPr lang="tr-TR" sz="2400" dirty="0" smtClean="0"/>
              <a:t> is</a:t>
            </a:r>
            <a:r>
              <a:rPr lang="en-US" sz="2400" dirty="0" smtClean="0"/>
              <a:t> hydrogen,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air</a:t>
            </a:r>
            <a:r>
              <a:rPr lang="tr-TR" sz="2400" dirty="0" smtClean="0"/>
              <a:t>;</a:t>
            </a:r>
            <a:r>
              <a:rPr lang="en-US" sz="2400" dirty="0" smtClean="0"/>
              <a:t> </a:t>
            </a:r>
            <a:r>
              <a:rPr lang="tr-TR" sz="2400" dirty="0" smtClean="0"/>
              <a:t>t</a:t>
            </a:r>
            <a:r>
              <a:rPr lang="en-US" sz="2400" dirty="0" smtClean="0"/>
              <a:t>he product</a:t>
            </a:r>
            <a:r>
              <a:rPr lang="tr-TR" sz="2400" dirty="0" smtClean="0"/>
              <a:t> is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water</a:t>
            </a:r>
            <a:r>
              <a:rPr lang="tr-TR" sz="2400" dirty="0" smtClean="0"/>
              <a:t>; </a:t>
            </a:r>
            <a:r>
              <a:rPr lang="tr-TR" sz="2400" dirty="0" err="1" smtClean="0"/>
              <a:t>Hence</a:t>
            </a:r>
            <a:r>
              <a:rPr lang="en-US" sz="2400" dirty="0" smtClean="0"/>
              <a:t>, </a:t>
            </a:r>
            <a:r>
              <a:rPr lang="en-US" sz="2400" dirty="0"/>
              <a:t>fuel cells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green</a:t>
            </a:r>
            <a:r>
              <a:rPr lang="tr-TR" sz="2400" dirty="0" smtClean="0"/>
              <a:t> </a:t>
            </a:r>
            <a:r>
              <a:rPr lang="tr-TR" sz="2400" dirty="0" err="1" smtClean="0"/>
              <a:t>technologies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2987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Historical</a:t>
            </a:r>
            <a:r>
              <a:rPr lang="tr-TR" dirty="0"/>
              <a:t> </a:t>
            </a:r>
            <a:r>
              <a:rPr lang="tr-TR" dirty="0" err="1"/>
              <a:t>perspective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/>
              <a:t>In</a:t>
            </a:r>
            <a:r>
              <a:rPr lang="en-US" sz="2400" dirty="0" smtClean="0"/>
              <a:t> </a:t>
            </a:r>
            <a:r>
              <a:rPr lang="en-US" sz="2400" dirty="0"/>
              <a:t>1889, two chemists, Ludwig </a:t>
            </a:r>
            <a:r>
              <a:rPr lang="en-US" sz="2400" dirty="0" err="1"/>
              <a:t>Mond</a:t>
            </a:r>
            <a:r>
              <a:rPr lang="en-US" sz="2400" dirty="0"/>
              <a:t> and Charles Langer, used the term "fuel cell" to try to construct an industrially suitable device using air and industrial coal gas (hydrogen, methane and carbon monoxide).</a:t>
            </a:r>
          </a:p>
          <a:p>
            <a:r>
              <a:rPr lang="en-US" sz="2400" dirty="0" smtClean="0"/>
              <a:t>At </a:t>
            </a:r>
            <a:r>
              <a:rPr lang="en-US" sz="2400" dirty="0"/>
              <a:t>the end of the nineteenth century, the widespread use of internal combustion engines and fossil fuels sent the fuel cell in many other inventions and was only curiously described.</a:t>
            </a:r>
          </a:p>
          <a:p>
            <a:r>
              <a:rPr lang="en-US" sz="2400" dirty="0"/>
              <a:t>There is not much to tell about the fuel cells and their application to more than 50 years of basic science.</a:t>
            </a:r>
          </a:p>
          <a:p>
            <a:r>
              <a:rPr lang="en-US" sz="2400" dirty="0"/>
              <a:t>In 1932 at Cambridge University in England. Francis Thomas Bacon revived the fuel cell, developed in 1889, with a few changes on the original design.</a:t>
            </a:r>
            <a:endParaRPr lang="tr-TR" sz="2400" dirty="0" smtClean="0"/>
          </a:p>
          <a:p>
            <a:r>
              <a:rPr lang="en-US" sz="2400" dirty="0" smtClean="0"/>
              <a:t>It </a:t>
            </a:r>
            <a:r>
              <a:rPr lang="en-US" sz="2400" dirty="0"/>
              <a:t>often happens that some development in </a:t>
            </a:r>
            <a:r>
              <a:rPr lang="en-US" sz="2400" dirty="0" smtClean="0"/>
              <a:t>science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forgotten not because of a lack of importance, </a:t>
            </a:r>
            <a:r>
              <a:rPr lang="en-US" sz="2400" dirty="0" smtClean="0"/>
              <a:t>but</a:t>
            </a:r>
            <a:r>
              <a:rPr lang="tr-TR" sz="2400" dirty="0" smtClean="0"/>
              <a:t> </a:t>
            </a:r>
            <a:r>
              <a:rPr lang="en-US" sz="2400" dirty="0" smtClean="0"/>
              <a:t>rather </a:t>
            </a:r>
            <a:r>
              <a:rPr lang="en-US" sz="2400" dirty="0"/>
              <a:t>due to circumstance.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85731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a fuel cell?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A fuel cell is like a battery that produces electricity from an electrochemical reaction.</a:t>
            </a:r>
          </a:p>
          <a:p>
            <a:r>
              <a:rPr lang="tr-TR" sz="2400" dirty="0" err="1" smtClean="0"/>
              <a:t>Similar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the battery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the fuel cells convert </a:t>
            </a:r>
            <a:r>
              <a:rPr lang="tr-TR" sz="2400" dirty="0" err="1" smtClean="0"/>
              <a:t>chemical</a:t>
            </a:r>
            <a:r>
              <a:rPr lang="tr-TR" sz="2400" dirty="0" smtClean="0"/>
              <a:t> </a:t>
            </a:r>
            <a:r>
              <a:rPr lang="tr-TR" sz="2400" dirty="0" err="1" smtClean="0"/>
              <a:t>energy</a:t>
            </a:r>
            <a:r>
              <a:rPr lang="tr-TR" sz="2400" dirty="0" smtClean="0"/>
              <a:t> </a:t>
            </a:r>
            <a:r>
              <a:rPr lang="en-US" sz="2400" dirty="0" smtClean="0"/>
              <a:t>into electricity</a:t>
            </a:r>
            <a:r>
              <a:rPr lang="en-US" sz="2400" dirty="0"/>
              <a:t>, and also </a:t>
            </a:r>
            <a:r>
              <a:rPr lang="en-US" sz="2400" dirty="0" smtClean="0"/>
              <a:t>heat</a:t>
            </a:r>
            <a:r>
              <a:rPr lang="tr-TR" sz="2400" dirty="0" smtClean="0"/>
              <a:t>.</a:t>
            </a:r>
            <a:endParaRPr lang="en-US" sz="2400" dirty="0"/>
          </a:p>
          <a:p>
            <a:r>
              <a:rPr lang="en-US" sz="2400" dirty="0"/>
              <a:t>However, a battery has a closed energy reservoir, and after discharging it must be </a:t>
            </a:r>
            <a:r>
              <a:rPr lang="en-US" sz="2400" dirty="0" smtClean="0"/>
              <a:t>recharged </a:t>
            </a:r>
            <a:r>
              <a:rPr lang="en-US" sz="2400" dirty="0"/>
              <a:t>using an external electrical source to direct the electrochemical reaction in the reverse direction.</a:t>
            </a:r>
          </a:p>
          <a:p>
            <a:r>
              <a:rPr lang="tr-TR" sz="2400" dirty="0" err="1" smtClean="0"/>
              <a:t>Different</a:t>
            </a:r>
            <a:r>
              <a:rPr lang="tr-TR" sz="2400" dirty="0" smtClean="0"/>
              <a:t> </a:t>
            </a:r>
            <a:r>
              <a:rPr lang="tr-TR" sz="2400" dirty="0" err="1" smtClean="0"/>
              <a:t>from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batteries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fuel </a:t>
            </a:r>
            <a:r>
              <a:rPr lang="en-US" sz="2400" dirty="0" smtClean="0"/>
              <a:t>cell</a:t>
            </a:r>
            <a:r>
              <a:rPr lang="tr-TR" sz="2400" dirty="0" smtClean="0"/>
              <a:t>s</a:t>
            </a:r>
            <a:r>
              <a:rPr lang="en-US" sz="2400" dirty="0" smtClean="0"/>
              <a:t> use external </a:t>
            </a:r>
            <a:r>
              <a:rPr lang="en-US" sz="2400" dirty="0"/>
              <a:t>chemical source of energy and can last forever as long as </a:t>
            </a:r>
            <a:r>
              <a:rPr lang="tr-TR" sz="2400" dirty="0" err="1" smtClean="0"/>
              <a:t>they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supplied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en-US" sz="2400" dirty="0" smtClean="0"/>
              <a:t> </a:t>
            </a:r>
            <a:r>
              <a:rPr lang="en-US" sz="2400" dirty="0"/>
              <a:t>hydrogen </a:t>
            </a:r>
            <a:r>
              <a:rPr lang="tr-TR" sz="2400" dirty="0" err="1" smtClean="0"/>
              <a:t>and</a:t>
            </a:r>
            <a:r>
              <a:rPr lang="en-US" sz="2400" dirty="0" smtClean="0"/>
              <a:t> </a:t>
            </a:r>
            <a:r>
              <a:rPr lang="en-US" sz="2400" dirty="0"/>
              <a:t>oxygen 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The source of hydrogen is usually called fuel and it gives the name of the fuel cell, with no combustion involved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27598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Fuel cells basics</a:t>
            </a:r>
            <a:br>
              <a:rPr lang="en-US" dirty="0"/>
            </a:br>
            <a:r>
              <a:rPr lang="en-US" dirty="0" smtClean="0"/>
              <a:t>Introduction </a:t>
            </a:r>
            <a:r>
              <a:rPr lang="en-US" dirty="0"/>
              <a:t>to fuel cells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74109"/>
            <a:ext cx="10515600" cy="4351338"/>
          </a:xfrm>
        </p:spPr>
        <p:txBody>
          <a:bodyPr>
            <a:noAutofit/>
          </a:bodyPr>
          <a:lstStyle/>
          <a:p>
            <a:r>
              <a:rPr lang="tr-TR" sz="2400" dirty="0" smtClean="0"/>
              <a:t>F</a:t>
            </a:r>
            <a:r>
              <a:rPr lang="en-US" sz="2400" dirty="0" err="1" smtClean="0"/>
              <a:t>uel</a:t>
            </a:r>
            <a:r>
              <a:rPr lang="en-US" sz="2400" dirty="0" smtClean="0"/>
              <a:t> </a:t>
            </a:r>
            <a:r>
              <a:rPr lang="en-US" sz="2400" dirty="0"/>
              <a:t>cells </a:t>
            </a:r>
            <a:r>
              <a:rPr lang="tr-TR" sz="2400" dirty="0"/>
              <a:t>can</a:t>
            </a:r>
            <a:r>
              <a:rPr lang="en-US" sz="2400" dirty="0"/>
              <a:t> be </a:t>
            </a:r>
            <a:r>
              <a:rPr lang="en-US" sz="2400" dirty="0" smtClean="0"/>
              <a:t>classified</a:t>
            </a:r>
            <a:r>
              <a:rPr lang="tr-TR" sz="2400" dirty="0" smtClean="0"/>
              <a:t> d</a:t>
            </a:r>
            <a:r>
              <a:rPr lang="en-US" sz="2400" dirty="0" err="1" smtClean="0"/>
              <a:t>epending</a:t>
            </a:r>
            <a:r>
              <a:rPr lang="en-US" sz="2400" dirty="0" smtClean="0"/>
              <a:t> </a:t>
            </a:r>
            <a:r>
              <a:rPr lang="en-US" sz="2400" dirty="0"/>
              <a:t>on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type </a:t>
            </a:r>
            <a:r>
              <a:rPr lang="en-US" sz="2400" dirty="0"/>
              <a:t>of fuel, the temperature </a:t>
            </a:r>
            <a:r>
              <a:rPr lang="en-US" sz="2400" dirty="0" smtClean="0"/>
              <a:t>of</a:t>
            </a:r>
            <a:r>
              <a:rPr lang="tr-TR" sz="2400" dirty="0" smtClean="0"/>
              <a:t> o</a:t>
            </a:r>
            <a:r>
              <a:rPr lang="en-US" sz="2400" dirty="0" err="1" smtClean="0"/>
              <a:t>peration</a:t>
            </a:r>
            <a:r>
              <a:rPr lang="en-US" sz="2400" dirty="0"/>
              <a:t>, and the </a:t>
            </a:r>
            <a:r>
              <a:rPr lang="en-US" sz="2400" dirty="0" smtClean="0"/>
              <a:t>type</a:t>
            </a:r>
            <a:r>
              <a:rPr lang="tr-TR" sz="2400" dirty="0" smtClean="0"/>
              <a:t> </a:t>
            </a:r>
            <a:r>
              <a:rPr lang="en-US" sz="2400" dirty="0" smtClean="0"/>
              <a:t>of </a:t>
            </a:r>
            <a:r>
              <a:rPr lang="en-US" sz="2400" dirty="0"/>
              <a:t>electrolyte </a:t>
            </a:r>
            <a:r>
              <a:rPr lang="en-US" sz="2400" dirty="0" smtClean="0"/>
              <a:t>used as</a:t>
            </a:r>
            <a:r>
              <a:rPr lang="tr-TR" sz="2400" dirty="0" smtClean="0"/>
              <a:t> </a:t>
            </a:r>
            <a:r>
              <a:rPr lang="tr-TR" sz="2400" dirty="0" err="1" smtClean="0"/>
              <a:t>following</a:t>
            </a:r>
            <a:r>
              <a:rPr lang="tr-TR" sz="2400" dirty="0" smtClean="0"/>
              <a:t>: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en-US" sz="2400" dirty="0" smtClean="0"/>
              <a:t>(</a:t>
            </a:r>
            <a:r>
              <a:rPr lang="en-US" sz="2400" dirty="0"/>
              <a:t>i) proton-exchange membrane fuel </a:t>
            </a:r>
            <a:r>
              <a:rPr lang="en-US" sz="2400" dirty="0" smtClean="0"/>
              <a:t>cell</a:t>
            </a:r>
            <a:r>
              <a:rPr lang="tr-TR" sz="2400" dirty="0" smtClean="0"/>
              <a:t>s</a:t>
            </a:r>
            <a:r>
              <a:rPr lang="en-US" sz="2400" dirty="0" smtClean="0"/>
              <a:t>,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(ii) </a:t>
            </a:r>
            <a:r>
              <a:rPr lang="tr-TR" sz="2400" dirty="0"/>
              <a:t>a</a:t>
            </a:r>
            <a:r>
              <a:rPr lang="en-US" sz="2400" dirty="0" err="1"/>
              <a:t>lkaline</a:t>
            </a:r>
            <a:r>
              <a:rPr lang="tr-TR" sz="2400" dirty="0"/>
              <a:t> </a:t>
            </a:r>
            <a:r>
              <a:rPr lang="en-US" sz="2400" dirty="0"/>
              <a:t>fuel </a:t>
            </a:r>
            <a:r>
              <a:rPr lang="en-US" sz="2400" dirty="0" smtClean="0"/>
              <a:t>cells,  </a:t>
            </a:r>
            <a:endParaRPr lang="tr-TR" sz="2400" dirty="0" smtClean="0"/>
          </a:p>
          <a:p>
            <a:pPr marL="0" indent="0">
              <a:buNone/>
            </a:pPr>
            <a:r>
              <a:rPr lang="en-US" sz="2400" dirty="0" smtClean="0"/>
              <a:t>(</a:t>
            </a:r>
            <a:r>
              <a:rPr lang="en-US" sz="2400" dirty="0"/>
              <a:t>iii) </a:t>
            </a:r>
            <a:r>
              <a:rPr lang="tr-TR" sz="2400" dirty="0"/>
              <a:t>p</a:t>
            </a:r>
            <a:r>
              <a:rPr lang="en-US" sz="2400" dirty="0" err="1" smtClean="0"/>
              <a:t>hosphoric</a:t>
            </a:r>
            <a:r>
              <a:rPr lang="tr-TR" sz="2400" dirty="0" smtClean="0"/>
              <a:t> </a:t>
            </a:r>
            <a:r>
              <a:rPr lang="en-US" sz="2400" dirty="0" smtClean="0"/>
              <a:t>acid </a:t>
            </a:r>
            <a:r>
              <a:rPr lang="en-US" sz="2400" dirty="0"/>
              <a:t>fuel </a:t>
            </a:r>
            <a:r>
              <a:rPr lang="en-US" sz="2400" dirty="0" smtClean="0"/>
              <a:t>cells, </a:t>
            </a:r>
            <a:endParaRPr lang="tr-TR" sz="2400" dirty="0" smtClean="0"/>
          </a:p>
          <a:p>
            <a:pPr marL="0" indent="0">
              <a:buNone/>
            </a:pPr>
            <a:r>
              <a:rPr lang="en-US" sz="2400" dirty="0" smtClean="0"/>
              <a:t>(i</a:t>
            </a:r>
            <a:r>
              <a:rPr lang="tr-TR" sz="2400" dirty="0"/>
              <a:t>v</a:t>
            </a:r>
            <a:r>
              <a:rPr lang="en-US" sz="2400" dirty="0" smtClean="0"/>
              <a:t>) </a:t>
            </a:r>
            <a:r>
              <a:rPr lang="en-US" sz="2400" dirty="0"/>
              <a:t>molten-carbonate fuel </a:t>
            </a:r>
            <a:r>
              <a:rPr lang="en-US" sz="2400" dirty="0" smtClean="0"/>
              <a:t>cells, </a:t>
            </a:r>
            <a:endParaRPr lang="tr-TR" sz="2400" dirty="0" smtClean="0"/>
          </a:p>
          <a:p>
            <a:pPr marL="0" indent="0">
              <a:buNone/>
            </a:pPr>
            <a:r>
              <a:rPr lang="en-US" sz="2400" dirty="0" smtClean="0"/>
              <a:t>(v</a:t>
            </a:r>
            <a:r>
              <a:rPr lang="en-US" sz="2400" dirty="0"/>
              <a:t>) solid-oxide fuel </a:t>
            </a:r>
            <a:r>
              <a:rPr lang="en-US" sz="2400" dirty="0" smtClean="0"/>
              <a:t>cells, </a:t>
            </a:r>
            <a:endParaRPr lang="tr-TR" sz="2400" dirty="0" smtClean="0"/>
          </a:p>
          <a:p>
            <a:pPr marL="0" indent="0">
              <a:buNone/>
            </a:pPr>
            <a:r>
              <a:rPr lang="en-US" sz="2400" dirty="0" smtClean="0"/>
              <a:t>(v</a:t>
            </a:r>
            <a:r>
              <a:rPr lang="tr-TR" sz="2400" dirty="0" smtClean="0"/>
              <a:t>i</a:t>
            </a:r>
            <a:r>
              <a:rPr lang="en-US" sz="2400" dirty="0" smtClean="0"/>
              <a:t>) </a:t>
            </a:r>
            <a:r>
              <a:rPr lang="en-US" sz="2400" dirty="0"/>
              <a:t>direct methanol fuel </a:t>
            </a:r>
            <a:r>
              <a:rPr lang="en-US" sz="2400" dirty="0" smtClean="0"/>
              <a:t>cells</a:t>
            </a:r>
            <a:r>
              <a:rPr lang="tr-TR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57899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1062</TotalTime>
  <Words>834</Words>
  <Application>Microsoft Office PowerPoint</Application>
  <PresentationFormat>Özel</PresentationFormat>
  <Paragraphs>64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Office Teması</vt:lpstr>
      <vt:lpstr>Fuel cells</vt:lpstr>
      <vt:lpstr>Content</vt:lpstr>
      <vt:lpstr>Fuel cells</vt:lpstr>
      <vt:lpstr>Fuel cells</vt:lpstr>
      <vt:lpstr>Fuel cells</vt:lpstr>
      <vt:lpstr>Fuel cells</vt:lpstr>
      <vt:lpstr>Historical perspective</vt:lpstr>
      <vt:lpstr>What is a fuel cell?</vt:lpstr>
      <vt:lpstr>Fuel cells basics Introduction to fuel cells</vt:lpstr>
      <vt:lpstr>Fuel cells basics Introduction to fuel cells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and the environment: the global landscape</dc:title>
  <dc:creator>pc205</dc:creator>
  <cp:lastModifiedBy>ew1</cp:lastModifiedBy>
  <cp:revision>207</cp:revision>
  <dcterms:created xsi:type="dcterms:W3CDTF">2018-01-03T07:12:09Z</dcterms:created>
  <dcterms:modified xsi:type="dcterms:W3CDTF">2018-02-03T10:12:14Z</dcterms:modified>
</cp:coreProperties>
</file>