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4" r:id="rId5"/>
    <p:sldId id="263" r:id="rId6"/>
    <p:sldId id="262" r:id="rId7"/>
    <p:sldId id="259" r:id="rId8"/>
    <p:sldId id="260" r:id="rId9"/>
    <p:sldId id="261"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4CF7C-E157-DA4A-AC84-C264D3819714}" type="datetimeFigureOut">
              <a:rPr lang="tr-TR" smtClean="0"/>
              <a:t>7.03.2022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9B80B-CC5A-0742-B510-F10FBB1D01A2}" type="slidenum">
              <a:rPr lang="tr-TR" smtClean="0"/>
              <a:t>‹#›</a:t>
            </a:fld>
            <a:endParaRPr lang="tr-TR"/>
          </a:p>
        </p:txBody>
      </p:sp>
    </p:spTree>
    <p:extLst>
      <p:ext uri="{BB962C8B-B14F-4D97-AF65-F5344CB8AC3E}">
        <p14:creationId xmlns:p14="http://schemas.microsoft.com/office/powerpoint/2010/main" val="956083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Sınav Türleri: Uzun Yanıtlı ve Kısa </a:t>
            </a:r>
            <a:r>
              <a:rPr lang="tr-TR"/>
              <a:t>Yanıtlı </a:t>
            </a:r>
            <a:endParaRPr lang="tr-TR" dirty="0"/>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pPr marL="0" indent="0" algn="just">
              <a:buNone/>
            </a:pPr>
            <a:r>
              <a:rPr lang="tr-TR" dirty="0"/>
              <a:t>Tekin, H. (1984). </a:t>
            </a:r>
            <a:r>
              <a:rPr lang="tr-TR" i="1" dirty="0"/>
              <a:t>Eğitimde ölçme ve değerlendirme.</a:t>
            </a:r>
            <a:r>
              <a:rPr lang="tr-TR" dirty="0"/>
              <a:t> Ankara: </a:t>
            </a:r>
            <a:r>
              <a:rPr lang="tr-TR"/>
              <a:t>Eğitim 	Fakültesi </a:t>
            </a:r>
            <a:r>
              <a:rPr lang="tr-TR" dirty="0"/>
              <a:t>Yayınları</a:t>
            </a:r>
          </a:p>
        </p:txBody>
      </p:sp>
    </p:spTree>
    <p:extLst>
      <p:ext uri="{BB962C8B-B14F-4D97-AF65-F5344CB8AC3E}">
        <p14:creationId xmlns:p14="http://schemas.microsoft.com/office/powerpoint/2010/main" val="2601736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dirty="0"/>
              <a:t>Eğitimde Kullanılan Testler ve Maddeler</a:t>
            </a:r>
          </a:p>
          <a:p>
            <a:pPr marL="0" indent="0" algn="just">
              <a:buNone/>
            </a:pPr>
            <a:endParaRPr lang="tr-TR" dirty="0"/>
          </a:p>
          <a:p>
            <a:pPr marL="0" indent="0" algn="just">
              <a:buNone/>
            </a:pPr>
            <a:r>
              <a:rPr lang="tr-TR" dirty="0"/>
              <a:t>Bir derse ilişkin öğrenmelerin ölçülmesinde çeşitli ölçme araçlarından yararlanılır. Hangi ölçme aracının kullanılacağı, yapılacak ölçmenin amacına, konu kapsamına, hangi davranış düzeylerinde maddeler/sorular hazırlanacağına, birey sayısına, ölçme aracını hazırlayacak kişinin bu konudaki deneyimlerine vb. etkenlere bağlıdır.</a:t>
            </a:r>
          </a:p>
          <a:p>
            <a:pPr marL="0" indent="0" algn="just">
              <a:buNone/>
            </a:pPr>
            <a:r>
              <a:rPr lang="tr-TR" dirty="0"/>
              <a:t>	</a:t>
            </a:r>
          </a:p>
        </p:txBody>
      </p:sp>
    </p:spTree>
    <p:extLst>
      <p:ext uri="{BB962C8B-B14F-4D97-AF65-F5344CB8AC3E}">
        <p14:creationId xmlns:p14="http://schemas.microsoft.com/office/powerpoint/2010/main" val="2473383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Bir konu alanına ilişkin öğrenmelerde bilişsel, </a:t>
            </a:r>
            <a:r>
              <a:rPr lang="tr-TR" dirty="0" err="1"/>
              <a:t>duyuşsal</a:t>
            </a:r>
            <a:r>
              <a:rPr lang="tr-TR" dirty="0"/>
              <a:t> ve devimsel davranışlar ölçülebilmektedir. Ancak eğitimle ilgili süreçlerde daha çok, bilişsel davranışları ölçen araçlar kullanılmaktadır. Bu araçların kullanıldığı test türleri ve bu testleri oluşturan başlıca maddeler şunlardır: Uzun yanıtlı yazılı maddeler, kısa yanıtlı maddeler, eşleştirmeli maddeler, doğru-yanlış (sınıflama gerektiren) maddeler, çoktan seçmeli maddeler, açık uçlu maddeler, performans görevleri ve projelerdir. </a:t>
            </a:r>
          </a:p>
        </p:txBody>
      </p:sp>
    </p:spTree>
    <p:extLst>
      <p:ext uri="{BB962C8B-B14F-4D97-AF65-F5344CB8AC3E}">
        <p14:creationId xmlns:p14="http://schemas.microsoft.com/office/powerpoint/2010/main" val="2847246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45588"/>
            <a:ext cx="10515600" cy="5431375"/>
          </a:xfrm>
        </p:spPr>
        <p:txBody>
          <a:bodyPr/>
          <a:lstStyle/>
          <a:p>
            <a:pPr marL="0" indent="0" algn="just">
              <a:buNone/>
            </a:pPr>
            <a:r>
              <a:rPr lang="tr-TR" dirty="0"/>
              <a:t>Bu maddeler kendi içlerinde eğitimle ilgili süreçlerde ele alınan öğrenmeleri ölçme düzeylerine bağlı olarak kendi içlerinde </a:t>
            </a:r>
            <a:r>
              <a:rPr lang="tr-TR" i="1" dirty="0"/>
              <a:t>alt düzey düşünme süreçlerini</a:t>
            </a:r>
            <a:r>
              <a:rPr lang="tr-TR" dirty="0"/>
              <a:t> ve </a:t>
            </a:r>
            <a:r>
              <a:rPr lang="tr-TR" i="1" dirty="0"/>
              <a:t>üst düzey düşünme süreçlerini</a:t>
            </a:r>
            <a:r>
              <a:rPr lang="tr-TR" dirty="0"/>
              <a:t> ölçen maddeler olarak iki grupta yer alabilirler. Bu durum aşağıdaki tabloda özetlenmiştir:</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178771869"/>
              </p:ext>
            </p:extLst>
          </p:nvPr>
        </p:nvGraphicFramePr>
        <p:xfrm>
          <a:off x="2560321" y="3326045"/>
          <a:ext cx="7695026" cy="2850918"/>
        </p:xfrm>
        <a:graphic>
          <a:graphicData uri="http://schemas.openxmlformats.org/drawingml/2006/table">
            <a:tbl>
              <a:tblPr firstRow="1" firstCol="1" bandRow="1">
                <a:tableStyleId>{5C22544A-7EE6-4342-B048-85BDC9FD1C3A}</a:tableStyleId>
              </a:tblPr>
              <a:tblGrid>
                <a:gridCol w="2065474">
                  <a:extLst>
                    <a:ext uri="{9D8B030D-6E8A-4147-A177-3AD203B41FA5}">
                      <a16:colId xmlns:a16="http://schemas.microsoft.com/office/drawing/2014/main" val="3576553428"/>
                    </a:ext>
                  </a:extLst>
                </a:gridCol>
                <a:gridCol w="3484876">
                  <a:extLst>
                    <a:ext uri="{9D8B030D-6E8A-4147-A177-3AD203B41FA5}">
                      <a16:colId xmlns:a16="http://schemas.microsoft.com/office/drawing/2014/main" val="925365634"/>
                    </a:ext>
                  </a:extLst>
                </a:gridCol>
                <a:gridCol w="2144676">
                  <a:extLst>
                    <a:ext uri="{9D8B030D-6E8A-4147-A177-3AD203B41FA5}">
                      <a16:colId xmlns:a16="http://schemas.microsoft.com/office/drawing/2014/main" val="3748250923"/>
                    </a:ext>
                  </a:extLst>
                </a:gridCol>
              </a:tblGrid>
              <a:tr h="219301">
                <a:tc>
                  <a:txBody>
                    <a:bodyPr/>
                    <a:lstStyle/>
                    <a:p>
                      <a:pPr algn="ctr">
                        <a:spcBef>
                          <a:spcPts val="300"/>
                        </a:spcBef>
                        <a:spcAft>
                          <a:spcPts val="300"/>
                        </a:spcAft>
                        <a:tabLst>
                          <a:tab pos="355600" algn="l"/>
                          <a:tab pos="533400" algn="l"/>
                          <a:tab pos="711200" algn="l"/>
                          <a:tab pos="889000" algn="l"/>
                        </a:tabLst>
                      </a:pPr>
                      <a:r>
                        <a:rPr lang="tr-TR" sz="1200">
                          <a:effectLst/>
                        </a:rPr>
                        <a:t>Düşünme Düzeyleri</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tabLst>
                          <a:tab pos="355600" algn="l"/>
                          <a:tab pos="533400" algn="l"/>
                          <a:tab pos="711200" algn="l"/>
                          <a:tab pos="889000" algn="l"/>
                        </a:tabLst>
                      </a:pPr>
                      <a:r>
                        <a:rPr lang="tr-TR" sz="1200">
                          <a:effectLst/>
                        </a:rPr>
                        <a:t>Bilişsel Süreçler</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300"/>
                        </a:spcBef>
                        <a:spcAft>
                          <a:spcPts val="300"/>
                        </a:spcAft>
                        <a:tabLst>
                          <a:tab pos="355600" algn="l"/>
                          <a:tab pos="533400" algn="l"/>
                          <a:tab pos="711200" algn="l"/>
                          <a:tab pos="889000" algn="l"/>
                        </a:tabLst>
                      </a:pPr>
                      <a:r>
                        <a:rPr lang="tr-TR" sz="1200">
                          <a:effectLst/>
                        </a:rPr>
                        <a:t>Maddeler/Testler</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26106606"/>
                  </a:ext>
                </a:extLst>
              </a:tr>
              <a:tr h="1535110">
                <a:tc>
                  <a:txBody>
                    <a:bodyPr/>
                    <a:lstStyle/>
                    <a:p>
                      <a:pPr>
                        <a:spcAft>
                          <a:spcPts val="0"/>
                        </a:spcAft>
                        <a:tabLst>
                          <a:tab pos="355600" algn="l"/>
                          <a:tab pos="533400" algn="l"/>
                          <a:tab pos="711200" algn="l"/>
                          <a:tab pos="889000" algn="l"/>
                        </a:tabLst>
                      </a:pPr>
                      <a:r>
                        <a:rPr lang="tr-TR" sz="1200">
                          <a:effectLst/>
                        </a:rPr>
                        <a:t>Alt Düzey Düşünme</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tabLst>
                          <a:tab pos="355600" algn="l"/>
                          <a:tab pos="533400" algn="l"/>
                          <a:tab pos="711200" algn="l"/>
                          <a:tab pos="889000" algn="l"/>
                        </a:tabLst>
                      </a:pPr>
                      <a:r>
                        <a:rPr lang="tr-TR" sz="1200" dirty="0">
                          <a:effectLst/>
                        </a:rPr>
                        <a:t>• Hatırlama</a:t>
                      </a:r>
                    </a:p>
                    <a:p>
                      <a:pPr algn="just">
                        <a:spcAft>
                          <a:spcPts val="0"/>
                        </a:spcAft>
                        <a:tabLst>
                          <a:tab pos="355600" algn="l"/>
                          <a:tab pos="533400" algn="l"/>
                          <a:tab pos="711200" algn="l"/>
                          <a:tab pos="889000" algn="l"/>
                        </a:tabLst>
                      </a:pPr>
                      <a:r>
                        <a:rPr lang="tr-TR" sz="1200" dirty="0">
                          <a:effectLst/>
                        </a:rPr>
                        <a:t>• Anımsama</a:t>
                      </a:r>
                    </a:p>
                    <a:p>
                      <a:pPr algn="just">
                        <a:spcAft>
                          <a:spcPts val="0"/>
                        </a:spcAft>
                        <a:tabLst>
                          <a:tab pos="355600" algn="l"/>
                          <a:tab pos="533400" algn="l"/>
                          <a:tab pos="711200" algn="l"/>
                          <a:tab pos="889000" algn="l"/>
                        </a:tabLst>
                      </a:pPr>
                      <a:r>
                        <a:rPr lang="tr-TR" sz="1200" dirty="0">
                          <a:effectLst/>
                        </a:rPr>
                        <a:t>• Ezberleme</a:t>
                      </a:r>
                      <a:endParaRPr lang="tr-TR" sz="12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tabLst>
                          <a:tab pos="355600" algn="l"/>
                          <a:tab pos="533400" algn="l"/>
                          <a:tab pos="711200" algn="l"/>
                          <a:tab pos="889000" algn="l"/>
                        </a:tabLst>
                      </a:pPr>
                      <a:r>
                        <a:rPr lang="tr-TR" sz="1200">
                          <a:effectLst/>
                        </a:rPr>
                        <a:t>Uzun yanıtlı</a:t>
                      </a:r>
                    </a:p>
                    <a:p>
                      <a:pPr algn="just">
                        <a:spcAft>
                          <a:spcPts val="0"/>
                        </a:spcAft>
                        <a:tabLst>
                          <a:tab pos="355600" algn="l"/>
                          <a:tab pos="533400" algn="l"/>
                          <a:tab pos="711200" algn="l"/>
                          <a:tab pos="889000" algn="l"/>
                        </a:tabLst>
                      </a:pPr>
                      <a:r>
                        <a:rPr lang="tr-TR" sz="1200">
                          <a:effectLst/>
                        </a:rPr>
                        <a:t>Kısa yanıtlı</a:t>
                      </a:r>
                    </a:p>
                    <a:p>
                      <a:pPr algn="just">
                        <a:spcAft>
                          <a:spcPts val="0"/>
                        </a:spcAft>
                        <a:tabLst>
                          <a:tab pos="355600" algn="l"/>
                          <a:tab pos="533400" algn="l"/>
                          <a:tab pos="711200" algn="l"/>
                          <a:tab pos="889000" algn="l"/>
                        </a:tabLst>
                      </a:pPr>
                      <a:r>
                        <a:rPr lang="tr-TR" sz="1200">
                          <a:effectLst/>
                        </a:rPr>
                        <a:t>Eşleştirme gerektiren</a:t>
                      </a:r>
                    </a:p>
                    <a:p>
                      <a:pPr algn="just">
                        <a:spcAft>
                          <a:spcPts val="0"/>
                        </a:spcAft>
                        <a:tabLst>
                          <a:tab pos="355600" algn="l"/>
                          <a:tab pos="533400" algn="l"/>
                          <a:tab pos="711200" algn="l"/>
                          <a:tab pos="889000" algn="l"/>
                        </a:tabLst>
                      </a:pPr>
                      <a:r>
                        <a:rPr lang="tr-TR" sz="1200">
                          <a:effectLst/>
                        </a:rPr>
                        <a:t>Boşluk tamamlamalı</a:t>
                      </a:r>
                    </a:p>
                    <a:p>
                      <a:pPr algn="just">
                        <a:spcAft>
                          <a:spcPts val="0"/>
                        </a:spcAft>
                        <a:tabLst>
                          <a:tab pos="355600" algn="l"/>
                          <a:tab pos="533400" algn="l"/>
                          <a:tab pos="711200" algn="l"/>
                          <a:tab pos="889000" algn="l"/>
                        </a:tabLst>
                      </a:pPr>
                      <a:r>
                        <a:rPr lang="tr-TR" sz="1200">
                          <a:effectLst/>
                        </a:rPr>
                        <a:t>Doğru-yanlış</a:t>
                      </a:r>
                    </a:p>
                    <a:p>
                      <a:pPr algn="just">
                        <a:spcAft>
                          <a:spcPts val="0"/>
                        </a:spcAft>
                        <a:tabLst>
                          <a:tab pos="355600" algn="l"/>
                          <a:tab pos="533400" algn="l"/>
                          <a:tab pos="711200" algn="l"/>
                          <a:tab pos="889000" algn="l"/>
                        </a:tabLst>
                      </a:pPr>
                      <a:r>
                        <a:rPr lang="tr-TR" sz="1200">
                          <a:effectLst/>
                        </a:rPr>
                        <a:t>Çoktan seçmeli</a:t>
                      </a:r>
                    </a:p>
                    <a:p>
                      <a:pPr algn="just">
                        <a:spcAft>
                          <a:spcPts val="0"/>
                        </a:spcAft>
                        <a:tabLst>
                          <a:tab pos="355600" algn="l"/>
                          <a:tab pos="533400" algn="l"/>
                          <a:tab pos="711200" algn="l"/>
                          <a:tab pos="889000" algn="l"/>
                        </a:tabLst>
                      </a:pPr>
                      <a:r>
                        <a:rPr lang="tr-TR" sz="1200">
                          <a:effectLst/>
                        </a:rPr>
                        <a:t>Ev ödevleri</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9256720"/>
                  </a:ext>
                </a:extLst>
              </a:tr>
              <a:tr h="1096507">
                <a:tc>
                  <a:txBody>
                    <a:bodyPr/>
                    <a:lstStyle/>
                    <a:p>
                      <a:pPr>
                        <a:spcAft>
                          <a:spcPts val="0"/>
                        </a:spcAft>
                        <a:tabLst>
                          <a:tab pos="355600" algn="l"/>
                          <a:tab pos="533400" algn="l"/>
                          <a:tab pos="711200" algn="l"/>
                          <a:tab pos="889000" algn="l"/>
                        </a:tabLst>
                      </a:pPr>
                      <a:r>
                        <a:rPr lang="tr-TR" sz="1200">
                          <a:effectLst/>
                        </a:rPr>
                        <a:t>Üst Düzey Düşünme</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ts val="0"/>
                        </a:spcAft>
                        <a:tabLst>
                          <a:tab pos="355600" algn="l"/>
                          <a:tab pos="533400" algn="l"/>
                          <a:tab pos="711200" algn="l"/>
                          <a:tab pos="889000" algn="l"/>
                        </a:tabLst>
                      </a:pPr>
                      <a:r>
                        <a:rPr lang="tr-TR" sz="1200">
                          <a:effectLst/>
                        </a:rPr>
                        <a:t>• Anlama</a:t>
                      </a:r>
                    </a:p>
                    <a:p>
                      <a:pPr algn="just">
                        <a:spcAft>
                          <a:spcPts val="0"/>
                        </a:spcAft>
                        <a:tabLst>
                          <a:tab pos="355600" algn="l"/>
                          <a:tab pos="533400" algn="l"/>
                          <a:tab pos="711200" algn="l"/>
                          <a:tab pos="889000" algn="l"/>
                        </a:tabLst>
                      </a:pPr>
                      <a:r>
                        <a:rPr lang="tr-TR" sz="1200">
                          <a:effectLst/>
                        </a:rPr>
                        <a:t>• Uygulama</a:t>
                      </a:r>
                    </a:p>
                    <a:p>
                      <a:pPr algn="just">
                        <a:spcAft>
                          <a:spcPts val="0"/>
                        </a:spcAft>
                        <a:tabLst>
                          <a:tab pos="355600" algn="l"/>
                          <a:tab pos="533400" algn="l"/>
                          <a:tab pos="711200" algn="l"/>
                          <a:tab pos="889000" algn="l"/>
                        </a:tabLst>
                      </a:pPr>
                      <a:r>
                        <a:rPr lang="tr-TR" sz="1200">
                          <a:effectLst/>
                        </a:rPr>
                        <a:t>• Çözümleme (analiz)</a:t>
                      </a:r>
                    </a:p>
                    <a:p>
                      <a:pPr algn="just">
                        <a:spcAft>
                          <a:spcPts val="0"/>
                        </a:spcAft>
                        <a:tabLst>
                          <a:tab pos="355600" algn="l"/>
                          <a:tab pos="533400" algn="l"/>
                          <a:tab pos="711200" algn="l"/>
                          <a:tab pos="889000" algn="l"/>
                        </a:tabLst>
                      </a:pPr>
                      <a:r>
                        <a:rPr lang="tr-TR" sz="1200">
                          <a:effectLst/>
                        </a:rPr>
                        <a:t>• Değerlendirme /eleştirel düşünme</a:t>
                      </a:r>
                    </a:p>
                    <a:p>
                      <a:pPr algn="just">
                        <a:spcAft>
                          <a:spcPts val="0"/>
                        </a:spcAft>
                        <a:tabLst>
                          <a:tab pos="355600" algn="l"/>
                          <a:tab pos="533400" algn="l"/>
                          <a:tab pos="711200" algn="l"/>
                          <a:tab pos="889000" algn="l"/>
                        </a:tabLst>
                      </a:pPr>
                      <a:r>
                        <a:rPr lang="tr-TR" sz="1200">
                          <a:effectLst/>
                        </a:rPr>
                        <a:t>• Yaratıcı düşünme</a:t>
                      </a:r>
                      <a:endParaRPr lang="tr-TR" sz="120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tabLst>
                          <a:tab pos="355600" algn="l"/>
                          <a:tab pos="533400" algn="l"/>
                          <a:tab pos="711200" algn="l"/>
                          <a:tab pos="889000" algn="l"/>
                        </a:tabLst>
                      </a:pPr>
                      <a:r>
                        <a:rPr lang="tr-TR" sz="1200" dirty="0">
                          <a:effectLst/>
                        </a:rPr>
                        <a:t>Açık uçlu</a:t>
                      </a:r>
                    </a:p>
                    <a:p>
                      <a:pPr algn="just">
                        <a:spcAft>
                          <a:spcPts val="0"/>
                        </a:spcAft>
                        <a:tabLst>
                          <a:tab pos="355600" algn="l"/>
                          <a:tab pos="533400" algn="l"/>
                          <a:tab pos="711200" algn="l"/>
                          <a:tab pos="889000" algn="l"/>
                        </a:tabLst>
                      </a:pPr>
                      <a:r>
                        <a:rPr lang="tr-TR" sz="1200" dirty="0">
                          <a:effectLst/>
                        </a:rPr>
                        <a:t>Performans görevi</a:t>
                      </a:r>
                    </a:p>
                    <a:p>
                      <a:pPr algn="just">
                        <a:spcAft>
                          <a:spcPts val="0"/>
                        </a:spcAft>
                        <a:tabLst>
                          <a:tab pos="355600" algn="l"/>
                          <a:tab pos="533400" algn="l"/>
                          <a:tab pos="711200" algn="l"/>
                          <a:tab pos="889000" algn="l"/>
                        </a:tabLst>
                      </a:pPr>
                      <a:r>
                        <a:rPr lang="tr-TR" sz="1200" dirty="0">
                          <a:effectLst/>
                        </a:rPr>
                        <a:t>Proje</a:t>
                      </a:r>
                      <a:endParaRPr lang="tr-TR" sz="12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94601574"/>
                  </a:ext>
                </a:extLst>
              </a:tr>
            </a:tbl>
          </a:graphicData>
        </a:graphic>
      </p:graphicFrame>
    </p:spTree>
    <p:extLst>
      <p:ext uri="{BB962C8B-B14F-4D97-AF65-F5344CB8AC3E}">
        <p14:creationId xmlns:p14="http://schemas.microsoft.com/office/powerpoint/2010/main" val="2161960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Uzun Yanıt Gerektiren Maddeler</a:t>
            </a:r>
            <a:endParaRPr lang="tr-TR" dirty="0"/>
          </a:p>
        </p:txBody>
      </p:sp>
      <p:sp>
        <p:nvSpPr>
          <p:cNvPr id="3" name="İçerik Yer Tutucusu 2"/>
          <p:cNvSpPr>
            <a:spLocks noGrp="1"/>
          </p:cNvSpPr>
          <p:nvPr>
            <p:ph idx="1"/>
          </p:nvPr>
        </p:nvSpPr>
        <p:spPr/>
        <p:txBody>
          <a:bodyPr/>
          <a:lstStyle/>
          <a:p>
            <a:pPr marL="0" indent="0" algn="just">
              <a:buNone/>
            </a:pPr>
            <a:r>
              <a:rPr lang="tr-TR" dirty="0"/>
              <a:t>Az sayıda sorudan oluşur. Yanıtlayıcı, yanıtı düşünüp bulmak ve sonra da yazmak zorundadır. Yanıtlar sınırlandırılmış olmadığı için, yanıtlayıcı istediğini yazabilir. Bu nedenle yanıtları çoğu kez kesinlikle doğru ya da kesinlikle yanlış biçiminde ayırma olanağı yoktur. Yanıtların doğruluk derecesini, </a:t>
            </a:r>
            <a:r>
              <a:rPr lang="tr-TR" dirty="0" err="1"/>
              <a:t>puanlayıcı</a:t>
            </a:r>
            <a:r>
              <a:rPr lang="tr-TR" dirty="0"/>
              <a:t> belirler. Genellikle hazırlanması kolay ancak puanlanması güçtür ve hatalara neden olur. Testin, konu kapsamını temsil etme düzeyi oldukça düşüktür. </a:t>
            </a:r>
          </a:p>
        </p:txBody>
      </p:sp>
    </p:spTree>
    <p:extLst>
      <p:ext uri="{BB962C8B-B14F-4D97-AF65-F5344CB8AC3E}">
        <p14:creationId xmlns:p14="http://schemas.microsoft.com/office/powerpoint/2010/main" val="3372856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Yazılı ifade gücünün ölçülmesinde kullanılması gereken, vazgeçilmeyecek bir sınav türüdür.</a:t>
            </a:r>
          </a:p>
          <a:p>
            <a:pPr marL="0" indent="0" algn="just">
              <a:buNone/>
            </a:pPr>
            <a:r>
              <a:rPr lang="tr-TR" dirty="0"/>
              <a:t>*Bir sınavın hazırlanması için süre az, ancak puanlamaya ayrılabilecek süre fazla ise,</a:t>
            </a:r>
          </a:p>
          <a:p>
            <a:pPr marL="0" indent="0" algn="just">
              <a:buNone/>
            </a:pPr>
            <a:r>
              <a:rPr lang="tr-TR" dirty="0"/>
              <a:t>*Yazılı anlatım gücü ve yazım kurallarını bir metin içinde kullanabilme becerisi ölçülmek isteniyorsa,</a:t>
            </a:r>
          </a:p>
          <a:p>
            <a:pPr marL="0" indent="0" algn="just">
              <a:buNone/>
            </a:pPr>
            <a:r>
              <a:rPr lang="tr-TR" dirty="0"/>
              <a:t>*Öğrencilerin, öğrendikleri bilgileri örgütleyerek bütünleştirmeleri ve gerekli durumlarda kullanmaları isteniyorsa kullanılabilir.</a:t>
            </a:r>
          </a:p>
          <a:p>
            <a:pPr marL="0" indent="0" algn="just">
              <a:buNone/>
            </a:pPr>
            <a:endParaRPr lang="tr-TR" dirty="0"/>
          </a:p>
        </p:txBody>
      </p:sp>
    </p:spTree>
    <p:extLst>
      <p:ext uri="{BB962C8B-B14F-4D97-AF65-F5344CB8AC3E}">
        <p14:creationId xmlns:p14="http://schemas.microsoft.com/office/powerpoint/2010/main" val="276776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Kısa Yanıtlı Maddeler</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a:t>Yanıtı, bir veya birkaç sözcükten ya da en çok birkaç cümleden oluşan sorulara kısa yanıtlı soru, böyle sorulardan oluşan sınavlara da kısa yanıtlı sınavlar denir. Yanıtların kısa olması nedeniyle, fazla sayıda sorunun sorulabildiği ve öğretilen konulardan daha çok davranışın yoklanabildiği bir sınav türüdür. Daha kolay puanlanabildiği için, puanlama hataları daha azdır. Yararlarına rağmen hazırlanması emek gerektiren ve zaman alan bir sınavdır (Tekin, 1984).</a:t>
            </a:r>
          </a:p>
          <a:p>
            <a:endParaRPr lang="tr-TR" dirty="0"/>
          </a:p>
        </p:txBody>
      </p:sp>
    </p:spTree>
    <p:extLst>
      <p:ext uri="{BB962C8B-B14F-4D97-AF65-F5344CB8AC3E}">
        <p14:creationId xmlns:p14="http://schemas.microsoft.com/office/powerpoint/2010/main" val="3597167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dirty="0"/>
              <a:t>Kısa yanıt gerektiren soruların hazırlanmasında dikkat edilmesi gereken kurallar şunlardır:</a:t>
            </a:r>
          </a:p>
          <a:p>
            <a:pPr marL="0" lvl="0" indent="0" algn="just">
              <a:buNone/>
            </a:pPr>
            <a:r>
              <a:rPr lang="tr-TR" dirty="0"/>
              <a:t>*Sorular kesin ve tek doğru yanıtı olacak biçimde hazırlanmış olmalıdır.</a:t>
            </a:r>
          </a:p>
          <a:p>
            <a:pPr marL="0" lvl="0" indent="0" algn="just">
              <a:buNone/>
            </a:pPr>
            <a:r>
              <a:rPr lang="tr-TR" dirty="0"/>
              <a:t>*Soruda kitaptan alınmış ifadeler aynen kullanılmamalıdır. Bu tür soruların kullanılması öğrencileri ezberlemeye yöneltir.</a:t>
            </a:r>
          </a:p>
          <a:p>
            <a:pPr marL="0" lvl="0" indent="0" algn="just">
              <a:buNone/>
            </a:pPr>
            <a:r>
              <a:rPr lang="tr-TR" dirty="0"/>
              <a:t>*Soru herkes tarafından anlaşılacak biçimde açık ve yalın bir ifadeyle yazılmış olmalıdır.</a:t>
            </a:r>
          </a:p>
          <a:p>
            <a:pPr marL="0" lvl="0" indent="0" algn="just">
              <a:buNone/>
            </a:pPr>
            <a:r>
              <a:rPr lang="tr-TR" dirty="0"/>
              <a:t>*Mümkünse her soru yalnızca bir davranışı yoklamalıdır.</a:t>
            </a:r>
          </a:p>
          <a:p>
            <a:pPr marL="0" indent="0" algn="just">
              <a:buNone/>
            </a:pPr>
            <a:endParaRPr lang="tr-TR" dirty="0"/>
          </a:p>
        </p:txBody>
      </p:sp>
    </p:spTree>
    <p:extLst>
      <p:ext uri="{BB962C8B-B14F-4D97-AF65-F5344CB8AC3E}">
        <p14:creationId xmlns:p14="http://schemas.microsoft.com/office/powerpoint/2010/main" val="2893403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a:t>*Öğrencilerin doğru yanıtı bulmalarını sağlayacak ipuçlarından kaçınılmış olmalıdır.</a:t>
            </a:r>
          </a:p>
          <a:p>
            <a:pPr marL="0" indent="0" algn="just">
              <a:buNone/>
            </a:pPr>
            <a:r>
              <a:rPr lang="tr-TR" dirty="0"/>
              <a:t>*Testte, biri diğerinin yanıtı olacak maddeler kullanılmaktan kaçınılmış olmalıdır.</a:t>
            </a:r>
          </a:p>
          <a:p>
            <a:pPr marL="0" lvl="0" indent="0" algn="just">
              <a:buNone/>
            </a:pPr>
            <a:r>
              <a:rPr lang="tr-TR" dirty="0"/>
              <a:t>*Bir ders kitabından ya da öğrencilere duyurulan bir kaynaktan belli bir cümleyi aynen alarak ve ondan bazı sözcükleri çıkarmak suretiyle “kökü eksik cümle sorusu” yazma yoluna gidilmemiş olmalıdır.</a:t>
            </a:r>
          </a:p>
          <a:p>
            <a:pPr marL="0" lvl="0" indent="0" algn="just">
              <a:buNone/>
            </a:pPr>
            <a:r>
              <a:rPr lang="tr-TR" dirty="0"/>
              <a:t>*Yanıtların yazılması için, aynı uzunlukta boşlukların bırakılmış olmalıdır.</a:t>
            </a:r>
          </a:p>
          <a:p>
            <a:pPr marL="0" lvl="0" indent="0" algn="just">
              <a:buNone/>
            </a:pPr>
            <a:r>
              <a:rPr lang="tr-TR" dirty="0"/>
              <a:t>*Yanıt yeri olarak bırakılan boşluklar puanlamayı kolaylaştıracak biçimde düzenlenmiş olmalıdır.</a:t>
            </a:r>
          </a:p>
          <a:p>
            <a:endParaRPr lang="tr-TR" dirty="0"/>
          </a:p>
        </p:txBody>
      </p:sp>
    </p:spTree>
    <p:extLst>
      <p:ext uri="{BB962C8B-B14F-4D97-AF65-F5344CB8AC3E}">
        <p14:creationId xmlns:p14="http://schemas.microsoft.com/office/powerpoint/2010/main" val="9159163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594</Words>
  <Application>Microsoft Office PowerPoint</Application>
  <PresentationFormat>Geniş ekran</PresentationFormat>
  <Paragraphs>51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vt:lpstr>
      <vt:lpstr>Office Teması</vt:lpstr>
      <vt:lpstr>Sınav Türleri: Uzun Yanıtlı ve Kısa Yanıtlı </vt:lpstr>
      <vt:lpstr>PowerPoint Sunusu</vt:lpstr>
      <vt:lpstr>PowerPoint Sunusu</vt:lpstr>
      <vt:lpstr>PowerPoint Sunusu</vt:lpstr>
      <vt:lpstr>Uzun Yanıt Gerektiren Maddeler</vt:lpstr>
      <vt:lpstr>PowerPoint Sunusu</vt:lpstr>
      <vt:lpstr>Kısa Yanıtlı Maddeler </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12</cp:revision>
  <dcterms:created xsi:type="dcterms:W3CDTF">2017-05-16T13:19:38Z</dcterms:created>
  <dcterms:modified xsi:type="dcterms:W3CDTF">2022-03-07T09:04:57Z</dcterms:modified>
</cp:coreProperties>
</file>