
<file path=[Content_Types].xml><?xml version="1.0" encoding="utf-8"?>
<Types xmlns="http://schemas.openxmlformats.org/package/2006/content-types">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15"/>
  </p:notesMasterIdLst>
  <p:handoutMasterIdLst>
    <p:handoutMasterId r:id="rId16"/>
  </p:handoutMasterIdLst>
  <p:sldIdLst>
    <p:sldId id="668" r:id="rId4"/>
    <p:sldId id="609" r:id="rId5"/>
    <p:sldId id="669" r:id="rId6"/>
    <p:sldId id="670" r:id="rId7"/>
    <p:sldId id="671" r:id="rId8"/>
    <p:sldId id="672" r:id="rId9"/>
    <p:sldId id="673" r:id="rId10"/>
    <p:sldId id="674" r:id="rId11"/>
    <p:sldId id="675" r:id="rId12"/>
    <p:sldId id="676" r:id="rId13"/>
    <p:sldId id="677" r:id="rId14"/>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57"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73" autoAdjust="0"/>
    <p:restoredTop sz="94660"/>
  </p:normalViewPr>
  <p:slideViewPr>
    <p:cSldViewPr snapToGrid="0">
      <p:cViewPr varScale="1">
        <p:scale>
          <a:sx n="77" d="100"/>
          <a:sy n="77" d="100"/>
        </p:scale>
        <p:origin x="90" y="156"/>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FA7DBED-EF53-42E6-9CB1-FC64EC04B56E}"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tr-TR"/>
        </a:p>
      </dgm:t>
    </dgm:pt>
    <dgm:pt modelId="{D3873385-3872-4423-A7C0-03B5ADC036B3}">
      <dgm:prSet phldrT="[Metin]" custT="1"/>
      <dgm:spPr/>
      <dgm:t>
        <a:bodyPr/>
        <a:lstStyle/>
        <a:p>
          <a:r>
            <a:rPr lang="tr-TR" sz="2000" dirty="0">
              <a:latin typeface="Arial" panose="020B0604020202020204" pitchFamily="34" charset="0"/>
              <a:cs typeface="Arial" panose="020B0604020202020204" pitchFamily="34" charset="0"/>
            </a:rPr>
            <a:t>Karşılaştırmalı Mali Tablolar Analizi</a:t>
          </a:r>
        </a:p>
      </dgm:t>
    </dgm:pt>
    <dgm:pt modelId="{E8899F32-ED2D-467D-9806-74CE091CB1AA}" type="parTrans" cxnId="{E799F6C4-18C3-4949-AB93-ED140BD4C350}">
      <dgm:prSet/>
      <dgm:spPr/>
      <dgm:t>
        <a:bodyPr/>
        <a:lstStyle/>
        <a:p>
          <a:endParaRPr lang="tr-TR" sz="2000">
            <a:latin typeface="Arial" panose="020B0604020202020204" pitchFamily="34" charset="0"/>
            <a:cs typeface="Arial" panose="020B0604020202020204" pitchFamily="34" charset="0"/>
          </a:endParaRPr>
        </a:p>
      </dgm:t>
    </dgm:pt>
    <dgm:pt modelId="{F71BB390-1740-4890-8CCE-421B22682DCC}" type="sibTrans" cxnId="{E799F6C4-18C3-4949-AB93-ED140BD4C350}">
      <dgm:prSet/>
      <dgm:spPr/>
      <dgm:t>
        <a:bodyPr/>
        <a:lstStyle/>
        <a:p>
          <a:endParaRPr lang="tr-TR" sz="2000">
            <a:latin typeface="Arial" panose="020B0604020202020204" pitchFamily="34" charset="0"/>
            <a:cs typeface="Arial" panose="020B0604020202020204" pitchFamily="34" charset="0"/>
          </a:endParaRPr>
        </a:p>
      </dgm:t>
    </dgm:pt>
    <dgm:pt modelId="{78656FE4-C036-44CF-8206-20C791E5783A}">
      <dgm:prSet phldrT="[Metin]" custT="1"/>
      <dgm:spPr/>
      <dgm:t>
        <a:bodyPr/>
        <a:lstStyle/>
        <a:p>
          <a:r>
            <a:rPr lang="tr-TR" sz="2000" dirty="0">
              <a:latin typeface="Arial" panose="020B0604020202020204" pitchFamily="34" charset="0"/>
              <a:cs typeface="Arial" panose="020B0604020202020204" pitchFamily="34" charset="0"/>
            </a:rPr>
            <a:t>2</a:t>
          </a:r>
        </a:p>
      </dgm:t>
    </dgm:pt>
    <dgm:pt modelId="{D82CE63B-5890-4646-8186-146148522369}" type="parTrans" cxnId="{63CD189F-5BCA-46D5-84DC-4D99D66749F2}">
      <dgm:prSet/>
      <dgm:spPr/>
      <dgm:t>
        <a:bodyPr/>
        <a:lstStyle/>
        <a:p>
          <a:endParaRPr lang="tr-TR" sz="2000">
            <a:latin typeface="Arial" panose="020B0604020202020204" pitchFamily="34" charset="0"/>
            <a:cs typeface="Arial" panose="020B0604020202020204" pitchFamily="34" charset="0"/>
          </a:endParaRPr>
        </a:p>
      </dgm:t>
    </dgm:pt>
    <dgm:pt modelId="{DF1FB4CD-05E9-4C05-BD9E-FCA5581098A6}" type="sibTrans" cxnId="{63CD189F-5BCA-46D5-84DC-4D99D66749F2}">
      <dgm:prSet/>
      <dgm:spPr/>
      <dgm:t>
        <a:bodyPr/>
        <a:lstStyle/>
        <a:p>
          <a:endParaRPr lang="tr-TR" sz="2000">
            <a:latin typeface="Arial" panose="020B0604020202020204" pitchFamily="34" charset="0"/>
            <a:cs typeface="Arial" panose="020B0604020202020204" pitchFamily="34" charset="0"/>
          </a:endParaRPr>
        </a:p>
      </dgm:t>
    </dgm:pt>
    <dgm:pt modelId="{7960F1E1-CEC0-4B31-BA30-93B3BB82FD96}">
      <dgm:prSet phldrT="[Metin]" custT="1"/>
      <dgm:spPr/>
      <dgm:t>
        <a:bodyPr/>
        <a:lstStyle/>
        <a:p>
          <a:r>
            <a:rPr lang="tr-TR" sz="2000" dirty="0">
              <a:latin typeface="Arial" panose="020B0604020202020204" pitchFamily="34" charset="0"/>
              <a:cs typeface="Arial" panose="020B0604020202020204" pitchFamily="34" charset="0"/>
            </a:rPr>
            <a:t>Dikey Yüzde Analizi</a:t>
          </a:r>
        </a:p>
      </dgm:t>
    </dgm:pt>
    <dgm:pt modelId="{1F1B6ADA-3A1F-4D8D-8F3E-B44B3784CC54}" type="parTrans" cxnId="{63C7440A-B556-4D4B-86EA-B88225D93191}">
      <dgm:prSet/>
      <dgm:spPr/>
      <dgm:t>
        <a:bodyPr/>
        <a:lstStyle/>
        <a:p>
          <a:endParaRPr lang="tr-TR" sz="2000">
            <a:latin typeface="Arial" panose="020B0604020202020204" pitchFamily="34" charset="0"/>
            <a:cs typeface="Arial" panose="020B0604020202020204" pitchFamily="34" charset="0"/>
          </a:endParaRPr>
        </a:p>
      </dgm:t>
    </dgm:pt>
    <dgm:pt modelId="{61916738-2AFD-40C1-973C-3198095FB5ED}" type="sibTrans" cxnId="{63C7440A-B556-4D4B-86EA-B88225D93191}">
      <dgm:prSet/>
      <dgm:spPr/>
      <dgm:t>
        <a:bodyPr/>
        <a:lstStyle/>
        <a:p>
          <a:endParaRPr lang="tr-TR" sz="2000">
            <a:latin typeface="Arial" panose="020B0604020202020204" pitchFamily="34" charset="0"/>
            <a:cs typeface="Arial" panose="020B0604020202020204" pitchFamily="34" charset="0"/>
          </a:endParaRPr>
        </a:p>
      </dgm:t>
    </dgm:pt>
    <dgm:pt modelId="{97B9A893-E047-44AB-A05B-C8ADD81436F0}">
      <dgm:prSet phldrT="[Metin]" custT="1"/>
      <dgm:spPr/>
      <dgm:t>
        <a:bodyPr/>
        <a:lstStyle/>
        <a:p>
          <a:r>
            <a:rPr lang="tr-TR" sz="2000" dirty="0">
              <a:latin typeface="Arial" panose="020B0604020202020204" pitchFamily="34" charset="0"/>
              <a:cs typeface="Arial" panose="020B0604020202020204" pitchFamily="34" charset="0"/>
            </a:rPr>
            <a:t>3</a:t>
          </a:r>
        </a:p>
      </dgm:t>
    </dgm:pt>
    <dgm:pt modelId="{696FE39E-E450-4A7E-ABD6-F5C9E8A5DC78}" type="parTrans" cxnId="{1A19BDC6-009B-4394-98FE-9891FCF33512}">
      <dgm:prSet/>
      <dgm:spPr/>
      <dgm:t>
        <a:bodyPr/>
        <a:lstStyle/>
        <a:p>
          <a:endParaRPr lang="tr-TR" sz="2000">
            <a:latin typeface="Arial" panose="020B0604020202020204" pitchFamily="34" charset="0"/>
            <a:cs typeface="Arial" panose="020B0604020202020204" pitchFamily="34" charset="0"/>
          </a:endParaRPr>
        </a:p>
      </dgm:t>
    </dgm:pt>
    <dgm:pt modelId="{4B7BD16C-CD37-48F1-B1FB-BC3AF1F434EC}" type="sibTrans" cxnId="{1A19BDC6-009B-4394-98FE-9891FCF33512}">
      <dgm:prSet/>
      <dgm:spPr/>
      <dgm:t>
        <a:bodyPr/>
        <a:lstStyle/>
        <a:p>
          <a:endParaRPr lang="tr-TR" sz="2000">
            <a:latin typeface="Arial" panose="020B0604020202020204" pitchFamily="34" charset="0"/>
            <a:cs typeface="Arial" panose="020B0604020202020204" pitchFamily="34" charset="0"/>
          </a:endParaRPr>
        </a:p>
      </dgm:t>
    </dgm:pt>
    <dgm:pt modelId="{A1B97641-397E-4F79-80B1-E64612B20EB4}">
      <dgm:prSet phldrT="[Metin]" custT="1"/>
      <dgm:spPr/>
      <dgm:t>
        <a:bodyPr/>
        <a:lstStyle/>
        <a:p>
          <a:r>
            <a:rPr lang="tr-TR" sz="2000" dirty="0">
              <a:latin typeface="Arial" panose="020B0604020202020204" pitchFamily="34" charset="0"/>
              <a:cs typeface="Arial" panose="020B0604020202020204" pitchFamily="34" charset="0"/>
            </a:rPr>
            <a:t>Eğilim (Trend) Yüzdeleri Analizi</a:t>
          </a:r>
        </a:p>
      </dgm:t>
    </dgm:pt>
    <dgm:pt modelId="{4D4113BE-06AB-4977-AA3D-EB0E08197121}" type="parTrans" cxnId="{3ADA9D4B-408D-46B2-8C2F-14B17C03328C}">
      <dgm:prSet/>
      <dgm:spPr/>
      <dgm:t>
        <a:bodyPr/>
        <a:lstStyle/>
        <a:p>
          <a:endParaRPr lang="tr-TR" sz="2000">
            <a:latin typeface="Arial" panose="020B0604020202020204" pitchFamily="34" charset="0"/>
            <a:cs typeface="Arial" panose="020B0604020202020204" pitchFamily="34" charset="0"/>
          </a:endParaRPr>
        </a:p>
      </dgm:t>
    </dgm:pt>
    <dgm:pt modelId="{EA25B0C2-995A-4990-B06D-86709C8A0FEB}" type="sibTrans" cxnId="{3ADA9D4B-408D-46B2-8C2F-14B17C03328C}">
      <dgm:prSet/>
      <dgm:spPr/>
      <dgm:t>
        <a:bodyPr/>
        <a:lstStyle/>
        <a:p>
          <a:endParaRPr lang="tr-TR" sz="2000">
            <a:latin typeface="Arial" panose="020B0604020202020204" pitchFamily="34" charset="0"/>
            <a:cs typeface="Arial" panose="020B0604020202020204" pitchFamily="34" charset="0"/>
          </a:endParaRPr>
        </a:p>
      </dgm:t>
    </dgm:pt>
    <dgm:pt modelId="{02C66587-A785-40E7-8FD2-E2B3AFC4C5AA}">
      <dgm:prSet phldrT="[Metin]" custT="1"/>
      <dgm:spPr/>
      <dgm:t>
        <a:bodyPr/>
        <a:lstStyle/>
        <a:p>
          <a:r>
            <a:rPr lang="tr-TR" sz="2000" dirty="0">
              <a:latin typeface="Arial" panose="020B0604020202020204" pitchFamily="34" charset="0"/>
              <a:cs typeface="Arial" panose="020B0604020202020204" pitchFamily="34" charset="0"/>
            </a:rPr>
            <a:t>1</a:t>
          </a:r>
        </a:p>
      </dgm:t>
    </dgm:pt>
    <dgm:pt modelId="{840FF1AF-6AF7-42D3-B3BB-FA522776C9D7}" type="parTrans" cxnId="{4A470370-766B-400A-8005-E51B31C64986}">
      <dgm:prSet/>
      <dgm:spPr/>
      <dgm:t>
        <a:bodyPr/>
        <a:lstStyle/>
        <a:p>
          <a:endParaRPr lang="tr-TR" sz="2000">
            <a:latin typeface="Arial" panose="020B0604020202020204" pitchFamily="34" charset="0"/>
            <a:cs typeface="Arial" panose="020B0604020202020204" pitchFamily="34" charset="0"/>
          </a:endParaRPr>
        </a:p>
      </dgm:t>
    </dgm:pt>
    <dgm:pt modelId="{79265567-2586-440A-B360-5AED525E9280}" type="sibTrans" cxnId="{4A470370-766B-400A-8005-E51B31C64986}">
      <dgm:prSet/>
      <dgm:spPr/>
      <dgm:t>
        <a:bodyPr/>
        <a:lstStyle/>
        <a:p>
          <a:endParaRPr lang="tr-TR" sz="2000">
            <a:latin typeface="Arial" panose="020B0604020202020204" pitchFamily="34" charset="0"/>
            <a:cs typeface="Arial" panose="020B0604020202020204" pitchFamily="34" charset="0"/>
          </a:endParaRPr>
        </a:p>
      </dgm:t>
    </dgm:pt>
    <dgm:pt modelId="{37282631-C716-407F-83EA-0993AA4357E9}">
      <dgm:prSet phldrT="[Metin]" custT="1"/>
      <dgm:spPr/>
      <dgm:t>
        <a:bodyPr/>
        <a:lstStyle/>
        <a:p>
          <a:r>
            <a:rPr lang="tr-TR" sz="2000" dirty="0">
              <a:latin typeface="Arial" panose="020B0604020202020204" pitchFamily="34" charset="0"/>
              <a:cs typeface="Arial" panose="020B0604020202020204" pitchFamily="34" charset="0"/>
            </a:rPr>
            <a:t>4</a:t>
          </a:r>
        </a:p>
      </dgm:t>
    </dgm:pt>
    <dgm:pt modelId="{CD015C54-25E1-4B45-B736-6516DBEBFB52}" type="parTrans" cxnId="{EF1F6C23-20CD-4C42-B40B-C8FC89DCEC4F}">
      <dgm:prSet/>
      <dgm:spPr/>
      <dgm:t>
        <a:bodyPr/>
        <a:lstStyle/>
        <a:p>
          <a:endParaRPr lang="tr-TR" sz="2000">
            <a:latin typeface="Arial" panose="020B0604020202020204" pitchFamily="34" charset="0"/>
            <a:cs typeface="Arial" panose="020B0604020202020204" pitchFamily="34" charset="0"/>
          </a:endParaRPr>
        </a:p>
      </dgm:t>
    </dgm:pt>
    <dgm:pt modelId="{C9E13703-FFBC-4A53-9CE0-0D24BC836300}" type="sibTrans" cxnId="{EF1F6C23-20CD-4C42-B40B-C8FC89DCEC4F}">
      <dgm:prSet/>
      <dgm:spPr/>
      <dgm:t>
        <a:bodyPr/>
        <a:lstStyle/>
        <a:p>
          <a:endParaRPr lang="tr-TR" sz="2000">
            <a:latin typeface="Arial" panose="020B0604020202020204" pitchFamily="34" charset="0"/>
            <a:cs typeface="Arial" panose="020B0604020202020204" pitchFamily="34" charset="0"/>
          </a:endParaRPr>
        </a:p>
      </dgm:t>
    </dgm:pt>
    <dgm:pt modelId="{ABE48F46-31B2-42C2-BC24-C5251F50758D}">
      <dgm:prSet phldrT="[Metin]" custT="1"/>
      <dgm:spPr/>
      <dgm:t>
        <a:bodyPr/>
        <a:lstStyle/>
        <a:p>
          <a:r>
            <a:rPr lang="tr-TR" sz="2000" dirty="0">
              <a:latin typeface="Arial" panose="020B0604020202020204" pitchFamily="34" charset="0"/>
              <a:cs typeface="Arial" panose="020B0604020202020204" pitchFamily="34" charset="0"/>
            </a:rPr>
            <a:t>Oran Analizi</a:t>
          </a:r>
        </a:p>
      </dgm:t>
    </dgm:pt>
    <dgm:pt modelId="{DF241392-2BE5-4C5A-9261-EF8547696004}" type="parTrans" cxnId="{B6870F6E-5B28-4506-BCF1-BC8FE225FBBB}">
      <dgm:prSet/>
      <dgm:spPr/>
      <dgm:t>
        <a:bodyPr/>
        <a:lstStyle/>
        <a:p>
          <a:endParaRPr lang="tr-TR" sz="2000">
            <a:latin typeface="Arial" panose="020B0604020202020204" pitchFamily="34" charset="0"/>
            <a:cs typeface="Arial" panose="020B0604020202020204" pitchFamily="34" charset="0"/>
          </a:endParaRPr>
        </a:p>
      </dgm:t>
    </dgm:pt>
    <dgm:pt modelId="{03F41BA8-9093-4E64-912D-48095468DFA6}" type="sibTrans" cxnId="{B6870F6E-5B28-4506-BCF1-BC8FE225FBBB}">
      <dgm:prSet/>
      <dgm:spPr/>
      <dgm:t>
        <a:bodyPr/>
        <a:lstStyle/>
        <a:p>
          <a:endParaRPr lang="tr-TR" sz="2000">
            <a:latin typeface="Arial" panose="020B0604020202020204" pitchFamily="34" charset="0"/>
            <a:cs typeface="Arial" panose="020B0604020202020204" pitchFamily="34" charset="0"/>
          </a:endParaRPr>
        </a:p>
      </dgm:t>
    </dgm:pt>
    <dgm:pt modelId="{2F19676F-7084-47C4-AD64-C462D09E5145}" type="pres">
      <dgm:prSet presAssocID="{4FA7DBED-EF53-42E6-9CB1-FC64EC04B56E}" presName="Name0" presStyleCnt="0">
        <dgm:presLayoutVars>
          <dgm:dir/>
          <dgm:animLvl val="lvl"/>
          <dgm:resizeHandles val="exact"/>
        </dgm:presLayoutVars>
      </dgm:prSet>
      <dgm:spPr/>
      <dgm:t>
        <a:bodyPr/>
        <a:lstStyle/>
        <a:p>
          <a:endParaRPr lang="tr-TR"/>
        </a:p>
      </dgm:t>
    </dgm:pt>
    <dgm:pt modelId="{EB081357-5DA0-48C8-A846-C4F59CD6DC0F}" type="pres">
      <dgm:prSet presAssocID="{02C66587-A785-40E7-8FD2-E2B3AFC4C5AA}" presName="linNode" presStyleCnt="0"/>
      <dgm:spPr/>
    </dgm:pt>
    <dgm:pt modelId="{E22A61BC-C50C-4291-B7FD-94E871A84CD0}" type="pres">
      <dgm:prSet presAssocID="{02C66587-A785-40E7-8FD2-E2B3AFC4C5AA}" presName="parentText" presStyleLbl="node1" presStyleIdx="0" presStyleCnt="4">
        <dgm:presLayoutVars>
          <dgm:chMax val="1"/>
          <dgm:bulletEnabled val="1"/>
        </dgm:presLayoutVars>
      </dgm:prSet>
      <dgm:spPr/>
      <dgm:t>
        <a:bodyPr/>
        <a:lstStyle/>
        <a:p>
          <a:endParaRPr lang="tr-TR"/>
        </a:p>
      </dgm:t>
    </dgm:pt>
    <dgm:pt modelId="{488245D2-2CFF-4F1F-90C9-0C7B99804099}" type="pres">
      <dgm:prSet presAssocID="{02C66587-A785-40E7-8FD2-E2B3AFC4C5AA}" presName="descendantText" presStyleLbl="alignAccFollowNode1" presStyleIdx="0" presStyleCnt="4">
        <dgm:presLayoutVars>
          <dgm:bulletEnabled val="1"/>
        </dgm:presLayoutVars>
      </dgm:prSet>
      <dgm:spPr/>
      <dgm:t>
        <a:bodyPr/>
        <a:lstStyle/>
        <a:p>
          <a:endParaRPr lang="tr-TR"/>
        </a:p>
      </dgm:t>
    </dgm:pt>
    <dgm:pt modelId="{D74A60F1-8137-4E4E-9195-90F3565859A3}" type="pres">
      <dgm:prSet presAssocID="{79265567-2586-440A-B360-5AED525E9280}" presName="sp" presStyleCnt="0"/>
      <dgm:spPr/>
    </dgm:pt>
    <dgm:pt modelId="{86383D8D-826E-43A8-BC9C-0B8B1AD9E632}" type="pres">
      <dgm:prSet presAssocID="{78656FE4-C036-44CF-8206-20C791E5783A}" presName="linNode" presStyleCnt="0"/>
      <dgm:spPr/>
    </dgm:pt>
    <dgm:pt modelId="{75C42681-0F12-494B-9B0C-5625DE318D35}" type="pres">
      <dgm:prSet presAssocID="{78656FE4-C036-44CF-8206-20C791E5783A}" presName="parentText" presStyleLbl="node1" presStyleIdx="1" presStyleCnt="4">
        <dgm:presLayoutVars>
          <dgm:chMax val="1"/>
          <dgm:bulletEnabled val="1"/>
        </dgm:presLayoutVars>
      </dgm:prSet>
      <dgm:spPr/>
      <dgm:t>
        <a:bodyPr/>
        <a:lstStyle/>
        <a:p>
          <a:endParaRPr lang="tr-TR"/>
        </a:p>
      </dgm:t>
    </dgm:pt>
    <dgm:pt modelId="{BF2BC9A1-F78B-4CDE-A9AE-AF3CB40FF15C}" type="pres">
      <dgm:prSet presAssocID="{78656FE4-C036-44CF-8206-20C791E5783A}" presName="descendantText" presStyleLbl="alignAccFollowNode1" presStyleIdx="1" presStyleCnt="4">
        <dgm:presLayoutVars>
          <dgm:bulletEnabled val="1"/>
        </dgm:presLayoutVars>
      </dgm:prSet>
      <dgm:spPr/>
      <dgm:t>
        <a:bodyPr/>
        <a:lstStyle/>
        <a:p>
          <a:endParaRPr lang="tr-TR"/>
        </a:p>
      </dgm:t>
    </dgm:pt>
    <dgm:pt modelId="{6BF18525-4121-44B7-ACBA-BFA7205406C5}" type="pres">
      <dgm:prSet presAssocID="{DF1FB4CD-05E9-4C05-BD9E-FCA5581098A6}" presName="sp" presStyleCnt="0"/>
      <dgm:spPr/>
    </dgm:pt>
    <dgm:pt modelId="{EEDE00CF-AB1B-4A4C-B850-A041AF36D92A}" type="pres">
      <dgm:prSet presAssocID="{97B9A893-E047-44AB-A05B-C8ADD81436F0}" presName="linNode" presStyleCnt="0"/>
      <dgm:spPr/>
    </dgm:pt>
    <dgm:pt modelId="{BEEB9E71-402A-4BAB-9EDB-BF17DA2ADF89}" type="pres">
      <dgm:prSet presAssocID="{97B9A893-E047-44AB-A05B-C8ADD81436F0}" presName="parentText" presStyleLbl="node1" presStyleIdx="2" presStyleCnt="4">
        <dgm:presLayoutVars>
          <dgm:chMax val="1"/>
          <dgm:bulletEnabled val="1"/>
        </dgm:presLayoutVars>
      </dgm:prSet>
      <dgm:spPr/>
      <dgm:t>
        <a:bodyPr/>
        <a:lstStyle/>
        <a:p>
          <a:endParaRPr lang="tr-TR"/>
        </a:p>
      </dgm:t>
    </dgm:pt>
    <dgm:pt modelId="{0AB7E496-2176-4A56-A928-9A15503F5711}" type="pres">
      <dgm:prSet presAssocID="{97B9A893-E047-44AB-A05B-C8ADD81436F0}" presName="descendantText" presStyleLbl="alignAccFollowNode1" presStyleIdx="2" presStyleCnt="4">
        <dgm:presLayoutVars>
          <dgm:bulletEnabled val="1"/>
        </dgm:presLayoutVars>
      </dgm:prSet>
      <dgm:spPr/>
      <dgm:t>
        <a:bodyPr/>
        <a:lstStyle/>
        <a:p>
          <a:endParaRPr lang="tr-TR"/>
        </a:p>
      </dgm:t>
    </dgm:pt>
    <dgm:pt modelId="{1B7AF7BE-2229-4306-8284-79201C002715}" type="pres">
      <dgm:prSet presAssocID="{4B7BD16C-CD37-48F1-B1FB-BC3AF1F434EC}" presName="sp" presStyleCnt="0"/>
      <dgm:spPr/>
    </dgm:pt>
    <dgm:pt modelId="{245F73AB-F7BF-4427-9F72-3F9F6DB2A920}" type="pres">
      <dgm:prSet presAssocID="{37282631-C716-407F-83EA-0993AA4357E9}" presName="linNode" presStyleCnt="0"/>
      <dgm:spPr/>
    </dgm:pt>
    <dgm:pt modelId="{13A4E70D-6259-4CC0-9933-F05F679A9AF9}" type="pres">
      <dgm:prSet presAssocID="{37282631-C716-407F-83EA-0993AA4357E9}" presName="parentText" presStyleLbl="node1" presStyleIdx="3" presStyleCnt="4">
        <dgm:presLayoutVars>
          <dgm:chMax val="1"/>
          <dgm:bulletEnabled val="1"/>
        </dgm:presLayoutVars>
      </dgm:prSet>
      <dgm:spPr/>
      <dgm:t>
        <a:bodyPr/>
        <a:lstStyle/>
        <a:p>
          <a:endParaRPr lang="tr-TR"/>
        </a:p>
      </dgm:t>
    </dgm:pt>
    <dgm:pt modelId="{5EE5433D-8569-4106-BD0B-00F46CA57593}" type="pres">
      <dgm:prSet presAssocID="{37282631-C716-407F-83EA-0993AA4357E9}" presName="descendantText" presStyleLbl="alignAccFollowNode1" presStyleIdx="3" presStyleCnt="4">
        <dgm:presLayoutVars>
          <dgm:bulletEnabled val="1"/>
        </dgm:presLayoutVars>
      </dgm:prSet>
      <dgm:spPr/>
      <dgm:t>
        <a:bodyPr/>
        <a:lstStyle/>
        <a:p>
          <a:endParaRPr lang="tr-TR"/>
        </a:p>
      </dgm:t>
    </dgm:pt>
  </dgm:ptLst>
  <dgm:cxnLst>
    <dgm:cxn modelId="{48DA086B-40BF-4E46-B017-46CC573DD313}" type="presOf" srcId="{7960F1E1-CEC0-4B31-BA30-93B3BB82FD96}" destId="{BF2BC9A1-F78B-4CDE-A9AE-AF3CB40FF15C}" srcOrd="0" destOrd="0" presId="urn:microsoft.com/office/officeart/2005/8/layout/vList5"/>
    <dgm:cxn modelId="{63C7440A-B556-4D4B-86EA-B88225D93191}" srcId="{78656FE4-C036-44CF-8206-20C791E5783A}" destId="{7960F1E1-CEC0-4B31-BA30-93B3BB82FD96}" srcOrd="0" destOrd="0" parTransId="{1F1B6ADA-3A1F-4D8D-8F3E-B44B3784CC54}" sibTransId="{61916738-2AFD-40C1-973C-3198095FB5ED}"/>
    <dgm:cxn modelId="{EF1F6C23-20CD-4C42-B40B-C8FC89DCEC4F}" srcId="{4FA7DBED-EF53-42E6-9CB1-FC64EC04B56E}" destId="{37282631-C716-407F-83EA-0993AA4357E9}" srcOrd="3" destOrd="0" parTransId="{CD015C54-25E1-4B45-B736-6516DBEBFB52}" sibTransId="{C9E13703-FFBC-4A53-9CE0-0D24BC836300}"/>
    <dgm:cxn modelId="{63CD189F-5BCA-46D5-84DC-4D99D66749F2}" srcId="{4FA7DBED-EF53-42E6-9CB1-FC64EC04B56E}" destId="{78656FE4-C036-44CF-8206-20C791E5783A}" srcOrd="1" destOrd="0" parTransId="{D82CE63B-5890-4646-8186-146148522369}" sibTransId="{DF1FB4CD-05E9-4C05-BD9E-FCA5581098A6}"/>
    <dgm:cxn modelId="{C7D434D6-02B9-4813-8201-46BA3406335E}" type="presOf" srcId="{37282631-C716-407F-83EA-0993AA4357E9}" destId="{13A4E70D-6259-4CC0-9933-F05F679A9AF9}" srcOrd="0" destOrd="0" presId="urn:microsoft.com/office/officeart/2005/8/layout/vList5"/>
    <dgm:cxn modelId="{4A470370-766B-400A-8005-E51B31C64986}" srcId="{4FA7DBED-EF53-42E6-9CB1-FC64EC04B56E}" destId="{02C66587-A785-40E7-8FD2-E2B3AFC4C5AA}" srcOrd="0" destOrd="0" parTransId="{840FF1AF-6AF7-42D3-B3BB-FA522776C9D7}" sibTransId="{79265567-2586-440A-B360-5AED525E9280}"/>
    <dgm:cxn modelId="{6A372BA8-E743-40D9-9386-67F7630C8677}" type="presOf" srcId="{D3873385-3872-4423-A7C0-03B5ADC036B3}" destId="{488245D2-2CFF-4F1F-90C9-0C7B99804099}" srcOrd="0" destOrd="0" presId="urn:microsoft.com/office/officeart/2005/8/layout/vList5"/>
    <dgm:cxn modelId="{1A19BDC6-009B-4394-98FE-9891FCF33512}" srcId="{4FA7DBED-EF53-42E6-9CB1-FC64EC04B56E}" destId="{97B9A893-E047-44AB-A05B-C8ADD81436F0}" srcOrd="2" destOrd="0" parTransId="{696FE39E-E450-4A7E-ABD6-F5C9E8A5DC78}" sibTransId="{4B7BD16C-CD37-48F1-B1FB-BC3AF1F434EC}"/>
    <dgm:cxn modelId="{E799F6C4-18C3-4949-AB93-ED140BD4C350}" srcId="{02C66587-A785-40E7-8FD2-E2B3AFC4C5AA}" destId="{D3873385-3872-4423-A7C0-03B5ADC036B3}" srcOrd="0" destOrd="0" parTransId="{E8899F32-ED2D-467D-9806-74CE091CB1AA}" sibTransId="{F71BB390-1740-4890-8CCE-421B22682DCC}"/>
    <dgm:cxn modelId="{50A6427F-A092-4E99-BDAA-A9301F24EDDD}" type="presOf" srcId="{02C66587-A785-40E7-8FD2-E2B3AFC4C5AA}" destId="{E22A61BC-C50C-4291-B7FD-94E871A84CD0}" srcOrd="0" destOrd="0" presId="urn:microsoft.com/office/officeart/2005/8/layout/vList5"/>
    <dgm:cxn modelId="{B6870F6E-5B28-4506-BCF1-BC8FE225FBBB}" srcId="{37282631-C716-407F-83EA-0993AA4357E9}" destId="{ABE48F46-31B2-42C2-BC24-C5251F50758D}" srcOrd="0" destOrd="0" parTransId="{DF241392-2BE5-4C5A-9261-EF8547696004}" sibTransId="{03F41BA8-9093-4E64-912D-48095468DFA6}"/>
    <dgm:cxn modelId="{AC665354-BE0D-468A-B18D-3954B780DD28}" type="presOf" srcId="{97B9A893-E047-44AB-A05B-C8ADD81436F0}" destId="{BEEB9E71-402A-4BAB-9EDB-BF17DA2ADF89}" srcOrd="0" destOrd="0" presId="urn:microsoft.com/office/officeart/2005/8/layout/vList5"/>
    <dgm:cxn modelId="{46A76BB0-EF14-40C5-8936-6FED03F734D3}" type="presOf" srcId="{A1B97641-397E-4F79-80B1-E64612B20EB4}" destId="{0AB7E496-2176-4A56-A928-9A15503F5711}" srcOrd="0" destOrd="0" presId="urn:microsoft.com/office/officeart/2005/8/layout/vList5"/>
    <dgm:cxn modelId="{C6EADB59-DF62-4124-9F71-135D1B797E4A}" type="presOf" srcId="{ABE48F46-31B2-42C2-BC24-C5251F50758D}" destId="{5EE5433D-8569-4106-BD0B-00F46CA57593}" srcOrd="0" destOrd="0" presId="urn:microsoft.com/office/officeart/2005/8/layout/vList5"/>
    <dgm:cxn modelId="{A52BAEF6-6F72-41A0-93DB-0E91FC1518FD}" type="presOf" srcId="{4FA7DBED-EF53-42E6-9CB1-FC64EC04B56E}" destId="{2F19676F-7084-47C4-AD64-C462D09E5145}" srcOrd="0" destOrd="0" presId="urn:microsoft.com/office/officeart/2005/8/layout/vList5"/>
    <dgm:cxn modelId="{3ADA9D4B-408D-46B2-8C2F-14B17C03328C}" srcId="{97B9A893-E047-44AB-A05B-C8ADD81436F0}" destId="{A1B97641-397E-4F79-80B1-E64612B20EB4}" srcOrd="0" destOrd="0" parTransId="{4D4113BE-06AB-4977-AA3D-EB0E08197121}" sibTransId="{EA25B0C2-995A-4990-B06D-86709C8A0FEB}"/>
    <dgm:cxn modelId="{5F076472-FE57-46E5-99ED-914D41DEA962}" type="presOf" srcId="{78656FE4-C036-44CF-8206-20C791E5783A}" destId="{75C42681-0F12-494B-9B0C-5625DE318D35}" srcOrd="0" destOrd="0" presId="urn:microsoft.com/office/officeart/2005/8/layout/vList5"/>
    <dgm:cxn modelId="{955D6426-8C65-4B32-B3B9-D1BE9CCBCC06}" type="presParOf" srcId="{2F19676F-7084-47C4-AD64-C462D09E5145}" destId="{EB081357-5DA0-48C8-A846-C4F59CD6DC0F}" srcOrd="0" destOrd="0" presId="urn:microsoft.com/office/officeart/2005/8/layout/vList5"/>
    <dgm:cxn modelId="{F13D61B9-5A72-426F-9D9B-3A2512DB29EB}" type="presParOf" srcId="{EB081357-5DA0-48C8-A846-C4F59CD6DC0F}" destId="{E22A61BC-C50C-4291-B7FD-94E871A84CD0}" srcOrd="0" destOrd="0" presId="urn:microsoft.com/office/officeart/2005/8/layout/vList5"/>
    <dgm:cxn modelId="{3940A3DA-1632-4126-A432-4438168C2621}" type="presParOf" srcId="{EB081357-5DA0-48C8-A846-C4F59CD6DC0F}" destId="{488245D2-2CFF-4F1F-90C9-0C7B99804099}" srcOrd="1" destOrd="0" presId="urn:microsoft.com/office/officeart/2005/8/layout/vList5"/>
    <dgm:cxn modelId="{61C39F68-22B8-4228-9C21-57C0F5AAFA2A}" type="presParOf" srcId="{2F19676F-7084-47C4-AD64-C462D09E5145}" destId="{D74A60F1-8137-4E4E-9195-90F3565859A3}" srcOrd="1" destOrd="0" presId="urn:microsoft.com/office/officeart/2005/8/layout/vList5"/>
    <dgm:cxn modelId="{9CC6D97E-C496-4915-A16A-DFE9734F0086}" type="presParOf" srcId="{2F19676F-7084-47C4-AD64-C462D09E5145}" destId="{86383D8D-826E-43A8-BC9C-0B8B1AD9E632}" srcOrd="2" destOrd="0" presId="urn:microsoft.com/office/officeart/2005/8/layout/vList5"/>
    <dgm:cxn modelId="{497989DF-5829-42E2-8321-305A5236FA99}" type="presParOf" srcId="{86383D8D-826E-43A8-BC9C-0B8B1AD9E632}" destId="{75C42681-0F12-494B-9B0C-5625DE318D35}" srcOrd="0" destOrd="0" presId="urn:microsoft.com/office/officeart/2005/8/layout/vList5"/>
    <dgm:cxn modelId="{C36AFD35-F43B-4E14-B5C3-8CE5024AF367}" type="presParOf" srcId="{86383D8D-826E-43A8-BC9C-0B8B1AD9E632}" destId="{BF2BC9A1-F78B-4CDE-A9AE-AF3CB40FF15C}" srcOrd="1" destOrd="0" presId="urn:microsoft.com/office/officeart/2005/8/layout/vList5"/>
    <dgm:cxn modelId="{0A126176-14E9-4AF4-BE71-0D8B97CB24CD}" type="presParOf" srcId="{2F19676F-7084-47C4-AD64-C462D09E5145}" destId="{6BF18525-4121-44B7-ACBA-BFA7205406C5}" srcOrd="3" destOrd="0" presId="urn:microsoft.com/office/officeart/2005/8/layout/vList5"/>
    <dgm:cxn modelId="{C08621FC-EB91-406C-95EB-08E68F55BE9E}" type="presParOf" srcId="{2F19676F-7084-47C4-AD64-C462D09E5145}" destId="{EEDE00CF-AB1B-4A4C-B850-A041AF36D92A}" srcOrd="4" destOrd="0" presId="urn:microsoft.com/office/officeart/2005/8/layout/vList5"/>
    <dgm:cxn modelId="{292358D5-4F5E-4FD6-9B78-8DE3B5D00EC3}" type="presParOf" srcId="{EEDE00CF-AB1B-4A4C-B850-A041AF36D92A}" destId="{BEEB9E71-402A-4BAB-9EDB-BF17DA2ADF89}" srcOrd="0" destOrd="0" presId="urn:microsoft.com/office/officeart/2005/8/layout/vList5"/>
    <dgm:cxn modelId="{929CF8E0-4C8E-4A00-88DA-74E9362347C6}" type="presParOf" srcId="{EEDE00CF-AB1B-4A4C-B850-A041AF36D92A}" destId="{0AB7E496-2176-4A56-A928-9A15503F5711}" srcOrd="1" destOrd="0" presId="urn:microsoft.com/office/officeart/2005/8/layout/vList5"/>
    <dgm:cxn modelId="{08778950-E7D2-47B8-A7F1-984A76EBA2A7}" type="presParOf" srcId="{2F19676F-7084-47C4-AD64-C462D09E5145}" destId="{1B7AF7BE-2229-4306-8284-79201C002715}" srcOrd="5" destOrd="0" presId="urn:microsoft.com/office/officeart/2005/8/layout/vList5"/>
    <dgm:cxn modelId="{F67A11F2-1FC3-482D-B3A1-4F3037BE454E}" type="presParOf" srcId="{2F19676F-7084-47C4-AD64-C462D09E5145}" destId="{245F73AB-F7BF-4427-9F72-3F9F6DB2A920}" srcOrd="6" destOrd="0" presId="urn:microsoft.com/office/officeart/2005/8/layout/vList5"/>
    <dgm:cxn modelId="{07704649-931B-4FE3-8E70-BE9459901D1B}" type="presParOf" srcId="{245F73AB-F7BF-4427-9F72-3F9F6DB2A920}" destId="{13A4E70D-6259-4CC0-9933-F05F679A9AF9}" srcOrd="0" destOrd="0" presId="urn:microsoft.com/office/officeart/2005/8/layout/vList5"/>
    <dgm:cxn modelId="{DF54319F-EE27-417A-9051-0F2DA84D7DC9}" type="presParOf" srcId="{245F73AB-F7BF-4427-9F72-3F9F6DB2A920}" destId="{5EE5433D-8569-4106-BD0B-00F46CA57593}"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8245D2-2CFF-4F1F-90C9-0C7B99804099}">
      <dsp:nvSpPr>
        <dsp:cNvPr id="0" name=""/>
        <dsp:cNvSpPr/>
      </dsp:nvSpPr>
      <dsp:spPr>
        <a:xfrm rot="5400000">
          <a:off x="5196438" y="-2118416"/>
          <a:ext cx="833449" cy="5282976"/>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tr-TR" sz="2000" kern="1200" dirty="0">
              <a:latin typeface="Arial" panose="020B0604020202020204" pitchFamily="34" charset="0"/>
              <a:cs typeface="Arial" panose="020B0604020202020204" pitchFamily="34" charset="0"/>
            </a:rPr>
            <a:t>Karşılaştırmalı Mali Tablolar Analizi</a:t>
          </a:r>
        </a:p>
      </dsp:txBody>
      <dsp:txXfrm rot="-5400000">
        <a:off x="2971675" y="147033"/>
        <a:ext cx="5242290" cy="752077"/>
      </dsp:txXfrm>
    </dsp:sp>
    <dsp:sp modelId="{E22A61BC-C50C-4291-B7FD-94E871A84CD0}">
      <dsp:nvSpPr>
        <dsp:cNvPr id="0" name=""/>
        <dsp:cNvSpPr/>
      </dsp:nvSpPr>
      <dsp:spPr>
        <a:xfrm>
          <a:off x="0" y="2166"/>
          <a:ext cx="2971674" cy="104181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tr-TR" sz="2000" kern="1200" dirty="0">
              <a:latin typeface="Arial" panose="020B0604020202020204" pitchFamily="34" charset="0"/>
              <a:cs typeface="Arial" panose="020B0604020202020204" pitchFamily="34" charset="0"/>
            </a:rPr>
            <a:t>1</a:t>
          </a:r>
        </a:p>
      </dsp:txBody>
      <dsp:txXfrm>
        <a:off x="50857" y="53023"/>
        <a:ext cx="2869960" cy="940097"/>
      </dsp:txXfrm>
    </dsp:sp>
    <dsp:sp modelId="{BF2BC9A1-F78B-4CDE-A9AE-AF3CB40FF15C}">
      <dsp:nvSpPr>
        <dsp:cNvPr id="0" name=""/>
        <dsp:cNvSpPr/>
      </dsp:nvSpPr>
      <dsp:spPr>
        <a:xfrm rot="5400000">
          <a:off x="5196438" y="-1024514"/>
          <a:ext cx="833449" cy="5282976"/>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tr-TR" sz="2000" kern="1200" dirty="0">
              <a:latin typeface="Arial" panose="020B0604020202020204" pitchFamily="34" charset="0"/>
              <a:cs typeface="Arial" panose="020B0604020202020204" pitchFamily="34" charset="0"/>
            </a:rPr>
            <a:t>Dikey Yüzde Analizi</a:t>
          </a:r>
        </a:p>
      </dsp:txBody>
      <dsp:txXfrm rot="-5400000">
        <a:off x="2971675" y="1240935"/>
        <a:ext cx="5242290" cy="752077"/>
      </dsp:txXfrm>
    </dsp:sp>
    <dsp:sp modelId="{75C42681-0F12-494B-9B0C-5625DE318D35}">
      <dsp:nvSpPr>
        <dsp:cNvPr id="0" name=""/>
        <dsp:cNvSpPr/>
      </dsp:nvSpPr>
      <dsp:spPr>
        <a:xfrm>
          <a:off x="0" y="1096067"/>
          <a:ext cx="2971674" cy="104181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tr-TR" sz="2000" kern="1200" dirty="0">
              <a:latin typeface="Arial" panose="020B0604020202020204" pitchFamily="34" charset="0"/>
              <a:cs typeface="Arial" panose="020B0604020202020204" pitchFamily="34" charset="0"/>
            </a:rPr>
            <a:t>2</a:t>
          </a:r>
        </a:p>
      </dsp:txBody>
      <dsp:txXfrm>
        <a:off x="50857" y="1146924"/>
        <a:ext cx="2869960" cy="940097"/>
      </dsp:txXfrm>
    </dsp:sp>
    <dsp:sp modelId="{0AB7E496-2176-4A56-A928-9A15503F5711}">
      <dsp:nvSpPr>
        <dsp:cNvPr id="0" name=""/>
        <dsp:cNvSpPr/>
      </dsp:nvSpPr>
      <dsp:spPr>
        <a:xfrm rot="5400000">
          <a:off x="5196438" y="69387"/>
          <a:ext cx="833449" cy="5282976"/>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tr-TR" sz="2000" kern="1200" dirty="0">
              <a:latin typeface="Arial" panose="020B0604020202020204" pitchFamily="34" charset="0"/>
              <a:cs typeface="Arial" panose="020B0604020202020204" pitchFamily="34" charset="0"/>
            </a:rPr>
            <a:t>Eğilim (Trend) Yüzdeleri Analizi</a:t>
          </a:r>
        </a:p>
      </dsp:txBody>
      <dsp:txXfrm rot="-5400000">
        <a:off x="2971675" y="2334836"/>
        <a:ext cx="5242290" cy="752077"/>
      </dsp:txXfrm>
    </dsp:sp>
    <dsp:sp modelId="{BEEB9E71-402A-4BAB-9EDB-BF17DA2ADF89}">
      <dsp:nvSpPr>
        <dsp:cNvPr id="0" name=""/>
        <dsp:cNvSpPr/>
      </dsp:nvSpPr>
      <dsp:spPr>
        <a:xfrm>
          <a:off x="0" y="2189969"/>
          <a:ext cx="2971674" cy="104181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tr-TR" sz="2000" kern="1200" dirty="0">
              <a:latin typeface="Arial" panose="020B0604020202020204" pitchFamily="34" charset="0"/>
              <a:cs typeface="Arial" panose="020B0604020202020204" pitchFamily="34" charset="0"/>
            </a:rPr>
            <a:t>3</a:t>
          </a:r>
        </a:p>
      </dsp:txBody>
      <dsp:txXfrm>
        <a:off x="50857" y="2240826"/>
        <a:ext cx="2869960" cy="940097"/>
      </dsp:txXfrm>
    </dsp:sp>
    <dsp:sp modelId="{5EE5433D-8569-4106-BD0B-00F46CA57593}">
      <dsp:nvSpPr>
        <dsp:cNvPr id="0" name=""/>
        <dsp:cNvSpPr/>
      </dsp:nvSpPr>
      <dsp:spPr>
        <a:xfrm rot="5400000">
          <a:off x="5196438" y="1163288"/>
          <a:ext cx="833449" cy="5282976"/>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a:lnSpc>
              <a:spcPct val="90000"/>
            </a:lnSpc>
            <a:spcBef>
              <a:spcPct val="0"/>
            </a:spcBef>
            <a:spcAft>
              <a:spcPct val="15000"/>
            </a:spcAft>
            <a:buChar char="••"/>
          </a:pPr>
          <a:r>
            <a:rPr lang="tr-TR" sz="2000" kern="1200" dirty="0">
              <a:latin typeface="Arial" panose="020B0604020202020204" pitchFamily="34" charset="0"/>
              <a:cs typeface="Arial" panose="020B0604020202020204" pitchFamily="34" charset="0"/>
            </a:rPr>
            <a:t>Oran Analizi</a:t>
          </a:r>
        </a:p>
      </dsp:txBody>
      <dsp:txXfrm rot="-5400000">
        <a:off x="2971675" y="3428737"/>
        <a:ext cx="5242290" cy="752077"/>
      </dsp:txXfrm>
    </dsp:sp>
    <dsp:sp modelId="{13A4E70D-6259-4CC0-9933-F05F679A9AF9}">
      <dsp:nvSpPr>
        <dsp:cNvPr id="0" name=""/>
        <dsp:cNvSpPr/>
      </dsp:nvSpPr>
      <dsp:spPr>
        <a:xfrm>
          <a:off x="0" y="3283871"/>
          <a:ext cx="2971674" cy="104181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tr-TR" sz="2000" kern="1200" dirty="0">
              <a:latin typeface="Arial" panose="020B0604020202020204" pitchFamily="34" charset="0"/>
              <a:cs typeface="Arial" panose="020B0604020202020204" pitchFamily="34" charset="0"/>
            </a:rPr>
            <a:t>4</a:t>
          </a:r>
        </a:p>
      </dsp:txBody>
      <dsp:txXfrm>
        <a:off x="50857" y="3334728"/>
        <a:ext cx="2869960" cy="940097"/>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27.02.2020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2/27/2020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2/27/2020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2/27/2020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2/27/2020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2/27/2020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2/27/2020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2/27/2020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2/27/2020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2/27/2020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2/27/2020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2/27/2020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2/27/2020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2/27/2020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2/27/2020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2/27/2020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2/27/2020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2/27/2020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2/27/2020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2/27/2020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2/27/2020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2/27/2020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2505268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2/27/2020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2/27/2020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818651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2/27/2020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2/27/2020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2/27/2020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2/27/2020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2/27/2020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2/27/2020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2/27/2020</a:t>
            </a:fld>
            <a:endParaRPr lang="en-US" dirty="0"/>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dirty="0" smtClean="0"/>
              <a:t>Prof. Dr. Harun TANRIVERMİŞ, </a:t>
            </a:r>
            <a:r>
              <a:rPr lang="en-US" dirty="0" err="1" smtClean="0"/>
              <a:t>Yrd</a:t>
            </a:r>
            <a:r>
              <a:rPr lang="en-US" dirty="0" smtClean="0"/>
              <a:t>. </a:t>
            </a:r>
            <a:r>
              <a:rPr lang="en-US" dirty="0" err="1" smtClean="0"/>
              <a:t>Doç</a:t>
            </a:r>
            <a:r>
              <a:rPr lang="en-US" dirty="0" smtClean="0"/>
              <a:t>. Dr. </a:t>
            </a:r>
            <a:r>
              <a:rPr lang="en-US" dirty="0" err="1" smtClean="0"/>
              <a:t>Yeşim</a:t>
            </a:r>
            <a:r>
              <a:rPr lang="en-US" dirty="0" smtClean="0"/>
              <a:t> ALİEFENDİOĞLU </a:t>
            </a:r>
            <a:r>
              <a:rPr lang="en-US" dirty="0" err="1" smtClean="0"/>
              <a:t>Ekonomi</a:t>
            </a:r>
            <a:r>
              <a:rPr lang="en-US" dirty="0" smtClean="0"/>
              <a:t> I 2016-2017 </a:t>
            </a:r>
            <a:r>
              <a:rPr lang="en-US" dirty="0" err="1" smtClean="0"/>
              <a:t>Güz</a:t>
            </a:r>
            <a:r>
              <a:rPr lang="en-US" dirty="0" smtClean="0"/>
              <a:t> </a:t>
            </a:r>
            <a:r>
              <a:rPr lang="en-US" dirty="0" err="1" smtClean="0"/>
              <a:t>Dönemi</a:t>
            </a:r>
            <a:endParaRPr lang="en-US" dirty="0"/>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2/27/2020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9.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9.xml"/><Relationship Id="rId1" Type="http://schemas.openxmlformats.org/officeDocument/2006/relationships/vmlDrawing" Target="../drawings/vmlDrawing1.vml"/><Relationship Id="rId6" Type="http://schemas.openxmlformats.org/officeDocument/2006/relationships/image" Target="../media/image4.wmf"/><Relationship Id="rId5" Type="http://schemas.openxmlformats.org/officeDocument/2006/relationships/oleObject" Target="../embeddings/oleObject2.bin"/><Relationship Id="rId4" Type="http://schemas.openxmlformats.org/officeDocument/2006/relationships/image" Target="../media/image3.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9.xml"/><Relationship Id="rId1" Type="http://schemas.openxmlformats.org/officeDocument/2006/relationships/vmlDrawing" Target="../drawings/vmlDrawing2.vml"/><Relationship Id="rId6" Type="http://schemas.openxmlformats.org/officeDocument/2006/relationships/image" Target="../media/image6.wmf"/><Relationship Id="rId5" Type="http://schemas.openxmlformats.org/officeDocument/2006/relationships/oleObject" Target="../embeddings/oleObject4.bin"/><Relationship Id="rId4" Type="http://schemas.openxmlformats.org/officeDocument/2006/relationships/image" Target="../media/image5.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9.xml"/><Relationship Id="rId1" Type="http://schemas.openxmlformats.org/officeDocument/2006/relationships/vmlDrawing" Target="../drawings/vmlDrawing3.vml"/><Relationship Id="rId4" Type="http://schemas.openxmlformats.org/officeDocument/2006/relationships/image" Target="../media/image7.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smtClean="0"/>
              <a:t>GGY403</a:t>
            </a:r>
            <a:endParaRPr lang="tr-TR" sz="3200" b="1" dirty="0"/>
          </a:p>
          <a:p>
            <a:pPr marL="0" lvl="1" algn="ctr">
              <a:spcBef>
                <a:spcPct val="20000"/>
              </a:spcBef>
              <a:buClr>
                <a:schemeClr val="accent1"/>
              </a:buClr>
            </a:pPr>
            <a:endParaRPr lang="tr-TR" sz="3200" b="1" dirty="0"/>
          </a:p>
          <a:p>
            <a:pPr marL="0" lvl="1" algn="ctr">
              <a:spcBef>
                <a:spcPct val="20000"/>
              </a:spcBef>
              <a:buClr>
                <a:schemeClr val="accent1"/>
              </a:buClr>
            </a:pPr>
            <a:r>
              <a:rPr lang="tr-TR" sz="3200" b="1" dirty="0" smtClean="0"/>
              <a:t>Mali Analiz Teknikleri</a:t>
            </a:r>
            <a:endParaRPr lang="tr-TR" sz="3200" b="1" dirty="0"/>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smtClean="0">
                <a:latin typeface="Arial" panose="020B0604020202020204" pitchFamily="34" charset="0"/>
                <a:ea typeface="Times New Roman" panose="02020603050405020304" pitchFamily="18" charset="0"/>
                <a:cs typeface="Arial" panose="020B0604020202020204" pitchFamily="34" charset="0"/>
              </a:rPr>
              <a:t>Doç. Dr. Erol DEMİR </a:t>
            </a: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a:t>
            </a:r>
            <a:r>
              <a:rPr lang="tr-TR" sz="1600" dirty="0">
                <a:latin typeface="Arial" panose="020B0604020202020204" pitchFamily="34" charset="0"/>
                <a:ea typeface="Times New Roman" panose="02020603050405020304" pitchFamily="18" charset="0"/>
                <a:cs typeface="Arial" panose="020B0604020202020204" pitchFamily="34" charset="0"/>
              </a:rPr>
              <a:t>Üniversitesi UBF Gayrimenkul Geliştirme ve Yönetimi Bölümü </a:t>
            </a:r>
          </a:p>
        </p:txBody>
      </p:sp>
    </p:spTree>
    <p:extLst>
      <p:ext uri="{BB962C8B-B14F-4D97-AF65-F5344CB8AC3E}">
        <p14:creationId xmlns:p14="http://schemas.microsoft.com/office/powerpoint/2010/main" val="20445111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338132" y="557560"/>
            <a:ext cx="7590844" cy="539723"/>
          </a:xfrm>
          <a:prstGeom prst="rect">
            <a:avLst/>
          </a:prstGeom>
        </p:spPr>
        <p:txBody>
          <a:bodyPr/>
          <a:lstStyle/>
          <a:p>
            <a:pPr marL="0" lvl="1" algn="ctr">
              <a:spcBef>
                <a:spcPct val="20000"/>
              </a:spcBef>
              <a:buClr>
                <a:schemeClr val="accent1"/>
              </a:buClr>
            </a:pPr>
            <a:r>
              <a:rPr lang="tr-TR" sz="2400" b="1" dirty="0" smtClean="0">
                <a:solidFill>
                  <a:srgbClr val="FF0000"/>
                </a:solidFill>
              </a:rPr>
              <a:t>Oranların Sınıflandırılması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7" name="2 İçerik Yer Tutucusu">
            <a:extLst>
              <a:ext uri="{FF2B5EF4-FFF2-40B4-BE49-F238E27FC236}">
                <a16:creationId xmlns:a16="http://schemas.microsoft.com/office/drawing/2014/main" id="{92A90399-AE55-4A7B-8ABF-0C1B6F73FB4B}"/>
              </a:ext>
            </a:extLst>
          </p:cNvPr>
          <p:cNvSpPr txBox="1">
            <a:spLocks/>
          </p:cNvSpPr>
          <p:nvPr/>
        </p:nvSpPr>
        <p:spPr>
          <a:xfrm>
            <a:off x="444674" y="1308949"/>
            <a:ext cx="8229600" cy="4840287"/>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defRPr/>
            </a:pPr>
            <a:r>
              <a:rPr lang="tr-TR" sz="2400" dirty="0" smtClean="0"/>
              <a:t>Finans yöneticileri, firmanın likidite durumu, sermaye yapısı, varlıkların kullanılmasında etkinlik, karlılık gibi firmanın her yönüyle ilgili olduklarından, analizde değişik soruları yanıtlayacak çeşitli oranlar kullanmaktadırlar. Bu durumda oranlar:</a:t>
            </a:r>
          </a:p>
          <a:p>
            <a:pPr marL="514350" indent="-514350" algn="just">
              <a:buFont typeface="Wingdings 2" panose="05020102010507070707" pitchFamily="18" charset="2"/>
              <a:buAutoNum type="arabicPeriod"/>
              <a:defRPr/>
            </a:pPr>
            <a:r>
              <a:rPr lang="tr-TR" sz="2400" b="1" dirty="0" smtClean="0"/>
              <a:t>Likidite oranları</a:t>
            </a:r>
          </a:p>
          <a:p>
            <a:pPr marL="514350" indent="-514350" algn="just">
              <a:buFont typeface="Wingdings 2" panose="05020102010507070707" pitchFamily="18" charset="2"/>
              <a:buAutoNum type="arabicPeriod"/>
              <a:defRPr/>
            </a:pPr>
            <a:r>
              <a:rPr lang="tr-TR" sz="2400" b="1" dirty="0" smtClean="0"/>
              <a:t>Mali Yapı Oranları</a:t>
            </a:r>
          </a:p>
          <a:p>
            <a:pPr marL="514350" indent="-514350" algn="just">
              <a:buFont typeface="Wingdings 2" panose="05020102010507070707" pitchFamily="18" charset="2"/>
              <a:buAutoNum type="arabicPeriod"/>
              <a:defRPr/>
            </a:pPr>
            <a:r>
              <a:rPr lang="tr-TR" sz="2400" b="1" dirty="0" smtClean="0"/>
              <a:t>Varlık Kullanım Oranları (Faaliyet Oranları)</a:t>
            </a:r>
          </a:p>
          <a:p>
            <a:pPr marL="514350" indent="-514350" algn="just">
              <a:buFont typeface="Wingdings 2" panose="05020102010507070707" pitchFamily="18" charset="2"/>
              <a:buAutoNum type="arabicPeriod"/>
              <a:defRPr/>
            </a:pPr>
            <a:r>
              <a:rPr lang="tr-TR" sz="2400" b="1" dirty="0" smtClean="0"/>
              <a:t>Karlılık Oranları</a:t>
            </a:r>
          </a:p>
          <a:p>
            <a:pPr marL="514350" indent="-514350" algn="just">
              <a:buFont typeface="Wingdings 2" panose="05020102010507070707" pitchFamily="18" charset="2"/>
              <a:buAutoNum type="arabicPeriod"/>
              <a:defRPr/>
            </a:pPr>
            <a:r>
              <a:rPr lang="tr-TR" sz="2400" b="1" dirty="0" smtClean="0"/>
              <a:t>Borsa Performans Oranları</a:t>
            </a:r>
          </a:p>
          <a:p>
            <a:pPr marL="514350" indent="-514350" algn="just">
              <a:buFont typeface="Wingdings 2" panose="05020102010507070707" pitchFamily="18" charset="2"/>
              <a:buNone/>
              <a:defRPr/>
            </a:pPr>
            <a:r>
              <a:rPr lang="tr-TR" sz="2400" dirty="0" smtClean="0"/>
              <a:t>	 olarak sınıflandırılmaktadır.</a:t>
            </a:r>
          </a:p>
          <a:p>
            <a:pPr>
              <a:defRPr/>
            </a:pPr>
            <a:endParaRPr lang="tr-TR" dirty="0"/>
          </a:p>
        </p:txBody>
      </p:sp>
    </p:spTree>
    <p:extLst>
      <p:ext uri="{BB962C8B-B14F-4D97-AF65-F5344CB8AC3E}">
        <p14:creationId xmlns:p14="http://schemas.microsoft.com/office/powerpoint/2010/main" val="279141265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313079" y="531089"/>
            <a:ext cx="7893075" cy="539723"/>
          </a:xfrm>
          <a:prstGeom prst="rect">
            <a:avLst/>
          </a:prstGeom>
        </p:spPr>
        <p:txBody>
          <a:bodyPr/>
          <a:lstStyle/>
          <a:p>
            <a:pPr marL="0" lvl="1" algn="ctr">
              <a:spcBef>
                <a:spcPct val="20000"/>
              </a:spcBef>
              <a:buClr>
                <a:schemeClr val="accent1"/>
              </a:buClr>
            </a:pPr>
            <a:r>
              <a:rPr lang="tr-TR" sz="2400" b="1" dirty="0" smtClean="0">
                <a:solidFill>
                  <a:srgbClr val="FF0000"/>
                </a:solidFill>
              </a:rPr>
              <a:t>KAYNAKLAR</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10" name="Dikdörtgen 9"/>
          <p:cNvSpPr/>
          <p:nvPr/>
        </p:nvSpPr>
        <p:spPr>
          <a:xfrm>
            <a:off x="313079" y="1246447"/>
            <a:ext cx="8420613" cy="4292906"/>
          </a:xfrm>
          <a:prstGeom prst="rect">
            <a:avLst/>
          </a:prstGeom>
        </p:spPr>
        <p:txBody>
          <a:bodyPr wrap="square">
            <a:spAutoFit/>
          </a:bodyPr>
          <a:lstStyle/>
          <a:p>
            <a:pPr marL="342900" lvl="0" indent="-342900" algn="just">
              <a:lnSpc>
                <a:spcPct val="150000"/>
              </a:lnSpc>
              <a:spcBef>
                <a:spcPts val="100"/>
              </a:spcBef>
              <a:spcAft>
                <a:spcPts val="100"/>
              </a:spcAft>
              <a:buFont typeface="Symbol" panose="05050102010706020507" pitchFamily="18" charset="2"/>
              <a:buChar char=""/>
            </a:pPr>
            <a:r>
              <a:rPr lang="tr-TR" sz="2000" dirty="0">
                <a:latin typeface="Arial" panose="020B0604020202020204" pitchFamily="34" charset="0"/>
                <a:ea typeface="Times New Roman" panose="02020603050405020304" pitchFamily="18" charset="0"/>
                <a:cs typeface="Arial" panose="020B0604020202020204" pitchFamily="34" charset="0"/>
              </a:rPr>
              <a:t>Finansal Analiz, Prof. Dr. Figen AYIKOĞLU ZAİF, Prof. Dr. Aydın KARAPINAR, Gazi Kitabevi, Ankara.</a:t>
            </a:r>
            <a:endParaRPr lang="en-US" sz="2000" dirty="0">
              <a:latin typeface="Arial" panose="020B0604020202020204" pitchFamily="34" charset="0"/>
              <a:ea typeface="Times New Roman" panose="02020603050405020304" pitchFamily="18" charset="0"/>
              <a:cs typeface="Arial" panose="020B0604020202020204" pitchFamily="34" charset="0"/>
            </a:endParaRPr>
          </a:p>
          <a:p>
            <a:pPr marL="342900" lvl="0" indent="-342900" algn="just">
              <a:lnSpc>
                <a:spcPct val="150000"/>
              </a:lnSpc>
              <a:spcBef>
                <a:spcPts val="100"/>
              </a:spcBef>
              <a:spcAft>
                <a:spcPts val="100"/>
              </a:spcAft>
              <a:buFont typeface="Symbol" panose="05050102010706020507" pitchFamily="18" charset="2"/>
              <a:buChar char=""/>
            </a:pPr>
            <a:r>
              <a:rPr lang="tr-TR" sz="2000" dirty="0">
                <a:latin typeface="Arial" panose="020B0604020202020204" pitchFamily="34" charset="0"/>
                <a:ea typeface="Times New Roman" panose="02020603050405020304" pitchFamily="18" charset="0"/>
                <a:cs typeface="Arial" panose="020B0604020202020204" pitchFamily="34" charset="0"/>
              </a:rPr>
              <a:t>Finansal Tablolar ve Mali Analiz Teknikleri, Prof. Dr. Nalan AKDOĞAN, Prof. Dr. Nejat TENKER, Gazi Kitabevi, Ankara, 2010</a:t>
            </a:r>
            <a:endParaRPr lang="en-US" sz="2000" dirty="0">
              <a:latin typeface="Arial" panose="020B0604020202020204" pitchFamily="34" charset="0"/>
              <a:ea typeface="Times New Roman" panose="02020603050405020304" pitchFamily="18" charset="0"/>
              <a:cs typeface="Arial" panose="020B0604020202020204" pitchFamily="34" charset="0"/>
            </a:endParaRPr>
          </a:p>
          <a:p>
            <a:pPr marL="342900" lvl="0" indent="-342900" algn="just">
              <a:lnSpc>
                <a:spcPct val="150000"/>
              </a:lnSpc>
              <a:spcBef>
                <a:spcPts val="100"/>
              </a:spcBef>
              <a:spcAft>
                <a:spcPts val="100"/>
              </a:spcAft>
              <a:buFont typeface="Symbol" panose="05050102010706020507" pitchFamily="18" charset="2"/>
              <a:buChar char=""/>
            </a:pPr>
            <a:r>
              <a:rPr lang="tr-TR" sz="2000" dirty="0">
                <a:latin typeface="Arial" panose="020B0604020202020204" pitchFamily="34" charset="0"/>
                <a:ea typeface="Times New Roman" panose="02020603050405020304" pitchFamily="18" charset="0"/>
                <a:cs typeface="Arial" panose="020B0604020202020204" pitchFamily="34" charset="0"/>
              </a:rPr>
              <a:t>Finansal Yönetim, Dr. Öztin AKGÜÇ, </a:t>
            </a:r>
            <a:r>
              <a:rPr lang="tr-TR" sz="2000" dirty="0" err="1">
                <a:latin typeface="Arial" panose="020B0604020202020204" pitchFamily="34" charset="0"/>
                <a:ea typeface="Times New Roman" panose="02020603050405020304" pitchFamily="18" charset="0"/>
                <a:cs typeface="Arial" panose="020B0604020202020204" pitchFamily="34" charset="0"/>
              </a:rPr>
              <a:t>Avcıol</a:t>
            </a:r>
            <a:r>
              <a:rPr lang="tr-TR" sz="2000" dirty="0">
                <a:latin typeface="Arial" panose="020B0604020202020204" pitchFamily="34" charset="0"/>
                <a:ea typeface="Times New Roman" panose="02020603050405020304" pitchFamily="18" charset="0"/>
                <a:cs typeface="Arial" panose="020B0604020202020204" pitchFamily="34" charset="0"/>
              </a:rPr>
              <a:t> Basın Yayın, İstanbul.</a:t>
            </a:r>
            <a:endParaRPr lang="en-US" sz="2000" dirty="0">
              <a:latin typeface="Arial" panose="020B0604020202020204" pitchFamily="34" charset="0"/>
              <a:ea typeface="Times New Roman" panose="02020603050405020304" pitchFamily="18" charset="0"/>
              <a:cs typeface="Arial" panose="020B0604020202020204" pitchFamily="34" charset="0"/>
            </a:endParaRPr>
          </a:p>
          <a:p>
            <a:pPr marL="342900" lvl="0" indent="-342900" algn="just">
              <a:lnSpc>
                <a:spcPct val="150000"/>
              </a:lnSpc>
              <a:spcBef>
                <a:spcPts val="100"/>
              </a:spcBef>
              <a:spcAft>
                <a:spcPts val="100"/>
              </a:spcAft>
              <a:buFont typeface="Symbol" panose="05050102010706020507" pitchFamily="18" charset="2"/>
              <a:buChar char=""/>
            </a:pPr>
            <a:r>
              <a:rPr lang="tr-TR" sz="2000" dirty="0">
                <a:latin typeface="Arial" panose="020B0604020202020204" pitchFamily="34" charset="0"/>
                <a:ea typeface="Times New Roman" panose="02020603050405020304" pitchFamily="18" charset="0"/>
                <a:cs typeface="Arial" panose="020B0604020202020204" pitchFamily="34" charset="0"/>
              </a:rPr>
              <a:t>Mali Tablolar Analizi, Dr. Öztin AKGÜÇ, Genişletilmiş 15. Baskı, </a:t>
            </a:r>
            <a:r>
              <a:rPr lang="tr-TR" sz="2000" dirty="0" err="1">
                <a:latin typeface="Arial" panose="020B0604020202020204" pitchFamily="34" charset="0"/>
                <a:ea typeface="Times New Roman" panose="02020603050405020304" pitchFamily="18" charset="0"/>
                <a:cs typeface="Arial" panose="020B0604020202020204" pitchFamily="34" charset="0"/>
              </a:rPr>
              <a:t>Avcıol</a:t>
            </a:r>
            <a:r>
              <a:rPr lang="tr-TR" sz="2000" dirty="0">
                <a:latin typeface="Arial" panose="020B0604020202020204" pitchFamily="34" charset="0"/>
                <a:ea typeface="Times New Roman" panose="02020603050405020304" pitchFamily="18" charset="0"/>
                <a:cs typeface="Arial" panose="020B0604020202020204" pitchFamily="34" charset="0"/>
              </a:rPr>
              <a:t> Basın Yayın, İstanbul, 2013.</a:t>
            </a:r>
            <a:endParaRPr lang="en-US" sz="2000" dirty="0">
              <a:latin typeface="Arial" panose="020B0604020202020204" pitchFamily="34" charset="0"/>
              <a:ea typeface="Times New Roman" panose="02020603050405020304" pitchFamily="18" charset="0"/>
              <a:cs typeface="Arial" panose="020B0604020202020204" pitchFamily="34" charset="0"/>
            </a:endParaRPr>
          </a:p>
          <a:p>
            <a:pPr marL="342900" indent="-342900" algn="just">
              <a:lnSpc>
                <a:spcPct val="150000"/>
              </a:lnSpc>
              <a:spcBef>
                <a:spcPts val="100"/>
              </a:spcBef>
              <a:spcAft>
                <a:spcPts val="100"/>
              </a:spcAft>
              <a:buFont typeface="Symbol" panose="05050102010706020507" pitchFamily="18" charset="2"/>
              <a:buChar char=""/>
            </a:pPr>
            <a:r>
              <a:rPr lang="tr-TR" sz="2000" dirty="0">
                <a:latin typeface="Arial" panose="020B0604020202020204" pitchFamily="34" charset="0"/>
                <a:ea typeface="Times New Roman" panose="02020603050405020304" pitchFamily="18" charset="0"/>
                <a:cs typeface="Arial" panose="020B0604020202020204" pitchFamily="34" charset="0"/>
              </a:rPr>
              <a:t>Mali Tablolar Analizi, Prof. Dr. Şerafettin SEVİM, Dumlupınar Üniversitesi Yayınları, Kütahya.</a:t>
            </a:r>
          </a:p>
        </p:txBody>
      </p:sp>
    </p:spTree>
    <p:extLst>
      <p:ext uri="{BB962C8B-B14F-4D97-AF65-F5344CB8AC3E}">
        <p14:creationId xmlns:p14="http://schemas.microsoft.com/office/powerpoint/2010/main" val="5771824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313079" y="531088"/>
            <a:ext cx="8517837" cy="539723"/>
          </a:xfrm>
          <a:prstGeom prst="rect">
            <a:avLst/>
          </a:prstGeom>
        </p:spPr>
        <p:txBody>
          <a:bodyPr/>
          <a:lstStyle/>
          <a:p>
            <a:pPr marL="0" lvl="1" algn="ctr">
              <a:spcBef>
                <a:spcPct val="20000"/>
              </a:spcBef>
              <a:buClr>
                <a:schemeClr val="accent1"/>
              </a:buClr>
            </a:pPr>
            <a:r>
              <a:rPr lang="tr-TR" sz="2400" b="1" dirty="0" smtClean="0">
                <a:solidFill>
                  <a:srgbClr val="FF0000"/>
                </a:solidFill>
              </a:rPr>
              <a:t>Mali Analiz Teknikleri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graphicFrame>
        <p:nvGraphicFramePr>
          <p:cNvPr id="8" name="4 İçerik Yer Tutucusu">
            <a:extLst>
              <a:ext uri="{FF2B5EF4-FFF2-40B4-BE49-F238E27FC236}">
                <a16:creationId xmlns:a16="http://schemas.microsoft.com/office/drawing/2014/main" id="{F3ED76C7-E266-41A6-B37B-8FFA03A52E2B}"/>
              </a:ext>
            </a:extLst>
          </p:cNvPr>
          <p:cNvGraphicFramePr>
            <a:graphicFrameLocks noGrp="1"/>
          </p:cNvGraphicFramePr>
          <p:nvPr>
            <p:ph idx="1"/>
            <p:extLst>
              <p:ext uri="{D42A27DB-BD31-4B8C-83A1-F6EECF244321}">
                <p14:modId xmlns:p14="http://schemas.microsoft.com/office/powerpoint/2010/main" val="3535016946"/>
              </p:ext>
            </p:extLst>
          </p:nvPr>
        </p:nvGraphicFramePr>
        <p:xfrm>
          <a:off x="438412" y="1283810"/>
          <a:ext cx="8254651" cy="432784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562069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313079" y="531088"/>
            <a:ext cx="8517837" cy="539723"/>
          </a:xfrm>
          <a:prstGeom prst="rect">
            <a:avLst/>
          </a:prstGeom>
        </p:spPr>
        <p:txBody>
          <a:bodyPr/>
          <a:lstStyle/>
          <a:p>
            <a:pPr marL="0" lvl="1" algn="ctr">
              <a:spcBef>
                <a:spcPct val="20000"/>
              </a:spcBef>
              <a:buClr>
                <a:schemeClr val="accent1"/>
              </a:buClr>
            </a:pPr>
            <a:r>
              <a:rPr lang="tr-TR" sz="2400" b="1" dirty="0">
                <a:solidFill>
                  <a:srgbClr val="FF0000"/>
                </a:solidFill>
              </a:rPr>
              <a:t>Karşılaştırmalı Mali Tablolar Analizi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3" name="Dikdörtgen 2"/>
          <p:cNvSpPr/>
          <p:nvPr/>
        </p:nvSpPr>
        <p:spPr>
          <a:xfrm>
            <a:off x="400761" y="1372251"/>
            <a:ext cx="8517837" cy="4401205"/>
          </a:xfrm>
          <a:prstGeom prst="rect">
            <a:avLst/>
          </a:prstGeom>
        </p:spPr>
        <p:txBody>
          <a:bodyPr wrap="square">
            <a:spAutoFit/>
          </a:bodyPr>
          <a:lstStyle/>
          <a:p>
            <a:pPr marL="342900" indent="-342900" algn="just">
              <a:buClr>
                <a:srgbClr val="503FAE"/>
              </a:buClr>
              <a:buFont typeface="Wingdings" panose="05000000000000000000" pitchFamily="2" charset="2"/>
              <a:buChar char="q"/>
            </a:pPr>
            <a:r>
              <a:rPr lang="tr-TR" altLang="tr-TR" sz="2000" dirty="0">
                <a:latin typeface="Arial" panose="020B0604020202020204" pitchFamily="34" charset="0"/>
                <a:cs typeface="Arial" panose="020B0604020202020204" pitchFamily="34" charset="0"/>
              </a:rPr>
              <a:t>Bir işletmenin birbirini izleyen en az iki veya daha fazla faaliyet dönemine ait mali tablolarının karşılaştırmalı olarak düzenlenmesi ve bu tablolarda yer alan kalemlerin zaman içinde göstermiş olduğu gelişmelerin ve değişikliklerin tespit ve incelenmesidir</a:t>
            </a:r>
            <a:r>
              <a:rPr lang="tr-TR" altLang="tr-TR" sz="2000" dirty="0" smtClean="0">
                <a:latin typeface="Arial" panose="020B0604020202020204" pitchFamily="34" charset="0"/>
                <a:cs typeface="Arial" panose="020B0604020202020204" pitchFamily="34" charset="0"/>
              </a:rPr>
              <a:t>.</a:t>
            </a:r>
          </a:p>
          <a:p>
            <a:pPr marL="342900" indent="-342900" algn="just">
              <a:buClr>
                <a:srgbClr val="503FAE"/>
              </a:buClr>
              <a:buFont typeface="Wingdings" panose="05000000000000000000" pitchFamily="2" charset="2"/>
              <a:buChar char="q"/>
            </a:pPr>
            <a:r>
              <a:rPr lang="tr-TR" altLang="tr-TR" sz="2000" dirty="0" smtClean="0">
                <a:latin typeface="Arial" panose="020B0604020202020204" pitchFamily="34" charset="0"/>
                <a:cs typeface="Arial" panose="020B0604020202020204" pitchFamily="34" charset="0"/>
              </a:rPr>
              <a:t>Bu </a:t>
            </a:r>
            <a:r>
              <a:rPr lang="tr-TR" altLang="tr-TR" sz="2000" dirty="0">
                <a:latin typeface="Arial" panose="020B0604020202020204" pitchFamily="34" charset="0"/>
                <a:cs typeface="Arial" panose="020B0604020202020204" pitchFamily="34" charset="0"/>
              </a:rPr>
              <a:t>analiz türü birden fazla döneme ait bilgilerin karşılaştırılması ve değerlemesini içerdiğinden </a:t>
            </a:r>
            <a:r>
              <a:rPr lang="tr-TR" altLang="tr-TR" sz="2000" b="1" i="1" dirty="0">
                <a:solidFill>
                  <a:srgbClr val="FF0000"/>
                </a:solidFill>
                <a:latin typeface="Arial" panose="020B0604020202020204" pitchFamily="34" charset="0"/>
                <a:cs typeface="Arial" panose="020B0604020202020204" pitchFamily="34" charset="0"/>
              </a:rPr>
              <a:t>dinamik</a:t>
            </a:r>
            <a:r>
              <a:rPr lang="tr-TR" altLang="tr-TR" sz="2000" dirty="0">
                <a:latin typeface="Arial" panose="020B0604020202020204" pitchFamily="34" charset="0"/>
                <a:cs typeface="Arial" panose="020B0604020202020204" pitchFamily="34" charset="0"/>
              </a:rPr>
              <a:t> bir yapıya sahiptir</a:t>
            </a:r>
            <a:r>
              <a:rPr lang="tr-TR" altLang="tr-TR" sz="2000" dirty="0" smtClean="0">
                <a:latin typeface="Arial" panose="020B0604020202020204" pitchFamily="34" charset="0"/>
                <a:cs typeface="Arial" panose="020B0604020202020204" pitchFamily="34" charset="0"/>
              </a:rPr>
              <a:t>.</a:t>
            </a:r>
          </a:p>
          <a:p>
            <a:pPr marL="342900" indent="-342900" algn="just">
              <a:buClr>
                <a:srgbClr val="503FAE"/>
              </a:buClr>
              <a:buFont typeface="Wingdings" panose="05000000000000000000" pitchFamily="2" charset="2"/>
              <a:buChar char="q"/>
            </a:pPr>
            <a:r>
              <a:rPr lang="tr-TR" altLang="tr-TR" sz="2000" dirty="0">
                <a:latin typeface="Arial" panose="020B0604020202020204" pitchFamily="34" charset="0"/>
                <a:cs typeface="Arial" panose="020B0604020202020204" pitchFamily="34" charset="0"/>
              </a:rPr>
              <a:t>Karşılaştırması yapılacak cari ve önceki dönem mali tabloları aynı zaman dilimlerini kapsamalıdır.</a:t>
            </a:r>
          </a:p>
          <a:p>
            <a:pPr marL="342900" indent="-342900" algn="just">
              <a:buClr>
                <a:srgbClr val="503FAE"/>
              </a:buClr>
              <a:buFont typeface="Wingdings" panose="05000000000000000000" pitchFamily="2" charset="2"/>
              <a:buChar char="q"/>
            </a:pPr>
            <a:r>
              <a:rPr lang="tr-TR" altLang="tr-TR" sz="2000" dirty="0">
                <a:latin typeface="Arial" panose="020B0604020202020204" pitchFamily="34" charset="0"/>
                <a:cs typeface="Arial" panose="020B0604020202020204" pitchFamily="34" charset="0"/>
              </a:rPr>
              <a:t>Bir işletmenin cari yılına ait mali tablolar diğer işletmelerin aynı dönemine ait mali tablolarıyla karşılaştırılabilir.</a:t>
            </a:r>
          </a:p>
          <a:p>
            <a:pPr marL="342900" indent="-342900" algn="just">
              <a:buClr>
                <a:srgbClr val="503FAE"/>
              </a:buClr>
              <a:buFont typeface="Wingdings" panose="05000000000000000000" pitchFamily="2" charset="2"/>
              <a:buChar char="q"/>
            </a:pPr>
            <a:r>
              <a:rPr lang="tr-TR" altLang="tr-TR" sz="2000" dirty="0">
                <a:latin typeface="Arial" panose="020B0604020202020204" pitchFamily="34" charset="0"/>
                <a:cs typeface="Arial" panose="020B0604020202020204" pitchFamily="34" charset="0"/>
              </a:rPr>
              <a:t>Karşılaştırmalı tablolar aracılığıyla artış ve azalışların analizi ve yorumu için önce karşılaştırmalı mali tabloların düzenlenmesi daha sonra da değişimlerin yorumlanması gerekir. </a:t>
            </a:r>
          </a:p>
          <a:p>
            <a:pPr marL="342900" indent="-342900" algn="just">
              <a:buClr>
                <a:srgbClr val="503FAE"/>
              </a:buClr>
              <a:buFont typeface="Wingdings" panose="05000000000000000000" pitchFamily="2" charset="2"/>
              <a:buChar char="q"/>
            </a:pPr>
            <a:endParaRPr lang="tr-TR" altLang="tr-T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338394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313079" y="531088"/>
            <a:ext cx="8517837" cy="539723"/>
          </a:xfrm>
          <a:prstGeom prst="rect">
            <a:avLst/>
          </a:prstGeom>
        </p:spPr>
        <p:txBody>
          <a:bodyPr/>
          <a:lstStyle/>
          <a:p>
            <a:pPr marL="0" lvl="1" algn="ctr">
              <a:spcBef>
                <a:spcPct val="20000"/>
              </a:spcBef>
              <a:buClr>
                <a:schemeClr val="accent1"/>
              </a:buClr>
            </a:pPr>
            <a:r>
              <a:rPr lang="tr-TR" sz="2400" b="1" dirty="0">
                <a:solidFill>
                  <a:srgbClr val="FF0000"/>
                </a:solidFill>
              </a:rPr>
              <a:t>Karşılaştırmalı Bilanço ve Gelir Tablosunun Düzenlenmesi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5" name="Rectangle 3"/>
          <p:cNvSpPr txBox="1">
            <a:spLocks/>
          </p:cNvSpPr>
          <p:nvPr/>
        </p:nvSpPr>
        <p:spPr>
          <a:xfrm>
            <a:off x="457197" y="1258758"/>
            <a:ext cx="8229600" cy="4389437"/>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r>
              <a:rPr lang="tr-TR" altLang="tr-TR" sz="2400" dirty="0"/>
              <a:t> </a:t>
            </a:r>
            <a:r>
              <a:rPr lang="tr-TR" altLang="tr-TR" sz="2400" dirty="0" smtClean="0"/>
              <a:t>Kalemlerdeki değişim yüzdesi aşağıdaki formül yardımıyla hesaplanır.</a:t>
            </a:r>
          </a:p>
        </p:txBody>
      </p:sp>
      <p:graphicFrame>
        <p:nvGraphicFramePr>
          <p:cNvPr id="7" name="Object 4"/>
          <p:cNvGraphicFramePr>
            <a:graphicFrameLocks noChangeAspect="1"/>
          </p:cNvGraphicFramePr>
          <p:nvPr>
            <p:extLst>
              <p:ext uri="{D42A27DB-BD31-4B8C-83A1-F6EECF244321}">
                <p14:modId xmlns:p14="http://schemas.microsoft.com/office/powerpoint/2010/main" val="2706507890"/>
              </p:ext>
            </p:extLst>
          </p:nvPr>
        </p:nvGraphicFramePr>
        <p:xfrm>
          <a:off x="2672329" y="2238963"/>
          <a:ext cx="3887787" cy="1593850"/>
        </p:xfrm>
        <a:graphic>
          <a:graphicData uri="http://schemas.openxmlformats.org/presentationml/2006/ole">
            <mc:AlternateContent xmlns:mc="http://schemas.openxmlformats.org/markup-compatibility/2006">
              <mc:Choice xmlns:v="urn:schemas-microsoft-com:vml" Requires="v">
                <p:oleObj spid="_x0000_s1030" name="Equation" r:id="rId3" imgW="952087" imgH="393529" progId="Equation.DSMT4">
                  <p:embed/>
                </p:oleObj>
              </mc:Choice>
              <mc:Fallback>
                <p:oleObj name="Equation" r:id="rId3" imgW="952087" imgH="393529" progId="Equation.DSMT4">
                  <p:embed/>
                  <p:pic>
                    <p:nvPicPr>
                      <p:cNvPr id="71686"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72329" y="2238963"/>
                        <a:ext cx="3887787" cy="159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Object 6"/>
          <p:cNvGraphicFramePr>
            <a:graphicFrameLocks noChangeAspect="1"/>
          </p:cNvGraphicFramePr>
          <p:nvPr>
            <p:extLst>
              <p:ext uri="{D42A27DB-BD31-4B8C-83A1-F6EECF244321}">
                <p14:modId xmlns:p14="http://schemas.microsoft.com/office/powerpoint/2010/main" val="1802906458"/>
              </p:ext>
            </p:extLst>
          </p:nvPr>
        </p:nvGraphicFramePr>
        <p:xfrm>
          <a:off x="1519804" y="4183650"/>
          <a:ext cx="6553200" cy="1008063"/>
        </p:xfrm>
        <a:graphic>
          <a:graphicData uri="http://schemas.openxmlformats.org/presentationml/2006/ole">
            <mc:AlternateContent xmlns:mc="http://schemas.openxmlformats.org/markup-compatibility/2006">
              <mc:Choice xmlns:v="urn:schemas-microsoft-com:vml" Requires="v">
                <p:oleObj spid="_x0000_s1031" name="Equation" r:id="rId5" imgW="2806700" imgH="431800" progId="Equation.DSMT4">
                  <p:embed/>
                </p:oleObj>
              </mc:Choice>
              <mc:Fallback>
                <p:oleObj name="Equation" r:id="rId5" imgW="2806700" imgH="431800" progId="Equation.DSMT4">
                  <p:embed/>
                  <p:pic>
                    <p:nvPicPr>
                      <p:cNvPr id="71687"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19804" y="4183650"/>
                        <a:ext cx="6553200" cy="1008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7866329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313079" y="531088"/>
            <a:ext cx="8517837" cy="539723"/>
          </a:xfrm>
          <a:prstGeom prst="rect">
            <a:avLst/>
          </a:prstGeom>
        </p:spPr>
        <p:txBody>
          <a:bodyPr/>
          <a:lstStyle/>
          <a:p>
            <a:pPr marL="0" lvl="1" algn="ctr">
              <a:spcBef>
                <a:spcPct val="20000"/>
              </a:spcBef>
              <a:buClr>
                <a:schemeClr val="accent1"/>
              </a:buClr>
            </a:pPr>
            <a:r>
              <a:rPr lang="tr-TR" sz="2400" b="1" dirty="0" smtClean="0">
                <a:solidFill>
                  <a:srgbClr val="FF0000"/>
                </a:solidFill>
              </a:rPr>
              <a:t>Dikey Yüzde Analizi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9" name="2 İçerik Yer Tutucusu"/>
          <p:cNvSpPr>
            <a:spLocks noGrp="1"/>
          </p:cNvSpPr>
          <p:nvPr>
            <p:ph idx="1"/>
          </p:nvPr>
        </p:nvSpPr>
        <p:spPr>
          <a:xfrm>
            <a:off x="457197" y="1296336"/>
            <a:ext cx="8229600" cy="4389437"/>
          </a:xfrm>
        </p:spPr>
        <p:txBody>
          <a:bodyPr/>
          <a:lstStyle/>
          <a:p>
            <a:pPr algn="just"/>
            <a:r>
              <a:rPr lang="tr-TR" altLang="tr-TR" dirty="0" smtClean="0"/>
              <a:t>Bu tekniğin uygulanmasında finansal tabloların varlık ve kaynak yapılarında yer alan her kalemin varlıklar veya kaynaklar toplamı içindeki oranı yüzde olarak belirlenir. </a:t>
            </a:r>
          </a:p>
          <a:p>
            <a:pPr algn="just"/>
            <a:r>
              <a:rPr lang="tr-TR" altLang="tr-TR" dirty="0" smtClean="0"/>
              <a:t>Dikey yüzde yöntemi ile tek bir döneme ait mali tablolar analiz edilebileceği gibi birden fazla dönemin mali tabloları da analiz edilebilir. Bu nedenle dikey yüzdeler hem statik hem de dinamik bir analiz yöntemi niteliği taşır. </a:t>
            </a:r>
          </a:p>
          <a:p>
            <a:pPr algn="just"/>
            <a:r>
              <a:rPr lang="tr-TR" altLang="tr-TR" dirty="0"/>
              <a:t>Dikey yüzdeler yöntemi işletmeler arası karşılaştırmalar veya işletmenin sektör içindeki yerini belirleme açısından veya işletmenin mali yapısında meydana gelen değişiklikleri izleme açısından yararlı bir araç niteliğindedir. </a:t>
            </a:r>
          </a:p>
          <a:p>
            <a:pPr algn="just"/>
            <a:r>
              <a:rPr lang="tr-TR" altLang="tr-TR" dirty="0"/>
              <a:t>Dikey yüzdeler yöntemine göre düzenlenmiş mali tablolar, farklı büyüklükteki işletmeler arası karşılaştırma için ortak bir baz oluştururlar. Bu yöntemle işletmenin mali tabloları rakip işletmelerin mali tabloları ile karşılaştırılabilir.</a:t>
            </a:r>
          </a:p>
          <a:p>
            <a:pPr algn="just"/>
            <a:endParaRPr lang="tr-TR" altLang="tr-TR" dirty="0" smtClean="0"/>
          </a:p>
          <a:p>
            <a:pPr algn="just"/>
            <a:endParaRPr lang="tr-TR" altLang="tr-TR" dirty="0" smtClean="0"/>
          </a:p>
        </p:txBody>
      </p:sp>
    </p:spTree>
    <p:extLst>
      <p:ext uri="{BB962C8B-B14F-4D97-AF65-F5344CB8AC3E}">
        <p14:creationId xmlns:p14="http://schemas.microsoft.com/office/powerpoint/2010/main" val="40531060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313079" y="531088"/>
            <a:ext cx="8517837" cy="539723"/>
          </a:xfrm>
          <a:prstGeom prst="rect">
            <a:avLst/>
          </a:prstGeom>
        </p:spPr>
        <p:txBody>
          <a:bodyPr/>
          <a:lstStyle/>
          <a:p>
            <a:pPr marL="0" lvl="1" algn="ctr">
              <a:spcBef>
                <a:spcPct val="20000"/>
              </a:spcBef>
              <a:buClr>
                <a:schemeClr val="accent1"/>
              </a:buClr>
            </a:pPr>
            <a:r>
              <a:rPr lang="tr-TR" sz="2400" b="1" dirty="0">
                <a:solidFill>
                  <a:srgbClr val="FF0000"/>
                </a:solidFill>
              </a:rPr>
              <a:t>Bilanço Dikey Yüzdelerinin Hesaplanması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7" name="2 İçerik Yer Tutucusu"/>
          <p:cNvSpPr>
            <a:spLocks noGrp="1"/>
          </p:cNvSpPr>
          <p:nvPr>
            <p:ph idx="1"/>
          </p:nvPr>
        </p:nvSpPr>
        <p:spPr>
          <a:xfrm>
            <a:off x="444674" y="1446648"/>
            <a:ext cx="8229600" cy="4389437"/>
          </a:xfrm>
        </p:spPr>
        <p:txBody>
          <a:bodyPr/>
          <a:lstStyle/>
          <a:p>
            <a:r>
              <a:rPr lang="tr-TR" altLang="tr-TR" sz="2400" dirty="0" smtClean="0"/>
              <a:t>Hesapların Aktif Toplamı İçindeki Payı</a:t>
            </a:r>
          </a:p>
          <a:p>
            <a:endParaRPr lang="tr-TR" altLang="tr-TR" sz="2400" dirty="0" smtClean="0"/>
          </a:p>
          <a:p>
            <a:endParaRPr lang="tr-TR" altLang="tr-TR" sz="2400" dirty="0" smtClean="0"/>
          </a:p>
          <a:p>
            <a:pPr>
              <a:buFont typeface="Wingdings 2" panose="05020102010507070707" pitchFamily="18" charset="2"/>
              <a:buNone/>
            </a:pPr>
            <a:endParaRPr lang="tr-TR" altLang="tr-TR" sz="2400" dirty="0" smtClean="0"/>
          </a:p>
          <a:p>
            <a:r>
              <a:rPr lang="tr-TR" altLang="tr-TR" sz="2400" dirty="0" smtClean="0"/>
              <a:t>Hesapların Pasif Toplamı İçindeki Payı</a:t>
            </a:r>
          </a:p>
          <a:p>
            <a:endParaRPr lang="tr-TR" altLang="tr-TR" sz="2400" dirty="0" smtClean="0"/>
          </a:p>
        </p:txBody>
      </p:sp>
      <p:graphicFrame>
        <p:nvGraphicFramePr>
          <p:cNvPr id="8" name="Object 2"/>
          <p:cNvGraphicFramePr>
            <a:graphicFrameLocks noChangeAspect="1"/>
          </p:cNvGraphicFramePr>
          <p:nvPr>
            <p:extLst>
              <p:ext uri="{D42A27DB-BD31-4B8C-83A1-F6EECF244321}">
                <p14:modId xmlns:p14="http://schemas.microsoft.com/office/powerpoint/2010/main" val="1074581724"/>
              </p:ext>
            </p:extLst>
          </p:nvPr>
        </p:nvGraphicFramePr>
        <p:xfrm>
          <a:off x="527224" y="2076885"/>
          <a:ext cx="8023225" cy="785813"/>
        </p:xfrm>
        <a:graphic>
          <a:graphicData uri="http://schemas.openxmlformats.org/presentationml/2006/ole">
            <mc:AlternateContent xmlns:mc="http://schemas.openxmlformats.org/markup-compatibility/2006">
              <mc:Choice xmlns:v="urn:schemas-microsoft-com:vml" Requires="v">
                <p:oleObj spid="_x0000_s2054" name="Equation" r:id="rId3" imgW="4279900" imgH="419100" progId="Equation.DSMT4">
                  <p:embed/>
                </p:oleObj>
              </mc:Choice>
              <mc:Fallback>
                <p:oleObj name="Equation" r:id="rId3" imgW="4279900" imgH="419100" progId="Equation.DSMT4">
                  <p:embed/>
                  <p:pic>
                    <p:nvPicPr>
                      <p:cNvPr id="87046"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7224" y="2076885"/>
                        <a:ext cx="8023225" cy="785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 name="Object 3"/>
          <p:cNvGraphicFramePr>
            <a:graphicFrameLocks noChangeAspect="1"/>
          </p:cNvGraphicFramePr>
          <p:nvPr>
            <p:extLst>
              <p:ext uri="{D42A27DB-BD31-4B8C-83A1-F6EECF244321}">
                <p14:modId xmlns:p14="http://schemas.microsoft.com/office/powerpoint/2010/main" val="4088871575"/>
              </p:ext>
            </p:extLst>
          </p:nvPr>
        </p:nvGraphicFramePr>
        <p:xfrm>
          <a:off x="455787" y="4164448"/>
          <a:ext cx="8135937" cy="792162"/>
        </p:xfrm>
        <a:graphic>
          <a:graphicData uri="http://schemas.openxmlformats.org/presentationml/2006/ole">
            <mc:AlternateContent xmlns:mc="http://schemas.openxmlformats.org/markup-compatibility/2006">
              <mc:Choice xmlns:v="urn:schemas-microsoft-com:vml" Requires="v">
                <p:oleObj spid="_x0000_s2055" name="Equation" r:id="rId5" imgW="4305300" imgH="419100" progId="Equation.DSMT4">
                  <p:embed/>
                </p:oleObj>
              </mc:Choice>
              <mc:Fallback>
                <p:oleObj name="Equation" r:id="rId5" imgW="4305300" imgH="419100" progId="Equation.DSMT4">
                  <p:embed/>
                  <p:pic>
                    <p:nvPicPr>
                      <p:cNvPr id="87047"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5787" y="4164448"/>
                        <a:ext cx="8135937" cy="7921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40025403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313079" y="531088"/>
            <a:ext cx="8517837" cy="539723"/>
          </a:xfrm>
          <a:prstGeom prst="rect">
            <a:avLst/>
          </a:prstGeom>
        </p:spPr>
        <p:txBody>
          <a:bodyPr/>
          <a:lstStyle/>
          <a:p>
            <a:pPr marL="0" lvl="1" algn="ctr">
              <a:spcBef>
                <a:spcPct val="20000"/>
              </a:spcBef>
              <a:buClr>
                <a:schemeClr val="accent1"/>
              </a:buClr>
            </a:pPr>
            <a:r>
              <a:rPr lang="tr-TR" sz="2400" b="1" dirty="0" smtClean="0">
                <a:solidFill>
                  <a:srgbClr val="FF0000"/>
                </a:solidFill>
              </a:rPr>
              <a:t>Eğilim (Trend) Yüzdeleri Analizi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7" name="2 İçerik Yer Tutucusu"/>
          <p:cNvSpPr txBox="1">
            <a:spLocks/>
          </p:cNvSpPr>
          <p:nvPr/>
        </p:nvSpPr>
        <p:spPr>
          <a:xfrm>
            <a:off x="457197" y="1271284"/>
            <a:ext cx="8229600" cy="4389437"/>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r>
              <a:rPr lang="tr-TR" altLang="tr-TR" sz="2400" dirty="0" smtClean="0"/>
              <a:t>Eğilim (trend) yüzdeleri ile analiz tekniğinde, finansal tabloların varlık ve kaynak yapılarında yer alan kalemlerin zaman içinde göstermiş oldukları eğilimler incelenmektedir.</a:t>
            </a:r>
          </a:p>
          <a:p>
            <a:pPr algn="just"/>
            <a:r>
              <a:rPr lang="tr-TR" altLang="tr-TR" sz="2400" dirty="0" smtClean="0"/>
              <a:t>Eğilim yüzdeleri yönteminin uygulanmasında iki yaklaşım bulunmaktadır.</a:t>
            </a:r>
          </a:p>
          <a:p>
            <a:pPr lvl="1" algn="just"/>
            <a:r>
              <a:rPr lang="tr-TR" altLang="tr-TR" sz="2400" dirty="0" smtClean="0"/>
              <a:t>Baz yıla (temel yıl) göre eğilim hesaplanması</a:t>
            </a:r>
          </a:p>
          <a:p>
            <a:pPr lvl="1" algn="just"/>
            <a:r>
              <a:rPr lang="tr-TR" altLang="tr-TR" sz="2400" dirty="0" smtClean="0"/>
              <a:t>Bir önceki yıla göre eğilim hesaplanması</a:t>
            </a:r>
          </a:p>
          <a:p>
            <a:endParaRPr lang="tr-TR" altLang="tr-TR" sz="2400" dirty="0" smtClean="0"/>
          </a:p>
        </p:txBody>
      </p:sp>
    </p:spTree>
    <p:extLst>
      <p:ext uri="{BB962C8B-B14F-4D97-AF65-F5344CB8AC3E}">
        <p14:creationId xmlns:p14="http://schemas.microsoft.com/office/powerpoint/2010/main" val="7152893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338132" y="280568"/>
            <a:ext cx="7590844" cy="539723"/>
          </a:xfrm>
          <a:prstGeom prst="rect">
            <a:avLst/>
          </a:prstGeom>
        </p:spPr>
        <p:txBody>
          <a:bodyPr/>
          <a:lstStyle/>
          <a:p>
            <a:pPr marL="0" lvl="1" algn="ctr">
              <a:spcBef>
                <a:spcPct val="20000"/>
              </a:spcBef>
              <a:buClr>
                <a:schemeClr val="accent1"/>
              </a:buClr>
            </a:pPr>
            <a:r>
              <a:rPr lang="tr-TR" sz="2400" b="1" dirty="0">
                <a:solidFill>
                  <a:srgbClr val="FF0000"/>
                </a:solidFill>
              </a:rPr>
              <a:t>Baz Yıla Göre Bilanço ve Gelir Tablosu Eğilim Yüzdelerinin Hesaplanması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5" name="2 İçerik Yer Tutucusu"/>
          <p:cNvSpPr>
            <a:spLocks noGrp="1"/>
          </p:cNvSpPr>
          <p:nvPr>
            <p:ph idx="1"/>
          </p:nvPr>
        </p:nvSpPr>
        <p:spPr>
          <a:xfrm>
            <a:off x="338132" y="1240468"/>
            <a:ext cx="8229600" cy="4389438"/>
          </a:xfrm>
        </p:spPr>
        <p:txBody>
          <a:bodyPr/>
          <a:lstStyle/>
          <a:p>
            <a:pPr algn="just"/>
            <a:r>
              <a:rPr lang="tr-TR" altLang="tr-TR" sz="2400" dirty="0" smtClean="0"/>
              <a:t>Eğilim yüzdelerinin hesaplanmasında baz yıl yöntemi benimsendiğinde genel ekonomi ve işletme bakımından normal tamamlanmış bir yıla ait mali tablolar baz olarak alınır ve bu yılın bütün rakamları </a:t>
            </a:r>
            <a:r>
              <a:rPr lang="tr-TR" altLang="tr-TR" sz="2400" b="1" dirty="0" smtClean="0">
                <a:solidFill>
                  <a:srgbClr val="FF0000"/>
                </a:solidFill>
              </a:rPr>
              <a:t>100 </a:t>
            </a:r>
            <a:r>
              <a:rPr lang="tr-TR" altLang="tr-TR" sz="2400" dirty="0" smtClean="0"/>
              <a:t>kabul edilir. Diğer yıl kalemlerindeki değişimler baz yıla göre hesaplanır. </a:t>
            </a:r>
          </a:p>
        </p:txBody>
      </p:sp>
      <p:graphicFrame>
        <p:nvGraphicFramePr>
          <p:cNvPr id="8" name="Object 2"/>
          <p:cNvGraphicFramePr>
            <a:graphicFrameLocks noChangeAspect="1"/>
          </p:cNvGraphicFramePr>
          <p:nvPr>
            <p:extLst>
              <p:ext uri="{D42A27DB-BD31-4B8C-83A1-F6EECF244321}">
                <p14:modId xmlns:p14="http://schemas.microsoft.com/office/powerpoint/2010/main" val="3930581623"/>
              </p:ext>
            </p:extLst>
          </p:nvPr>
        </p:nvGraphicFramePr>
        <p:xfrm>
          <a:off x="1937114" y="3426173"/>
          <a:ext cx="5400675" cy="1520825"/>
        </p:xfrm>
        <a:graphic>
          <a:graphicData uri="http://schemas.openxmlformats.org/presentationml/2006/ole">
            <mc:AlternateContent xmlns:mc="http://schemas.openxmlformats.org/markup-compatibility/2006">
              <mc:Choice xmlns:v="urn:schemas-microsoft-com:vml" Requires="v">
                <p:oleObj spid="_x0000_s3076" name="Equation" r:id="rId3" imgW="1396394" imgH="393529" progId="Equation.DSMT4">
                  <p:embed/>
                </p:oleObj>
              </mc:Choice>
              <mc:Fallback>
                <p:oleObj name="Equation" r:id="rId3" imgW="1396394" imgH="393529" progId="Equation.DSMT4">
                  <p:embed/>
                  <p:pic>
                    <p:nvPicPr>
                      <p:cNvPr id="94214"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37114" y="3426173"/>
                        <a:ext cx="5400675" cy="1520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29581669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338132" y="557560"/>
            <a:ext cx="7590844" cy="539723"/>
          </a:xfrm>
          <a:prstGeom prst="rect">
            <a:avLst/>
          </a:prstGeom>
        </p:spPr>
        <p:txBody>
          <a:bodyPr/>
          <a:lstStyle/>
          <a:p>
            <a:pPr marL="0" lvl="1" algn="ctr">
              <a:spcBef>
                <a:spcPct val="20000"/>
              </a:spcBef>
              <a:buClr>
                <a:schemeClr val="accent1"/>
              </a:buClr>
            </a:pPr>
            <a:r>
              <a:rPr lang="tr-TR" sz="2400" b="1" dirty="0" smtClean="0">
                <a:solidFill>
                  <a:srgbClr val="FF0000"/>
                </a:solidFill>
              </a:rPr>
              <a:t>Oran Analizi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5" name="2 İçerik Yer Tutucusu"/>
          <p:cNvSpPr>
            <a:spLocks noGrp="1"/>
          </p:cNvSpPr>
          <p:nvPr>
            <p:ph idx="1"/>
          </p:nvPr>
        </p:nvSpPr>
        <p:spPr>
          <a:xfrm>
            <a:off x="338132" y="1240468"/>
            <a:ext cx="8229600" cy="4389438"/>
          </a:xfrm>
        </p:spPr>
        <p:txBody>
          <a:bodyPr/>
          <a:lstStyle/>
          <a:p>
            <a:pPr algn="just"/>
            <a:r>
              <a:rPr lang="tr-TR" altLang="tr-TR" sz="2400" b="1" dirty="0">
                <a:solidFill>
                  <a:srgbClr val="FF0000"/>
                </a:solidFill>
              </a:rPr>
              <a:t>Oran,</a:t>
            </a:r>
            <a:r>
              <a:rPr lang="tr-TR" altLang="tr-TR" sz="2400" dirty="0"/>
              <a:t> mali tablolarda yer alan iki kalem arasındaki ilişkinin matematiksel ifadesidir. Tek başına oran herhangi bir anlam ifade etmez. Oran herhangi bir standartla karşılaştırıldığında anlam kazanır. </a:t>
            </a:r>
          </a:p>
          <a:p>
            <a:pPr algn="just"/>
            <a:r>
              <a:rPr lang="tr-TR" altLang="tr-TR" sz="2400" dirty="0"/>
              <a:t>Mali tablolardan çok sayıda oran hesaplamak mümkündür. Ancak oran hesaplamaktan amaç yorumlanabilir bilgi üretmek olmalıdır. Bu nedenle anlamlı ilişki içinde bulunan kalemler seçilerek birbiriyle oranlanır. Daha sonra bulunan sonuçlar, geçmiş yıl sonuçlarıyla, benzer işletme oranlarıyla veya var ise genel standartlarla karşılaştırılarak işletmenin mali durumu yorumlanır.</a:t>
            </a:r>
          </a:p>
        </p:txBody>
      </p:sp>
    </p:spTree>
    <p:extLst>
      <p:ext uri="{BB962C8B-B14F-4D97-AF65-F5344CB8AC3E}">
        <p14:creationId xmlns:p14="http://schemas.microsoft.com/office/powerpoint/2010/main" val="323739424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25755</TotalTime>
  <Words>656</Words>
  <Application>Microsoft Office PowerPoint</Application>
  <PresentationFormat>Ekran Gösterisi (4:3)</PresentationFormat>
  <Paragraphs>67</Paragraphs>
  <Slides>11</Slides>
  <Notes>0</Notes>
  <HiddenSlides>0</HiddenSlides>
  <MMClips>0</MMClips>
  <ScaleCrop>false</ScaleCrop>
  <HeadingPairs>
    <vt:vector size="8" baseType="variant">
      <vt:variant>
        <vt:lpstr>Kullanılan Yazı Tipleri</vt:lpstr>
      </vt:variant>
      <vt:variant>
        <vt:i4>7</vt:i4>
      </vt:variant>
      <vt:variant>
        <vt:lpstr>Tema</vt:lpstr>
      </vt:variant>
      <vt:variant>
        <vt:i4>3</vt:i4>
      </vt:variant>
      <vt:variant>
        <vt:lpstr>Eklenmiş OLE Hizmet Programları</vt:lpstr>
      </vt:variant>
      <vt:variant>
        <vt:i4>1</vt:i4>
      </vt:variant>
      <vt:variant>
        <vt:lpstr>Slayt Başlıkları</vt:lpstr>
      </vt:variant>
      <vt:variant>
        <vt:i4>11</vt:i4>
      </vt:variant>
    </vt:vector>
  </HeadingPairs>
  <TitlesOfParts>
    <vt:vector size="22" baseType="lpstr">
      <vt:lpstr>MS PGothic</vt:lpstr>
      <vt:lpstr>Arial</vt:lpstr>
      <vt:lpstr>Calibri</vt:lpstr>
      <vt:lpstr>Symbol</vt:lpstr>
      <vt:lpstr>Times New Roman</vt:lpstr>
      <vt:lpstr>Wingdings</vt:lpstr>
      <vt:lpstr>Wingdings 2</vt:lpstr>
      <vt:lpstr>ekonomi</vt:lpstr>
      <vt:lpstr>1_Rics</vt:lpstr>
      <vt:lpstr>h.t.</vt:lpstr>
      <vt:lpstr>Equation</vt:lpstr>
      <vt:lpstr>PowerPoint Sunusu</vt:lpstr>
      <vt:lpstr>  </vt:lpstr>
      <vt:lpstr>  </vt:lpstr>
      <vt:lpstr>  </vt:lpstr>
      <vt:lpstr>  </vt:lpstr>
      <vt:lpstr>  </vt:lpstr>
      <vt:lpstr>  </vt:lpstr>
      <vt:lpstr>  </vt:lpstr>
      <vt:lpstr>  </vt:lpstr>
      <vt:lpstr>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Windows Kullanıcısı</cp:lastModifiedBy>
  <cp:revision>960</cp:revision>
  <cp:lastPrinted>2016-10-24T07:53:35Z</cp:lastPrinted>
  <dcterms:created xsi:type="dcterms:W3CDTF">2016-09-18T09:35:24Z</dcterms:created>
  <dcterms:modified xsi:type="dcterms:W3CDTF">2020-02-27T13:42:24Z</dcterms:modified>
</cp:coreProperties>
</file>