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531" r:id="rId2"/>
    <p:sldId id="532" r:id="rId3"/>
    <p:sldId id="533" r:id="rId4"/>
    <p:sldId id="534" r:id="rId5"/>
    <p:sldId id="535" r:id="rId6"/>
    <p:sldId id="536" r:id="rId7"/>
    <p:sldId id="537" r:id="rId8"/>
    <p:sldId id="538" r:id="rId9"/>
    <p:sldId id="539" r:id="rId10"/>
    <p:sldId id="540" r:id="rId11"/>
    <p:sldId id="541" r:id="rId12"/>
    <p:sldId id="542" r:id="rId13"/>
    <p:sldId id="546" r:id="rId14"/>
    <p:sldId id="547" r:id="rId15"/>
    <p:sldId id="548" r:id="rId16"/>
    <p:sldId id="549" r:id="rId17"/>
    <p:sldId id="550" r:id="rId18"/>
    <p:sldId id="551" r:id="rId19"/>
    <p:sldId id="552" r:id="rId20"/>
    <p:sldId id="553" r:id="rId21"/>
    <p:sldId id="554" r:id="rId22"/>
    <p:sldId id="555" r:id="rId23"/>
    <p:sldId id="556" r:id="rId24"/>
    <p:sldId id="557" r:id="rId25"/>
    <p:sldId id="558" r:id="rId26"/>
    <p:sldId id="559" r:id="rId27"/>
    <p:sldId id="560" r:id="rId28"/>
    <p:sldId id="561" r:id="rId29"/>
    <p:sldId id="562" r:id="rId30"/>
    <p:sldId id="563" r:id="rId31"/>
    <p:sldId id="564" r:id="rId32"/>
    <p:sldId id="565" r:id="rId33"/>
    <p:sldId id="566" r:id="rId34"/>
    <p:sldId id="543" r:id="rId35"/>
    <p:sldId id="544" r:id="rId36"/>
    <p:sldId id="545" r:id="rId37"/>
    <p:sldId id="339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54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97152"/>
            <a:ext cx="8280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32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54370" y="1937957"/>
            <a:ext cx="550227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SYPAT DEREJELERI WE OLARYŇ GÖRNÜŞLERI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635896" y="2365359"/>
            <a:ext cx="325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SYPATLARYŇ ARTYKLYK DEREJESI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99592" y="2996952"/>
            <a:ext cx="7272808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2.Analitik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usul bilen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ýasalan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artyklyk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ýanyndan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güýçlendiriji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jowur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çuw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çym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şar,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şyr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hüýt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iň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örän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has,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gaty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tüýs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uçursyz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çog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modal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sözleriň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getirlmegi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aňladylýar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Meselem: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şyr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takyr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hüýt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gara,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örän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ökde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gaty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töwekgel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tüýs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betbagt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uçursyz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baý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tüm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garaňky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tüp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yssy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jowur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ak…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8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54370" y="1937957"/>
            <a:ext cx="550227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SYPAT DEREJELERI WE OLARYŇ GÖRNÜŞLERI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366210" y="2365359"/>
            <a:ext cx="615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SYPATLARYŇ SÖÝGÜLIK (SUBÝEKTIW BAHA BERME) DEREJESI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952817" y="2985125"/>
            <a:ext cx="7147575" cy="2585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Subýektiw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baha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berme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diýlmeginiň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sebäbi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beýleki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derejelerde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aňladylýan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sypatlandyrylýan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zadyň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hut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öz leksik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manysyndan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gelip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çykýar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subýektiw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baha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berme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derejede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bolsa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sözleýän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adamyň-subýektiň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predmetleriň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düşünjeleriň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adamyň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janly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zatlaryň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sypatyna-hiline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görnüşine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reňkine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bolan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hususy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subýektiw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garaýşy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beýan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edilýär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Söýgülik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diýilmeginiň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sebäbi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derejäniň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manysy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zadyň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hiliniň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aýratynlygynyň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gowy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görülýändigini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kiçijikdigini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enaýydygyny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aňladýar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43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94067" y="1835862"/>
            <a:ext cx="550227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SYPAT DEREJELERI WE OLARYŇ GÖRNÜŞLERI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366209" y="2244954"/>
            <a:ext cx="615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SYPATLARYŇ SÖÝGÜLIK (SUBÝEKTIW BAHA BERME) DEREJESI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53317" y="2654046"/>
            <a:ext cx="7344816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derejäniň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goşulmalary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/-je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maýdaja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agaçlar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küýküje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kempir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owadanja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nagyş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görmeklije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gyz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jyk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tegelejik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köke,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ýumşajyk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gar,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posalajyk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çaga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agsajyk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towuk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ýeňiljek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tozan,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gysgajyk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sahna,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pessejik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jaý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ýuwanjak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çal,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salkynjak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sowujak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şemal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132856"/>
            <a:ext cx="7272808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Türkmen dilinde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ýasama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köp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mukdarda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ulanylýar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Hal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ýasamakda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ulanylýan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gelip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çykyşy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taýdan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iki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topara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bölünýär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1.Hal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ýasaýjy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goşulmalar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AutoNum type="arabicPeriod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2.Söz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üýtgedijileriň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hal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ýasamaga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ýöriteleşmegi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bilen hal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ýasaýan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goşulmalar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1916832"/>
            <a:ext cx="7344816" cy="38164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 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ýasaýjy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goşulmalar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ça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çe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yn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/-in/-n,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larça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lerçe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-k,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laýyn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leýin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laý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leý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-maç,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-a/-e,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lakaý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lenç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ýaly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goşulmalar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degişlidir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7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15616" y="2060848"/>
            <a:ext cx="6912768" cy="36009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1.-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ça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çe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atlara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goşulyp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hereketiň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hil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häsiýetini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bolşuny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deňeşdirmegi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mukdar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ýasaýar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796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8580" y="1941261"/>
            <a:ext cx="7056784" cy="372409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1.-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ça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çe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adatça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ogrynça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meniňçe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gahrymanlarça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köýnekçe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rusça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aşykça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Agramy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aşykça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kölegesi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köşekçe).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Özüňçe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görmeseň,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kölegäňçe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gör.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Duşmanyň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peşeçe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bolsa,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pilçe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gör.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1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755576" y="1988840"/>
            <a:ext cx="7560840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2.-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yn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/-in/-n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goşulmasy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gyşyn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ýazyn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günin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/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ýanyn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ýüzin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/>
            <a:r>
              <a:rPr lang="tr-TR" sz="2000" b="1" dirty="0" smtClean="0">
                <a:latin typeface="Arial" pitchFamily="34" charset="0"/>
                <a:cs typeface="Arial" pitchFamily="34" charset="0"/>
              </a:rPr>
              <a:t>arkan,ogryn, </a:t>
            </a:r>
          </a:p>
          <a:p>
            <a:pPr algn="just"/>
            <a:r>
              <a:rPr lang="tr-TR" sz="2000" b="1" dirty="0" smtClean="0">
                <a:latin typeface="Arial" pitchFamily="34" charset="0"/>
                <a:cs typeface="Arial" pitchFamily="34" charset="0"/>
              </a:rPr>
              <a:t>gizlin,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ýagtygözin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tr-TR" sz="2000" b="1" dirty="0" smtClean="0">
                <a:latin typeface="Arial" pitchFamily="34" charset="0"/>
                <a:cs typeface="Arial" pitchFamily="34" charset="0"/>
              </a:rPr>
              <a:t>ikindin,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öýlän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ýaly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wagt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we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ýagdaý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hallary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ýasaýar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Gadymy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gurallyk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instrumental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düşümiň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bolup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soň hal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ýasaýjylyga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geçendir. 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132856"/>
            <a:ext cx="7488832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laýyn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leýin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çylşyrymly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bolup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işlik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ýasaýjy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-la/-le,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-ý,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yn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/-in 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goşulmalarynyň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bitişmeginden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hasyl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bolupdyr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5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060848"/>
            <a:ext cx="7128792" cy="369331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Bu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goşulma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atlaryň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dürli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görnüşlerine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goşulyp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wagt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hal-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ýagdaý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häsiýet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maksat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hallary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ýasaýar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matalaýyn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atlaýyn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bütinleýin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bilgeşleýin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toparlaýyn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aýlaýyn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heýkelleýin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toparlaýyn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hepdeleýin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köpçülikleýin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.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sıfat derecelerini 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3015 TÜRKMEN TÜRKÇESİ 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136339"/>
            <a:ext cx="7344816" cy="3477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457200" indent="-457200" algn="just">
              <a:buAutoNum type="arabicPeriod" startAt="4"/>
            </a:pP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AutoNum type="arabicPeriod" startAt="4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ugur-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tarap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görkezýän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sözlere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goşulyp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hal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ýasaýar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Leksik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manysy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aslynda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ugur-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tarap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bagly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ileri, içeri,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daşary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ýokary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ýaly sözlere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goşulyp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-k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olaryň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manysyna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anyklyk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gutarnyklylyk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berýär. Bu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gadymy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allatiw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düşümiň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bolupdyr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ilerik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gaýrak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ýokaryk,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aňryk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bärik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eýläk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beýläk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şeýläk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060848"/>
            <a:ext cx="7344816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laý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leý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öňden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gelýän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goşulmadyr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laýyn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leýin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goşulmasynyň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gysgalyp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bir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böleginiň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alynmagy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ýasalypdyr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Ol türkmen dilinde az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önümli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bolup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hereketiň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hil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häsiýetini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hallary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ýasaýar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Ol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edýän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işine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ýüzleý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garaýar. </a:t>
            </a: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Suw,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azyk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bütinle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gutarypdy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8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1916832"/>
            <a:ext cx="7200800" cy="415498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yna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/-ine, 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syna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/-sine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Iki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sany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üýtgedijiden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şahs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we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ýöneliş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düşüm </a:t>
            </a: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düzülen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çylşyrymly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goşulmadyr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atlara, iş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atlaryna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goşulyp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hal emele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getirýär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gaharyna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keýpine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gyşyna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güýzüne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ýarpasyna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gijesine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8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1916832"/>
            <a:ext cx="7416824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.-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lygyna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/-ligine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üç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bölekden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lyk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lik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-y/-i,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/-ne </a:t>
            </a:r>
          </a:p>
          <a:p>
            <a:pPr algn="just"/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böleklerinden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ybaratdyr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Bu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goşulma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atlara, ugur-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tarap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görkezýän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sözlere,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asyl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we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ýasama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hallara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goşulyp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ugur-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tarap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göwrüm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möçber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hal-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ýagdaý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ýasaýar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arkanlygyna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matalygyna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diriligine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göklügine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täzeligine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terligine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tutuşlygyna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ýüzinligine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1997839"/>
            <a:ext cx="7416824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-a/-e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aslynda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işligiň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asyl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şekili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bolup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käbir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sözlerden,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asyl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işliklerden, ses we şekil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meňzemelerinden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ýasamaga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ýöriteleşipdir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Çala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eşiden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çatma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ýykar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öte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eşiden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öý.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Aşa geçme.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Ol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ýalpa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gözüni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açdy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Pälwanlar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garsa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gujaklaşdylar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Bagban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baldagy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şarpa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kesdi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Ol tarsa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ýerinden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galdy. </a:t>
            </a:r>
          </a:p>
          <a:p>
            <a:pPr algn="just">
              <a:buFont typeface="Wingdings" pitchFamily="2" charset="2"/>
              <a:buChar char="v"/>
            </a:pP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7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132856"/>
            <a:ext cx="7416824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9.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-lap/-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läp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hem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çylşyrymly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bolup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aslynda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işlik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ýasaýjy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-la/-le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hem-de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yp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/-ip/-up/-üp/-</a:t>
            </a:r>
            <a:r>
              <a:rPr lang="tr-TR" sz="2000" b="1" smtClean="0">
                <a:latin typeface="Arial" pitchFamily="34" charset="0"/>
                <a:cs typeface="Arial" pitchFamily="34" charset="0"/>
              </a:rPr>
              <a:t>p </a:t>
            </a:r>
          </a:p>
          <a:p>
            <a:pPr algn="just"/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hal işlik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şekiliniň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bitişmeginden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hasyl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bolupdyr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Goşulmany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asyl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manysynda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gelende degişli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böleklere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bölüp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bolýar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emma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gelende ol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böleklere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dargamaýar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Goşulma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wagt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we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ölçeg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ýasaýar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Meselem: Oňa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sagatlap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günläp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hatda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aýla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ýyllap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garaşar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ýörerdi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012576" y="1906980"/>
            <a:ext cx="7092788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/-be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/-me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görnüşi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-de bar)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ses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şekil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hallary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edip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bilýär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güpbe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tapba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şapba-şupba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tirkeş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işlikleriň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arasynda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gelip,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günbe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-gün,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aýba-aý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ýylba-ýyldan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/-me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görnüşi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aýma-aý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günme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-gün,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öýme-öý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ýekeme-ýeke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birme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-bir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hallary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edýär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6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950708" y="1931952"/>
            <a:ext cx="7221692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-da/-de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ses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şekil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sözlerden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gütde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patda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şatda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Görogly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sözi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aýtdy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atyň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yzyndaky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Öwez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ýere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gaçaýdy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899592" y="2204864"/>
            <a:ext cx="7344816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/-ge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ses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şekil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sözlerden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takga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pakga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pökge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sakga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şakga-şukga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edilýär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27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927538" y="2060959"/>
            <a:ext cx="7244862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lakaý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önümli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bolsa-da,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gadymy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ýasaýjydyp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Ol az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sanly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hal-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ýagdaýy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çynlakaý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ýalanlakaý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saglakaý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Çepbekeý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sözündäki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munuň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görnüşi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duýulýar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8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6400800" cy="762000"/>
          </a:xfrm>
        </p:spPr>
        <p:txBody>
          <a:bodyPr/>
          <a:lstStyle/>
          <a:p>
            <a:r>
              <a:rPr lang="tr-TR" dirty="0" smtClean="0"/>
              <a:t>TEMEL KAYNAKLAR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88840"/>
            <a:ext cx="7200799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2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832556" y="2050996"/>
            <a:ext cx="748386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keý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ýönekeý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sözüni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78700" y="2720665"/>
            <a:ext cx="7365708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lenç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-maç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goşulmalary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käbir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hal-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ýagdaýy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ikilenç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köplenç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gyssanmaç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howlukmaç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9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827584" y="2050996"/>
            <a:ext cx="7344816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.-dan/-den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aslynda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çykyş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düşümiň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goşulmasydyr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Onuň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kömegi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ýasalan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mekdep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grammatikasynda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‖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hallaşma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‖ 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adwerbalizasiýa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hökmünde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görkezipdirler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(Bu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barada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6-njy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synp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üçin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«Türkmen dili»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okuw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kitabyna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(Aşgabat, 2007)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seret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 Ol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sypatlardan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käbir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sanlardan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ýagdaý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wagt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hal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zordan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giňden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öňden,ýürekden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ýaňadan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ýalandan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uludan, birden.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 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zordan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gepleýär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Giňden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düşündirdi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Öňden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bilýär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birden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geldi.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775828" y="2071085"/>
            <a:ext cx="7108540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.-da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/-de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wagt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-orun düşüm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bolup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azda-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kände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ahyrda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golaýda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ýakynda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hallary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ýasamaga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az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mukdarda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ýöriteleşip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başlaýar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074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88840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573016"/>
            <a:ext cx="1800200" cy="2376264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2915816" y="2708920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Magtymguly</a:t>
            </a:r>
            <a:r>
              <a:rPr lang="tr-TR" dirty="0" smtClean="0"/>
              <a:t>, </a:t>
            </a:r>
            <a:r>
              <a:rPr lang="tr-TR" dirty="0" err="1" smtClean="0"/>
              <a:t>sözlemeý</a:t>
            </a:r>
            <a:r>
              <a:rPr lang="tr-TR" dirty="0" smtClean="0"/>
              <a:t> </a:t>
            </a:r>
            <a:r>
              <a:rPr lang="tr-TR" dirty="0" err="1" smtClean="0"/>
              <a:t>goýmaz</a:t>
            </a:r>
            <a:r>
              <a:rPr lang="tr-TR" dirty="0" smtClean="0"/>
              <a:t> </a:t>
            </a:r>
            <a:r>
              <a:rPr lang="tr-TR" dirty="0" err="1" smtClean="0"/>
              <a:t>durmaga</a:t>
            </a:r>
            <a:r>
              <a:rPr lang="tr-TR" dirty="0" smtClean="0"/>
              <a:t> derdiň, </a:t>
            </a:r>
            <a:r>
              <a:rPr lang="tr-TR" dirty="0" err="1" smtClean="0"/>
              <a:t>Ýalançyda</a:t>
            </a:r>
            <a:r>
              <a:rPr lang="tr-TR" dirty="0" smtClean="0"/>
              <a:t> </a:t>
            </a:r>
            <a:r>
              <a:rPr lang="tr-TR" dirty="0" err="1" smtClean="0"/>
              <a:t>ýaýlaýyp</a:t>
            </a:r>
            <a:r>
              <a:rPr lang="tr-TR" dirty="0" smtClean="0"/>
              <a:t>, </a:t>
            </a:r>
            <a:r>
              <a:rPr lang="tr-TR" dirty="0" err="1" smtClean="0"/>
              <a:t>altmyş</a:t>
            </a:r>
            <a:r>
              <a:rPr lang="tr-TR" dirty="0" smtClean="0"/>
              <a:t> </a:t>
            </a:r>
            <a:r>
              <a:rPr lang="tr-TR" dirty="0" err="1" smtClean="0"/>
              <a:t>ýana</a:t>
            </a:r>
            <a:r>
              <a:rPr lang="tr-TR" dirty="0" smtClean="0"/>
              <a:t> el gerdiň, </a:t>
            </a:r>
            <a:r>
              <a:rPr lang="tr-TR" dirty="0" err="1" smtClean="0"/>
              <a:t>Panyny</a:t>
            </a:r>
            <a:r>
              <a:rPr lang="tr-TR" dirty="0" smtClean="0"/>
              <a:t> </a:t>
            </a:r>
            <a:r>
              <a:rPr lang="tr-TR" dirty="0" err="1" smtClean="0"/>
              <a:t>baky</a:t>
            </a:r>
            <a:r>
              <a:rPr lang="tr-TR" dirty="0" smtClean="0"/>
              <a:t> bildiň, </a:t>
            </a:r>
            <a:r>
              <a:rPr lang="tr-TR" dirty="0" err="1" smtClean="0"/>
              <a:t>ýeldiň</a:t>
            </a:r>
            <a:r>
              <a:rPr lang="tr-TR" dirty="0" smtClean="0"/>
              <a:t>-</a:t>
            </a:r>
            <a:r>
              <a:rPr lang="tr-TR" dirty="0" err="1" smtClean="0"/>
              <a:t>ösdün</a:t>
            </a:r>
            <a:r>
              <a:rPr lang="tr-TR" dirty="0" smtClean="0"/>
              <a:t> </a:t>
            </a:r>
            <a:r>
              <a:rPr lang="tr-TR" dirty="0" err="1" smtClean="0"/>
              <a:t>ýüwürdiň</a:t>
            </a:r>
            <a:r>
              <a:rPr lang="tr-TR" dirty="0" smtClean="0"/>
              <a:t>, Dostuňa </a:t>
            </a:r>
            <a:r>
              <a:rPr lang="tr-TR" dirty="0" err="1" smtClean="0"/>
              <a:t>yza</a:t>
            </a:r>
            <a:r>
              <a:rPr lang="tr-TR" dirty="0" smtClean="0"/>
              <a:t> </a:t>
            </a:r>
            <a:r>
              <a:rPr lang="tr-TR" dirty="0" err="1" smtClean="0"/>
              <a:t>berdiň</a:t>
            </a:r>
            <a:r>
              <a:rPr lang="tr-TR" dirty="0" smtClean="0"/>
              <a:t>, </a:t>
            </a:r>
            <a:r>
              <a:rPr lang="tr-TR" dirty="0" err="1" smtClean="0"/>
              <a:t>duşmana</a:t>
            </a:r>
            <a:r>
              <a:rPr lang="tr-TR" dirty="0" smtClean="0"/>
              <a:t> </a:t>
            </a:r>
            <a:r>
              <a:rPr lang="tr-TR" dirty="0" err="1" smtClean="0"/>
              <a:t>ýüz</a:t>
            </a:r>
            <a:r>
              <a:rPr lang="tr-TR" dirty="0" smtClean="0"/>
              <a:t> </a:t>
            </a:r>
            <a:r>
              <a:rPr lang="tr-TR" dirty="0" err="1" smtClean="0"/>
              <a:t>öwürdiň</a:t>
            </a:r>
            <a:r>
              <a:rPr lang="tr-TR" dirty="0" smtClean="0"/>
              <a:t> (Şol ýerde, 50s.). </a:t>
            </a:r>
            <a:r>
              <a:rPr lang="tr-TR" dirty="0" err="1" smtClean="0"/>
              <a:t>Gäh</a:t>
            </a:r>
            <a:r>
              <a:rPr lang="tr-TR" dirty="0" smtClean="0"/>
              <a:t> </a:t>
            </a:r>
            <a:r>
              <a:rPr lang="tr-TR" dirty="0" err="1" smtClean="0"/>
              <a:t>dünýä</a:t>
            </a:r>
            <a:r>
              <a:rPr lang="tr-TR" dirty="0" smtClean="0"/>
              <a:t> </a:t>
            </a:r>
            <a:r>
              <a:rPr lang="tr-TR" dirty="0" err="1" smtClean="0"/>
              <a:t>talap</a:t>
            </a:r>
            <a:r>
              <a:rPr lang="tr-TR" dirty="0" smtClean="0"/>
              <a:t> </a:t>
            </a:r>
            <a:r>
              <a:rPr lang="tr-TR" dirty="0" err="1" smtClean="0"/>
              <a:t>eýläp</a:t>
            </a:r>
            <a:r>
              <a:rPr lang="tr-TR" dirty="0" smtClean="0"/>
              <a:t>, hem </a:t>
            </a:r>
            <a:r>
              <a:rPr lang="tr-TR" dirty="0" err="1" smtClean="0"/>
              <a:t>ýortar</a:t>
            </a:r>
            <a:r>
              <a:rPr lang="tr-TR" dirty="0" smtClean="0"/>
              <a:t> men, </a:t>
            </a:r>
            <a:r>
              <a:rPr lang="tr-TR" dirty="0" err="1" smtClean="0"/>
              <a:t>ýeler</a:t>
            </a:r>
            <a:r>
              <a:rPr lang="tr-TR" dirty="0" smtClean="0"/>
              <a:t> men, </a:t>
            </a:r>
            <a:r>
              <a:rPr lang="tr-TR" dirty="0" err="1" smtClean="0"/>
              <a:t>Gäh</a:t>
            </a:r>
            <a:r>
              <a:rPr lang="tr-TR" dirty="0" smtClean="0"/>
              <a:t> </a:t>
            </a:r>
            <a:r>
              <a:rPr lang="tr-TR" dirty="0" err="1" smtClean="0"/>
              <a:t>ýyglap</a:t>
            </a:r>
            <a:r>
              <a:rPr lang="tr-TR" dirty="0" smtClean="0"/>
              <a:t> öz </a:t>
            </a:r>
            <a:r>
              <a:rPr lang="tr-TR" dirty="0" err="1" smtClean="0"/>
              <a:t>halyma</a:t>
            </a:r>
            <a:r>
              <a:rPr lang="tr-TR" dirty="0" smtClean="0"/>
              <a:t>, </a:t>
            </a:r>
            <a:r>
              <a:rPr lang="tr-TR" dirty="0" err="1" smtClean="0"/>
              <a:t>gäh</a:t>
            </a:r>
            <a:r>
              <a:rPr lang="tr-TR" dirty="0" smtClean="0"/>
              <a:t> </a:t>
            </a:r>
            <a:r>
              <a:rPr lang="tr-TR" dirty="0" err="1" smtClean="0"/>
              <a:t>şoh</a:t>
            </a:r>
            <a:r>
              <a:rPr lang="tr-TR" dirty="0" smtClean="0"/>
              <a:t> olup, güler men (Şol ýerde, 57 s.). Eşek </a:t>
            </a:r>
            <a:r>
              <a:rPr lang="tr-TR" dirty="0" err="1" smtClean="0"/>
              <a:t>münüp</a:t>
            </a:r>
            <a:r>
              <a:rPr lang="tr-TR" dirty="0" smtClean="0"/>
              <a:t>, Isa dek </a:t>
            </a:r>
            <a:r>
              <a:rPr lang="tr-TR" dirty="0" err="1" smtClean="0"/>
              <a:t>ýeldirdigim</a:t>
            </a:r>
            <a:r>
              <a:rPr lang="tr-TR" dirty="0" smtClean="0"/>
              <a:t> </a:t>
            </a:r>
            <a:r>
              <a:rPr lang="tr-TR" dirty="0" err="1" smtClean="0"/>
              <a:t>bilmezmiň</a:t>
            </a:r>
            <a:r>
              <a:rPr lang="tr-TR" dirty="0" smtClean="0"/>
              <a:t>? (Şol ýerde, 47 s.). </a:t>
            </a:r>
            <a:r>
              <a:rPr lang="tr-TR" dirty="0" err="1" smtClean="0"/>
              <a:t>Mysallardan</a:t>
            </a:r>
            <a:r>
              <a:rPr lang="tr-TR" dirty="0" smtClean="0"/>
              <a:t> </a:t>
            </a:r>
            <a:r>
              <a:rPr lang="tr-TR" dirty="0" err="1" smtClean="0"/>
              <a:t>görşumiz</a:t>
            </a:r>
            <a:r>
              <a:rPr lang="tr-TR" dirty="0" smtClean="0"/>
              <a:t> ýaly, ―</a:t>
            </a:r>
            <a:r>
              <a:rPr lang="tr-TR" dirty="0" err="1" smtClean="0"/>
              <a:t>ylgamak</a:t>
            </a:r>
            <a:r>
              <a:rPr lang="tr-TR" dirty="0" smtClean="0"/>
              <a:t>, </a:t>
            </a:r>
            <a:r>
              <a:rPr lang="tr-TR" dirty="0" err="1" smtClean="0"/>
              <a:t>ýortmak</a:t>
            </a:r>
            <a:r>
              <a:rPr lang="tr-TR" dirty="0" smtClean="0"/>
              <a:t>, </a:t>
            </a:r>
            <a:r>
              <a:rPr lang="tr-TR" dirty="0" err="1" smtClean="0"/>
              <a:t>ýüwürmek</a:t>
            </a:r>
            <a:r>
              <a:rPr lang="tr-TR" dirty="0" smtClean="0"/>
              <a:t>‖ işlikleriniň </a:t>
            </a:r>
            <a:r>
              <a:rPr lang="tr-TR" dirty="0" err="1" smtClean="0"/>
              <a:t>manydaşy</a:t>
            </a:r>
            <a:r>
              <a:rPr lang="tr-TR" dirty="0" smtClean="0"/>
              <a:t> bolan </a:t>
            </a:r>
            <a:r>
              <a:rPr lang="tr-TR" dirty="0" err="1" smtClean="0"/>
              <a:t>ýelmek</a:t>
            </a:r>
            <a:r>
              <a:rPr lang="tr-TR" dirty="0" smtClean="0"/>
              <a:t> </a:t>
            </a:r>
            <a:r>
              <a:rPr lang="tr-TR" dirty="0" err="1" smtClean="0"/>
              <a:t>işligini</a:t>
            </a:r>
            <a:r>
              <a:rPr lang="tr-TR" dirty="0" smtClean="0"/>
              <a:t> </a:t>
            </a:r>
            <a:r>
              <a:rPr lang="tr-TR" dirty="0" err="1" smtClean="0"/>
              <a:t>Magtymguly</a:t>
            </a:r>
            <a:r>
              <a:rPr lang="tr-TR" dirty="0" smtClean="0"/>
              <a:t> has </a:t>
            </a:r>
            <a:r>
              <a:rPr lang="tr-TR" dirty="0" err="1" smtClean="0"/>
              <a:t>işjeň</a:t>
            </a:r>
            <a:r>
              <a:rPr lang="tr-TR" dirty="0" smtClean="0"/>
              <a:t> </a:t>
            </a:r>
            <a:r>
              <a:rPr lang="tr-TR" dirty="0" err="1" smtClean="0"/>
              <a:t>ulanypdyr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32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483768" y="1937957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GÖNÜKME: </a:t>
            </a:r>
            <a:r>
              <a:rPr lang="tr-TR" b="1" dirty="0" err="1">
                <a:solidFill>
                  <a:srgbClr val="C00000"/>
                </a:solidFill>
              </a:rPr>
              <a:t>Doly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morfologik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derňew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ediň</a:t>
            </a:r>
            <a:r>
              <a:rPr lang="tr-TR" dirty="0"/>
              <a:t>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21088"/>
            <a:ext cx="1224136" cy="1773284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907704" y="2844685"/>
            <a:ext cx="6264696" cy="2862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Atyň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çamanja-da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bolsa,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sti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amanja.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msize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kömeç taň, köse äre sakgal taň. Atyň horany, taňrynyň bereni...Aşsyz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ahy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gylyçsyz batyr. Bedew atlar semiz bolar, goç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ýigitler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tämiz bolar. Bedasyla jepa çekme, gury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ýere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tohum sepme. Bedasylyň hyzmatynda gezinçäň, asyl begiň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saýasynda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gul bolgun.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Beýik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daglaryň başy garly-da bolar, garsyz-da, Ýigit başy sag bolsun, barly-da bolar, barsyz-da. Bidöwletiň ogly bolynçaň, döwletliniň guly bol.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8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483768" y="1937957"/>
            <a:ext cx="4457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GÖNÜKME: </a:t>
            </a:r>
            <a:r>
              <a:rPr lang="tr-TR" b="1" dirty="0" err="1">
                <a:solidFill>
                  <a:srgbClr val="C00000"/>
                </a:solidFill>
              </a:rPr>
              <a:t>Sypatlary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many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taýdan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toparlaň</a:t>
            </a:r>
            <a:r>
              <a:rPr lang="tr-TR" b="1" dirty="0" smtClean="0">
                <a:solidFill>
                  <a:srgbClr val="C00000"/>
                </a:solidFill>
              </a:rPr>
              <a:t>.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21088"/>
            <a:ext cx="1224136" cy="177328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051720" y="2999025"/>
            <a:ext cx="6079268" cy="26776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Süňklek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egri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uzyn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bükür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melewşe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gaýky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mejalsyz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gowky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asylzada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ýoknasyz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guduz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ümezli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öçügsi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narynç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garaýagyz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seňrikmen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garagol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symgylt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sypaýy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küýki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aňkaw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çemesiz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ýaşytdaş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31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483768" y="1937957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GÖNÜKME: </a:t>
            </a:r>
            <a:r>
              <a:rPr lang="tr-TR" b="1" dirty="0" err="1">
                <a:solidFill>
                  <a:srgbClr val="C00000"/>
                </a:solidFill>
              </a:rPr>
              <a:t>Doly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morfologik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derňew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ediň</a:t>
            </a:r>
            <a:r>
              <a:rPr lang="tr-TR" dirty="0"/>
              <a:t>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21088"/>
            <a:ext cx="1224136" cy="177328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051720" y="2734691"/>
            <a:ext cx="6254280" cy="30469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Çapyljak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atlar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aýgytly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ýaryşy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syzýanlary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üçin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kiçijek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gulaklaryny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üşerdip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dumly-duşlaryna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garaýardylar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Şol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günüň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günortanlary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Annagulynyň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kakasy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ejesi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işden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gelip,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işiklerindäki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köneje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tamjagazyň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kölegesinde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çaý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içýärdiler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Gapdallarynda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sary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semawar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lakyrdap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gaýnaýardy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Ene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towuk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gapdalda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duran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daryny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çüňki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peşedi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―dük, dük, dük‖ edip,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jüýjelerini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çagyrdy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Ol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saryja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jüýjeler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bolsa dara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hyýal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etman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jamdaky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ezilgi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çörek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owuntyklaryny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iýdiler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Şol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wagt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towugyň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perleriniň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arasyndan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çowluja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gara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çüňk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onuň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yz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ýanyndan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bolsa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kiçijik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monjuk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gözjagazlar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göründi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Ahyrsoňy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towugyň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aşagyndan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garaja,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öňki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jüýjelerden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kiçi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jüýje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çykdy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Oglanjyk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öz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kiçijik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düşekçesinde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irden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ýatyp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galdy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71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762000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/>
              <a:t>TEMEL KAYNAKLAR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412776"/>
            <a:ext cx="7128792" cy="4425955"/>
          </a:xfrm>
          <a:prstGeom prst="rect">
            <a:avLst/>
          </a:prstGeom>
          <a:solidFill>
            <a:srgbClr val="92D050"/>
          </a:solidFill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(1969).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meseleleri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  <a:endParaRPr lang="tr-TR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Hıdırov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N.,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(1960).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Häzirki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Çöňňäyev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M. (1974).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Aşgabat: Türkmenistan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Neşiryatı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Pıgam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Larry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(1998),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Turkmen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Çarıyarov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(1978),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Orfoepik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Aşgabat.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Hamzayev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Aşgabat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Talat ve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(1995),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Türkmence-Türkçe Sözlük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Veyisov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Babayeva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(2010)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dili (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Yokarı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Aşgabat.</a:t>
            </a:r>
          </a:p>
          <a:p>
            <a:pPr>
              <a:lnSpc>
                <a:spcPct val="150000"/>
              </a:lnSpc>
            </a:pP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Söyegov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Muratgeldi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Arnazarov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Seyintanazr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Örnekli Türkmence Gramer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54370" y="1937957"/>
            <a:ext cx="550227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SYPAT DEREJELERI WE OLARYŇ GÖRNÜŞLERI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27584" y="2690323"/>
            <a:ext cx="7488832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goşulmasyny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kabul eden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häsiýetlendirýän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adynyň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öňki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manysyna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mahsus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bolan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aýratynlykdan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artyklygy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kemligi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şol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adyň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aýratynlygyna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bolşuna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hiline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söýginiň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guwanjy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aňladýarlar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305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54370" y="1937957"/>
            <a:ext cx="550227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SYPAT DEREJELERI WE OLARYŇ GÖRNÜŞLERI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27584" y="2607482"/>
            <a:ext cx="7467455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Türkmen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dilinde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derejeleri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bäş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topara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bölünip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sypatlaryň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düýp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kemlik</a:t>
            </a:r>
            <a:r>
              <a:rPr lang="tr-T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artyklyk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deňeşdirme</a:t>
            </a:r>
            <a:r>
              <a:rPr lang="tr-T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sübýektiw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 </a:t>
            </a: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berme</a:t>
            </a:r>
            <a:endParaRPr lang="tr-T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derejeleri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atlandyrýar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247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54370" y="1937957"/>
            <a:ext cx="550227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SYPAT DEREJELERI WE OLARYŇ GÖRNÜŞLERI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31903" y="2852936"/>
            <a:ext cx="7254107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SYPATLARYŇ DÜÝP DEREJESI </a:t>
            </a:r>
            <a:endParaRPr lang="tr-T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ýasaýjy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goşulmadyk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asyl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ýokdur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ol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beýleki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derejeleri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kesgitlemek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üçin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başlangyç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esas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hökmünde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kabul edilendir. Ol leksik usul bilen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aňladylýar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Hiç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hili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ýasaýjy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goşulmasyz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asyl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sypatlaryň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leksik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manysy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düýp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derejäni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bildirýär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gazan,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abraýly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adam, ak mata,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ýaraly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ýolbars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garagözelek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gyz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tutanýerli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talyp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693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54370" y="1937957"/>
            <a:ext cx="550227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SYPAT DEREJELERI WE OLARYŇ GÖRNÜŞLERI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05107" y="2598807"/>
            <a:ext cx="7200800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SYPATLARYŇ KEMLIK DEREJESI </a:t>
            </a:r>
            <a:endParaRPr lang="tr-T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zadyň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hiliniň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düýp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derejedäkisinden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bolmalysyndan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kemdigini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pesdigini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bildirýär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Kemlik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derejäni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ýasamak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üçin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düýp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derejedäki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yzyna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ymtyl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imtil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mtyl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mtil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; 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ymtyk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imtik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umtyk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ümtik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mtyk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; 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rak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räk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gylt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sowult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ulanylýar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208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54370" y="1937957"/>
            <a:ext cx="550227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SYPAT DEREJELERI WE OLARYŇ GÖRNÜŞLERI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99593" y="2792761"/>
            <a:ext cx="7272807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Sypatlandyrylýan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zadyň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hiliniň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reňkiniň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tagamynyň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aýratynlyklarynyň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adaty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bolmalysyndan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ep-esli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artykdygyny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Artyklyk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hili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ýasalýar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635896" y="2365359"/>
            <a:ext cx="325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SYPATLARYŇ ARTYKLYK DEREJESI </a:t>
            </a:r>
          </a:p>
        </p:txBody>
      </p:sp>
    </p:spTree>
    <p:extLst>
      <p:ext uri="{BB962C8B-B14F-4D97-AF65-F5344CB8AC3E}">
        <p14:creationId xmlns:p14="http://schemas.microsoft.com/office/powerpoint/2010/main" val="248192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267744" y="1108975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Türkmen Türkçesinde sıfat dereceleri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54370" y="1937957"/>
            <a:ext cx="550227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SYPAT DEREJELERI WE OLARYŇ GÖRNÜŞLERI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635896" y="2365359"/>
            <a:ext cx="325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SYPATLARYŇ ARTYKLYK DEREJESI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187624" y="2996952"/>
            <a:ext cx="6984776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1.Sintetik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usul bilen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ýasalan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artyklyk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asyl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birinji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bogny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birnäçe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sesi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gaýtalanyp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gaýtalanan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bölegiň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soňundan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«m», «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p»,«s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sesleriniň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getirilmegi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aňladylýar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Meselem: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-ak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yp-yssy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-gara,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dim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-dik, sap-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gas-gaty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81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1559</TotalTime>
  <Words>2329</Words>
  <Application>Microsoft Office PowerPoint</Application>
  <PresentationFormat>Ekran Gösterisi (4:3)</PresentationFormat>
  <Paragraphs>332</Paragraphs>
  <Slides>37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3" baseType="lpstr">
      <vt:lpstr>Algerian</vt:lpstr>
      <vt:lpstr>Arial</vt:lpstr>
      <vt:lpstr>Calibri</vt:lpstr>
      <vt:lpstr>Times New Roman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204</cp:revision>
  <dcterms:created xsi:type="dcterms:W3CDTF">2016-09-19T14:10:52Z</dcterms:created>
  <dcterms:modified xsi:type="dcterms:W3CDTF">2018-04-16T07:52:50Z</dcterms:modified>
</cp:coreProperties>
</file>