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21B71-12B5-42CB-9AD1-B1E8000BF723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74F77-CF4C-4553-B916-FC219405862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ALINTI YAPMA KURALLARI</a:t>
            </a:r>
            <a:br>
              <a:rPr lang="tr-TR" dirty="0" smtClean="0"/>
            </a:br>
            <a:r>
              <a:rPr lang="tr-TR" sz="3600" dirty="0" smtClean="0"/>
              <a:t>(Chicago </a:t>
            </a:r>
            <a:r>
              <a:rPr lang="tr-TR" sz="3600" dirty="0" err="1" smtClean="0"/>
              <a:t>Manual</a:t>
            </a:r>
            <a:r>
              <a:rPr lang="tr-TR" sz="3600" dirty="0" smtClean="0"/>
              <a:t> </a:t>
            </a:r>
            <a:r>
              <a:rPr lang="tr-TR" sz="3600" dirty="0" err="1" smtClean="0"/>
              <a:t>Style</a:t>
            </a:r>
            <a:r>
              <a:rPr lang="tr-TR" sz="3600" dirty="0" smtClean="0"/>
              <a:t> </a:t>
            </a:r>
            <a:r>
              <a:rPr lang="tr-TR" sz="3600" dirty="0" err="1" smtClean="0"/>
              <a:t>Notes</a:t>
            </a:r>
            <a:r>
              <a:rPr lang="tr-TR" sz="3600" dirty="0" smtClean="0"/>
              <a:t>-</a:t>
            </a:r>
            <a:r>
              <a:rPr lang="tr-TR" sz="3600" dirty="0" err="1" smtClean="0"/>
              <a:t>Bibliography</a:t>
            </a:r>
            <a:r>
              <a:rPr lang="tr-TR" sz="3600" dirty="0" smtClean="0"/>
              <a:t>)</a:t>
            </a:r>
            <a:endParaRPr lang="tr-TR" sz="36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Tez: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Dipnotta: </a:t>
            </a:r>
            <a:r>
              <a:rPr lang="tr-TR" dirty="0" smtClean="0"/>
              <a:t>İrem Yılmaz, “Bir Güçlenme Deneyimi Olarak Kadınların Sessiz Taşması” (yüksek lisans tezi, Ankara Üniversitesi, 2016), 67.</a:t>
            </a:r>
          </a:p>
          <a:p>
            <a:r>
              <a:rPr lang="tr-TR" b="1" dirty="0" smtClean="0"/>
              <a:t>Kaynakçada: </a:t>
            </a:r>
            <a:r>
              <a:rPr lang="tr-TR" dirty="0" smtClean="0"/>
              <a:t>Yılmaz, İrem. “Bir Güçlenme Deneyimi Olarak Kadınların Sessiz Taşması.” Yüksek lisans tezi, Ankara Üniversitesi, 2016.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Tek </a:t>
            </a:r>
            <a:r>
              <a:rPr lang="tr-TR" b="1" dirty="0" smtClean="0"/>
              <a:t>y</a:t>
            </a:r>
            <a:r>
              <a:rPr lang="tr-TR" b="1" dirty="0" smtClean="0"/>
              <a:t>azarlı kitap: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Dipnotta</a:t>
            </a:r>
            <a:r>
              <a:rPr lang="tr-TR" dirty="0" smtClean="0"/>
              <a:t>: Necdet </a:t>
            </a:r>
            <a:r>
              <a:rPr lang="tr-TR" dirty="0" err="1" smtClean="0"/>
              <a:t>Sakaoğlu</a:t>
            </a:r>
            <a:r>
              <a:rPr lang="tr-TR" dirty="0" smtClean="0"/>
              <a:t>, </a:t>
            </a:r>
            <a:r>
              <a:rPr lang="tr-TR" i="1" dirty="0" smtClean="0"/>
              <a:t>Osmanlı’dan Günümüze Eğitim Tarihi</a:t>
            </a:r>
            <a:r>
              <a:rPr lang="tr-TR" dirty="0" smtClean="0"/>
              <a:t> (İstanbul: Bilgi Üniversitesi Yayınları, 2003), 35. </a:t>
            </a:r>
          </a:p>
          <a:p>
            <a:r>
              <a:rPr lang="tr-TR" b="1" dirty="0" smtClean="0"/>
              <a:t>Kaynakçada</a:t>
            </a:r>
            <a:r>
              <a:rPr lang="tr-TR" dirty="0" smtClean="0"/>
              <a:t>: </a:t>
            </a:r>
            <a:r>
              <a:rPr lang="tr-TR" dirty="0" err="1" smtClean="0"/>
              <a:t>Sakaoğlu</a:t>
            </a:r>
            <a:r>
              <a:rPr lang="tr-TR" dirty="0" smtClean="0"/>
              <a:t>, Necdet. </a:t>
            </a:r>
            <a:r>
              <a:rPr lang="tr-TR" i="1" dirty="0" smtClean="0"/>
              <a:t>Osmanlı’dan Günümüze Eğitim Tarihi</a:t>
            </a:r>
            <a:r>
              <a:rPr lang="tr-TR" dirty="0" smtClean="0"/>
              <a:t>. İstanbul: Bilgi Üniversitesi Yayınları, 2003.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İki yazarlı kitap: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Dipnotta:</a:t>
            </a:r>
            <a:r>
              <a:rPr lang="tr-TR" dirty="0" smtClean="0"/>
              <a:t> Turgut </a:t>
            </a:r>
            <a:r>
              <a:rPr lang="tr-TR" dirty="0" err="1" smtClean="0"/>
              <a:t>Akter</a:t>
            </a:r>
            <a:r>
              <a:rPr lang="tr-TR" dirty="0" smtClean="0"/>
              <a:t> ve Mahir </a:t>
            </a:r>
            <a:r>
              <a:rPr lang="tr-TR" dirty="0" err="1" smtClean="0"/>
              <a:t>Canova</a:t>
            </a:r>
            <a:r>
              <a:rPr lang="tr-TR" dirty="0" smtClean="0"/>
              <a:t>, </a:t>
            </a:r>
            <a:r>
              <a:rPr lang="tr-TR" i="1" dirty="0" smtClean="0"/>
              <a:t>Tiyatroda Yaşam ve Anılar </a:t>
            </a:r>
            <a:r>
              <a:rPr lang="tr-TR" dirty="0" smtClean="0"/>
              <a:t>(Ankara: Kültür Bakanlığı Yay, 1994), 40-45  </a:t>
            </a:r>
          </a:p>
          <a:p>
            <a:r>
              <a:rPr lang="tr-TR" b="1" dirty="0" smtClean="0"/>
              <a:t>Kaynakçada:</a:t>
            </a:r>
            <a:r>
              <a:rPr lang="tr-TR" dirty="0" smtClean="0"/>
              <a:t> </a:t>
            </a:r>
            <a:r>
              <a:rPr lang="tr-TR" dirty="0" err="1" smtClean="0"/>
              <a:t>Akter</a:t>
            </a:r>
            <a:r>
              <a:rPr lang="tr-TR" dirty="0" smtClean="0"/>
              <a:t>, </a:t>
            </a:r>
            <a:r>
              <a:rPr lang="tr-TR" dirty="0" err="1" smtClean="0"/>
              <a:t>Tugut</a:t>
            </a:r>
            <a:r>
              <a:rPr lang="tr-TR" dirty="0" smtClean="0"/>
              <a:t> ve </a:t>
            </a:r>
            <a:r>
              <a:rPr lang="tr-TR" dirty="0" err="1" smtClean="0"/>
              <a:t>Kerman</a:t>
            </a:r>
            <a:r>
              <a:rPr lang="tr-TR" dirty="0" smtClean="0"/>
              <a:t>, Zeynep.  </a:t>
            </a:r>
            <a:r>
              <a:rPr lang="tr-TR" i="1" dirty="0" smtClean="0"/>
              <a:t>Tiyatroda Yaşam ve Anılar</a:t>
            </a:r>
            <a:r>
              <a:rPr lang="tr-TR" dirty="0" smtClean="0"/>
              <a:t>. Ankara: Kültür Bakanlığı Yayınları, 1994.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Üç yazarlı kitap: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tr-TR" b="1" dirty="0" smtClean="0"/>
              <a:t>Dipnotta</a:t>
            </a:r>
            <a:r>
              <a:rPr lang="tr-TR" dirty="0" smtClean="0"/>
              <a:t>:</a:t>
            </a:r>
            <a:r>
              <a:rPr lang="tr-TR" dirty="0" smtClean="0"/>
              <a:t> İrfan </a:t>
            </a:r>
            <a:r>
              <a:rPr lang="tr-TR" dirty="0" err="1" smtClean="0"/>
              <a:t>Dağdelen</a:t>
            </a:r>
            <a:r>
              <a:rPr lang="tr-TR" dirty="0" smtClean="0"/>
              <a:t>, Hüseyin Türkmen, ve Nergis Ulu, </a:t>
            </a:r>
            <a:r>
              <a:rPr lang="tr-TR" i="1" dirty="0" smtClean="0"/>
              <a:t>Türk Kütüphaneciliğinden </a:t>
            </a:r>
            <a:r>
              <a:rPr lang="tr-TR" i="1" dirty="0" err="1" smtClean="0"/>
              <a:t>İzdişümler</a:t>
            </a:r>
            <a:r>
              <a:rPr lang="tr-TR" i="1" dirty="0" smtClean="0"/>
              <a:t>: Nail Bayraktara Armağan</a:t>
            </a:r>
            <a:r>
              <a:rPr lang="tr-TR" dirty="0" smtClean="0"/>
              <a:t>(İstanbul : Büyükşehir Belediye Başkanlığı - Kültürel ve Sosyal İşler Daire Başkanlığı - Kütüphane ve Müzeler Müdürlüğü, 2005 ).</a:t>
            </a:r>
          </a:p>
          <a:p>
            <a:pPr fontAlgn="base"/>
            <a:r>
              <a:rPr lang="tr-TR" b="1" dirty="0" smtClean="0"/>
              <a:t>Kaynakçada</a:t>
            </a:r>
            <a:r>
              <a:rPr lang="tr-TR" dirty="0" smtClean="0"/>
              <a:t>:</a:t>
            </a:r>
            <a:r>
              <a:rPr lang="tr-TR" dirty="0" smtClean="0"/>
              <a:t> </a:t>
            </a:r>
            <a:r>
              <a:rPr lang="tr-TR" dirty="0" err="1" smtClean="0"/>
              <a:t>Dağdelen</a:t>
            </a:r>
            <a:r>
              <a:rPr lang="tr-TR" dirty="0" smtClean="0"/>
              <a:t>, İrfan, Hüseyin Türkmen, ve Nergis Ulu.</a:t>
            </a:r>
            <a:r>
              <a:rPr lang="tr-TR" i="1" dirty="0" smtClean="0"/>
              <a:t> Türk Kütüphaneciliğinden </a:t>
            </a:r>
            <a:r>
              <a:rPr lang="tr-TR" i="1" dirty="0" err="1" smtClean="0"/>
              <a:t>İzdişümler</a:t>
            </a:r>
            <a:r>
              <a:rPr lang="tr-TR" i="1" dirty="0" smtClean="0"/>
              <a:t>: Nail Bayraktara Armağan</a:t>
            </a:r>
            <a:r>
              <a:rPr lang="tr-TR" dirty="0" smtClean="0"/>
              <a:t>. İstanbul : Büyükşehir Belediye Başkanlığı, Kültürel ve Sosyal İşler Daire Başkanlığı, Kütüphane ve Müzeler Müdürlüğü, 2005. 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Dört ve daha fazla yazarlı kitap: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tr-TR" b="1" dirty="0" smtClean="0"/>
              <a:t>Dipnotta</a:t>
            </a:r>
            <a:r>
              <a:rPr lang="tr-TR" dirty="0" smtClean="0"/>
              <a:t>:</a:t>
            </a:r>
            <a:r>
              <a:rPr lang="tr-TR" dirty="0" smtClean="0"/>
              <a:t> </a:t>
            </a:r>
            <a:r>
              <a:rPr lang="tr-TR" dirty="0" err="1" smtClean="0"/>
              <a:t>Günay</a:t>
            </a:r>
            <a:r>
              <a:rPr lang="tr-TR" dirty="0" smtClean="0"/>
              <a:t> Kut </a:t>
            </a:r>
            <a:r>
              <a:rPr lang="tr-TR" dirty="0" err="1" smtClean="0"/>
              <a:t>vd</a:t>
            </a:r>
            <a:r>
              <a:rPr lang="tr-TR" dirty="0" smtClean="0"/>
              <a:t>., </a:t>
            </a:r>
            <a:r>
              <a:rPr lang="tr-TR" i="1" dirty="0" smtClean="0"/>
              <a:t>Boğaziçi Üniversitesi Kandilli Rasathanesi ve Deprem Araştırma Enstitüsü Astronomi Astroloji Matematik Yazmaları </a:t>
            </a:r>
            <a:r>
              <a:rPr lang="tr-TR" i="1" dirty="0" err="1" smtClean="0"/>
              <a:t>Kataloğu</a:t>
            </a:r>
            <a:r>
              <a:rPr lang="tr-TR" i="1" dirty="0" smtClean="0"/>
              <a:t> : Kandilli Rasathanesi el yazmaları</a:t>
            </a:r>
            <a:r>
              <a:rPr lang="tr-TR" dirty="0" smtClean="0"/>
              <a:t> (İstanbul: Boğaziçi Üniversitesi, 2007), 104.</a:t>
            </a:r>
          </a:p>
          <a:p>
            <a:pPr fontAlgn="base"/>
            <a:r>
              <a:rPr lang="tr-TR" b="1" dirty="0" smtClean="0"/>
              <a:t>Kaynakçada</a:t>
            </a:r>
            <a:r>
              <a:rPr lang="tr-TR" dirty="0" smtClean="0"/>
              <a:t>:</a:t>
            </a:r>
            <a:r>
              <a:rPr lang="tr-TR" dirty="0" smtClean="0"/>
              <a:t>  Kut, </a:t>
            </a:r>
            <a:r>
              <a:rPr lang="tr-TR" dirty="0" err="1" smtClean="0"/>
              <a:t>Günay</a:t>
            </a:r>
            <a:r>
              <a:rPr lang="tr-TR" dirty="0" smtClean="0"/>
              <a:t>, Hatice Aynur, </a:t>
            </a:r>
            <a:r>
              <a:rPr lang="tr-TR" dirty="0" err="1" smtClean="0"/>
              <a:t>Cumhure</a:t>
            </a:r>
            <a:r>
              <a:rPr lang="tr-TR" dirty="0" smtClean="0"/>
              <a:t> Üçer, ve Fatma </a:t>
            </a:r>
            <a:r>
              <a:rPr lang="tr-TR" dirty="0" err="1" smtClean="0"/>
              <a:t>Büyükkarcı</a:t>
            </a:r>
            <a:r>
              <a:rPr lang="tr-TR" dirty="0" smtClean="0"/>
              <a:t>. </a:t>
            </a:r>
            <a:r>
              <a:rPr lang="tr-TR" i="1" dirty="0" smtClean="0"/>
              <a:t>Boğaziçi Üniversitesi Kandilli Rasathanesi ve Deprem Araştırma Enstitüsü Astronomi Astroloji Matematik Yazmaları </a:t>
            </a:r>
            <a:r>
              <a:rPr lang="tr-TR" i="1" dirty="0" err="1" smtClean="0"/>
              <a:t>Kataloğu</a:t>
            </a:r>
            <a:r>
              <a:rPr lang="tr-TR" i="1" dirty="0" smtClean="0"/>
              <a:t> : Kandilli Rasathanesi el yazmaları</a:t>
            </a:r>
            <a:r>
              <a:rPr lang="tr-TR" dirty="0" smtClean="0"/>
              <a:t>. İstanbul: Boğaziçi Üniversitesi, 2007.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Çeviri kitap: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Dipnotta:</a:t>
            </a:r>
            <a:r>
              <a:rPr lang="tr-TR" dirty="0" smtClean="0"/>
              <a:t> </a:t>
            </a:r>
            <a:r>
              <a:rPr lang="tr-TR" dirty="0" err="1" smtClean="0"/>
              <a:t>Antoni</a:t>
            </a:r>
            <a:r>
              <a:rPr lang="tr-TR" dirty="0" smtClean="0"/>
              <a:t> </a:t>
            </a:r>
            <a:r>
              <a:rPr lang="tr-TR" dirty="0" err="1" smtClean="0"/>
              <a:t>Jach</a:t>
            </a:r>
            <a:r>
              <a:rPr lang="tr-TR" dirty="0" smtClean="0"/>
              <a:t>, </a:t>
            </a:r>
            <a:r>
              <a:rPr lang="tr-TR" i="1" dirty="0" smtClean="0"/>
              <a:t>Şehrin Katmanları</a:t>
            </a:r>
            <a:r>
              <a:rPr lang="tr-TR" dirty="0" smtClean="0"/>
              <a:t>, </a:t>
            </a:r>
            <a:r>
              <a:rPr lang="tr-TR" dirty="0" err="1" smtClean="0"/>
              <a:t>çev</a:t>
            </a:r>
            <a:r>
              <a:rPr lang="tr-TR" dirty="0" smtClean="0"/>
              <a:t>., D. Denizci (İstanbul: İş Bankası Kültür Yayınları, 2001), 41.</a:t>
            </a:r>
          </a:p>
          <a:p>
            <a:r>
              <a:rPr lang="tr-TR" b="1" dirty="0" smtClean="0"/>
              <a:t>Kaynakçada:</a:t>
            </a:r>
            <a:r>
              <a:rPr lang="tr-TR" dirty="0" smtClean="0"/>
              <a:t> </a:t>
            </a:r>
            <a:r>
              <a:rPr lang="tr-TR" dirty="0" err="1" smtClean="0"/>
              <a:t>Jach</a:t>
            </a:r>
            <a:r>
              <a:rPr lang="tr-TR" dirty="0" smtClean="0"/>
              <a:t>, </a:t>
            </a:r>
            <a:r>
              <a:rPr lang="tr-TR" dirty="0" err="1" smtClean="0"/>
              <a:t>Antoni</a:t>
            </a:r>
            <a:r>
              <a:rPr lang="tr-TR" dirty="0" smtClean="0"/>
              <a:t>. </a:t>
            </a:r>
            <a:r>
              <a:rPr lang="tr-TR" i="1" dirty="0" smtClean="0"/>
              <a:t>Şehrin Katmanları</a:t>
            </a:r>
            <a:r>
              <a:rPr lang="tr-TR" dirty="0" smtClean="0"/>
              <a:t>. </a:t>
            </a:r>
            <a:r>
              <a:rPr lang="tr-TR" dirty="0" err="1" smtClean="0"/>
              <a:t>Çev</a:t>
            </a:r>
            <a:r>
              <a:rPr lang="tr-TR" dirty="0" smtClean="0"/>
              <a:t>. D. Denizci. İstanbul: İş Bankası Kültür Yayınları, 2001.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Derleme kitapta bölüm: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Dipnotta:</a:t>
            </a:r>
            <a:r>
              <a:rPr lang="tr-TR" dirty="0" smtClean="0"/>
              <a:t> Aksu Bora, Rüyası Ömrümüzün Çünkü Eşyaya Siner. </a:t>
            </a:r>
            <a:r>
              <a:rPr lang="tr-TR" i="1" dirty="0" smtClean="0"/>
              <a:t>Cins Cins Mekan</a:t>
            </a:r>
            <a:r>
              <a:rPr lang="tr-TR" dirty="0" smtClean="0"/>
              <a:t>, der., A. Alkan (İstanbul: Varlık, 2009). 50.</a:t>
            </a:r>
          </a:p>
          <a:p>
            <a:r>
              <a:rPr lang="tr-TR" b="1" dirty="0" smtClean="0"/>
              <a:t>Kaynakçada:</a:t>
            </a:r>
            <a:r>
              <a:rPr lang="tr-TR" dirty="0" smtClean="0"/>
              <a:t> Bora, Aksu. Rüyası Ömrümüzün Çünkü Eşyaya Siner. </a:t>
            </a:r>
            <a:r>
              <a:rPr lang="tr-TR" i="1" dirty="0" smtClean="0"/>
              <a:t>Cins Cins Mekan</a:t>
            </a:r>
            <a:r>
              <a:rPr lang="tr-TR" dirty="0" smtClean="0"/>
              <a:t>. Der., A. Alkan. İstanbul: Varlık, 2009.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Basılı makale: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Dipnotta:</a:t>
            </a:r>
            <a:r>
              <a:rPr lang="tr-TR" dirty="0" smtClean="0"/>
              <a:t> Saniye </a:t>
            </a:r>
            <a:r>
              <a:rPr lang="tr-TR" dirty="0" err="1" smtClean="0"/>
              <a:t>Dedeoğlu</a:t>
            </a:r>
            <a:r>
              <a:rPr lang="tr-TR" dirty="0" smtClean="0"/>
              <a:t>, “</a:t>
            </a:r>
            <a:r>
              <a:rPr lang="tr-TR" dirty="0" smtClean="0"/>
              <a:t>Eşitlik mi Ayrımcılık mı? Türkiye’de Sosyal Devlet, Cinsiyet Eşitliği Politikaları ve Kadın </a:t>
            </a:r>
            <a:r>
              <a:rPr lang="tr-TR" dirty="0" smtClean="0"/>
              <a:t>İstihdamı,” </a:t>
            </a:r>
            <a:r>
              <a:rPr lang="tr-TR" i="1" dirty="0" smtClean="0"/>
              <a:t>Çalışma ve Toplum</a:t>
            </a:r>
            <a:r>
              <a:rPr lang="tr-TR" dirty="0" smtClean="0"/>
              <a:t>, 18/1 (2009): 45. </a:t>
            </a:r>
          </a:p>
          <a:p>
            <a:r>
              <a:rPr lang="tr-TR" b="1" dirty="0" smtClean="0"/>
              <a:t>Kaynakçada:</a:t>
            </a:r>
            <a:r>
              <a:rPr lang="tr-TR" dirty="0" smtClean="0"/>
              <a:t> </a:t>
            </a:r>
            <a:r>
              <a:rPr lang="tr-TR" dirty="0" err="1" smtClean="0"/>
              <a:t>Dedeoğlu</a:t>
            </a:r>
            <a:r>
              <a:rPr lang="tr-TR" dirty="0" smtClean="0"/>
              <a:t>, Saniye. </a:t>
            </a:r>
            <a:r>
              <a:rPr lang="tr-TR" dirty="0" smtClean="0"/>
              <a:t>“Eşitlik mi Ayrımcılık mı? Türkiye’de Sosyal Devlet, Cinsiyet Eşitliği Politikaları ve Kadın </a:t>
            </a:r>
            <a:r>
              <a:rPr lang="tr-TR" dirty="0" smtClean="0"/>
              <a:t>İstihdamı.” </a:t>
            </a:r>
            <a:r>
              <a:rPr lang="tr-TR" i="1" dirty="0" smtClean="0"/>
              <a:t>Çalışma ve Toplum</a:t>
            </a:r>
            <a:r>
              <a:rPr lang="tr-TR" dirty="0" smtClean="0"/>
              <a:t>, </a:t>
            </a:r>
            <a:r>
              <a:rPr lang="tr-TR" dirty="0" smtClean="0"/>
              <a:t>18/1 </a:t>
            </a:r>
            <a:r>
              <a:rPr lang="tr-TR" dirty="0" smtClean="0"/>
              <a:t>(</a:t>
            </a:r>
            <a:r>
              <a:rPr lang="tr-TR" dirty="0" smtClean="0"/>
              <a:t>2009): 41-54.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Elektronik makale: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 </a:t>
            </a:r>
            <a:r>
              <a:rPr lang="tr-TR" b="1" dirty="0" smtClean="0"/>
              <a:t>Dipnotta:</a:t>
            </a:r>
            <a:r>
              <a:rPr lang="tr-TR" dirty="0" smtClean="0"/>
              <a:t> Saniye </a:t>
            </a:r>
            <a:r>
              <a:rPr lang="tr-TR" dirty="0" err="1" smtClean="0"/>
              <a:t>Dedeoğlu</a:t>
            </a:r>
            <a:r>
              <a:rPr lang="tr-TR" dirty="0" smtClean="0"/>
              <a:t>, “Eşitlik mi Ayrımcılık mı? Türkiye’de Sosyal Devlet, Cinsiyet Eşitliği Politikaları ve Kadın İstihdamı,” </a:t>
            </a:r>
            <a:r>
              <a:rPr lang="tr-TR" i="1" dirty="0" smtClean="0"/>
              <a:t>Çalışma ve Toplum</a:t>
            </a:r>
            <a:r>
              <a:rPr lang="tr-TR" dirty="0" smtClean="0"/>
              <a:t>, </a:t>
            </a:r>
            <a:r>
              <a:rPr lang="tr-TR" dirty="0" smtClean="0"/>
              <a:t>18:1 </a:t>
            </a:r>
            <a:r>
              <a:rPr lang="tr-TR" dirty="0" smtClean="0"/>
              <a:t>(</a:t>
            </a:r>
            <a:r>
              <a:rPr lang="tr-TR" dirty="0" smtClean="0"/>
              <a:t>2009 Mar), </a:t>
            </a:r>
            <a:r>
              <a:rPr lang="tr-TR" dirty="0" smtClean="0"/>
              <a:t>45</a:t>
            </a:r>
            <a:r>
              <a:rPr lang="tr-TR" dirty="0" smtClean="0"/>
              <a:t>. (erişim 29.06.2015) </a:t>
            </a:r>
            <a:endParaRPr lang="tr-TR" dirty="0" smtClean="0"/>
          </a:p>
          <a:p>
            <a:r>
              <a:rPr lang="tr-TR" b="1" dirty="0" smtClean="0"/>
              <a:t>Kaynakçada:</a:t>
            </a:r>
            <a:r>
              <a:rPr lang="tr-TR" dirty="0" smtClean="0"/>
              <a:t> </a:t>
            </a:r>
            <a:r>
              <a:rPr lang="tr-TR" dirty="0" err="1" smtClean="0"/>
              <a:t>Dedeoğlu</a:t>
            </a:r>
            <a:r>
              <a:rPr lang="tr-TR" dirty="0" smtClean="0"/>
              <a:t>, Saniye. “Eşitlik mi Ayrımcılık mı? Türkiye’de Sosyal Devlet, Cinsiyet Eşitliği Politikaları ve Kadın İstihdamı.” </a:t>
            </a:r>
            <a:r>
              <a:rPr lang="tr-TR" i="1" dirty="0" smtClean="0"/>
              <a:t>Çalışma ve Toplum</a:t>
            </a:r>
            <a:r>
              <a:rPr lang="tr-TR" dirty="0" smtClean="0"/>
              <a:t>, </a:t>
            </a:r>
            <a:r>
              <a:rPr lang="tr-TR" dirty="0" smtClean="0"/>
              <a:t>18:1 </a:t>
            </a:r>
            <a:r>
              <a:rPr lang="tr-TR" dirty="0" smtClean="0"/>
              <a:t>(</a:t>
            </a:r>
            <a:r>
              <a:rPr lang="tr-TR" dirty="0" smtClean="0"/>
              <a:t>2009 Mar), </a:t>
            </a:r>
            <a:r>
              <a:rPr lang="tr-TR" dirty="0" smtClean="0"/>
              <a:t>41-54</a:t>
            </a:r>
            <a:r>
              <a:rPr lang="tr-TR" dirty="0" smtClean="0"/>
              <a:t>. (erişim 29.06.2015)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422</Words>
  <Application>Microsoft Office PowerPoint</Application>
  <PresentationFormat>Ekran Gösterisi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ALINTI YAPMA KURALLARI (Chicago Manual Style Notes-Bibliography)</vt:lpstr>
      <vt:lpstr>Tek yazarlı kitap:</vt:lpstr>
      <vt:lpstr>İki yazarlı kitap:</vt:lpstr>
      <vt:lpstr>Üç yazarlı kitap:</vt:lpstr>
      <vt:lpstr>Dört ve daha fazla yazarlı kitap:</vt:lpstr>
      <vt:lpstr>Çeviri kitap:</vt:lpstr>
      <vt:lpstr>Derleme kitapta bölüm:</vt:lpstr>
      <vt:lpstr>Basılı makale:</vt:lpstr>
      <vt:lpstr>Elektronik makale:</vt:lpstr>
      <vt:lpstr>Tez: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ALINTI YAPMA KURALLARI (Chicago Manual Style Notes-Bibliography)</dc:title>
  <dc:creator>irem yilmaz</dc:creator>
  <cp:lastModifiedBy>iremyilmaz</cp:lastModifiedBy>
  <cp:revision>9</cp:revision>
  <dcterms:created xsi:type="dcterms:W3CDTF">2017-11-13T20:39:36Z</dcterms:created>
  <dcterms:modified xsi:type="dcterms:W3CDTF">2017-11-13T21:51:43Z</dcterms:modified>
</cp:coreProperties>
</file>