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9" d="100"/>
          <a:sy n="99" d="100"/>
        </p:scale>
        <p:origin x="-24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37393D3-6CED-4838-BFFF-E77942C2608D}" type="datetimeFigureOut">
              <a:rPr lang="tr-TR" smtClean="0"/>
              <a:t>06.03.2020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0FF06F4-BC05-4FF8-B857-92D8C74C1AFD}" type="slidenum">
              <a:rPr lang="tr-TR" smtClean="0"/>
              <a:t>‹#›</a:t>
            </a:fld>
            <a:endParaRPr lang="tr-TR"/>
          </a:p>
        </p:txBody>
      </p:sp>
    </p:spTree>
    <p:extLst>
      <p:ext uri="{BB962C8B-B14F-4D97-AF65-F5344CB8AC3E}">
        <p14:creationId xmlns:p14="http://schemas.microsoft.com/office/powerpoint/2010/main" val="39892859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37393D3-6CED-4838-BFFF-E77942C2608D}" type="datetimeFigureOut">
              <a:rPr lang="tr-TR" smtClean="0"/>
              <a:t>06.03.2020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0FF06F4-BC05-4FF8-B857-92D8C74C1AFD}" type="slidenum">
              <a:rPr lang="tr-TR" smtClean="0"/>
              <a:t>‹#›</a:t>
            </a:fld>
            <a:endParaRPr lang="tr-TR"/>
          </a:p>
        </p:txBody>
      </p:sp>
    </p:spTree>
    <p:extLst>
      <p:ext uri="{BB962C8B-B14F-4D97-AF65-F5344CB8AC3E}">
        <p14:creationId xmlns:p14="http://schemas.microsoft.com/office/powerpoint/2010/main" val="16715329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37393D3-6CED-4838-BFFF-E77942C2608D}" type="datetimeFigureOut">
              <a:rPr lang="tr-TR" smtClean="0"/>
              <a:t>06.03.2020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0FF06F4-BC05-4FF8-B857-92D8C74C1AFD}" type="slidenum">
              <a:rPr lang="tr-TR" smtClean="0"/>
              <a:t>‹#›</a:t>
            </a:fld>
            <a:endParaRPr lang="tr-TR"/>
          </a:p>
        </p:txBody>
      </p:sp>
    </p:spTree>
    <p:extLst>
      <p:ext uri="{BB962C8B-B14F-4D97-AF65-F5344CB8AC3E}">
        <p14:creationId xmlns:p14="http://schemas.microsoft.com/office/powerpoint/2010/main" val="2819805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37393D3-6CED-4838-BFFF-E77942C2608D}" type="datetimeFigureOut">
              <a:rPr lang="tr-TR" smtClean="0"/>
              <a:t>06.03.2020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0FF06F4-BC05-4FF8-B857-92D8C74C1AFD}" type="slidenum">
              <a:rPr lang="tr-TR" smtClean="0"/>
              <a:t>‹#›</a:t>
            </a:fld>
            <a:endParaRPr lang="tr-TR"/>
          </a:p>
        </p:txBody>
      </p:sp>
    </p:spTree>
    <p:extLst>
      <p:ext uri="{BB962C8B-B14F-4D97-AF65-F5344CB8AC3E}">
        <p14:creationId xmlns:p14="http://schemas.microsoft.com/office/powerpoint/2010/main" val="1504714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37393D3-6CED-4838-BFFF-E77942C2608D}" type="datetimeFigureOut">
              <a:rPr lang="tr-TR" smtClean="0"/>
              <a:t>06.03.2020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0FF06F4-BC05-4FF8-B857-92D8C74C1AFD}" type="slidenum">
              <a:rPr lang="tr-TR" smtClean="0"/>
              <a:t>‹#›</a:t>
            </a:fld>
            <a:endParaRPr lang="tr-TR"/>
          </a:p>
        </p:txBody>
      </p:sp>
    </p:spTree>
    <p:extLst>
      <p:ext uri="{BB962C8B-B14F-4D97-AF65-F5344CB8AC3E}">
        <p14:creationId xmlns:p14="http://schemas.microsoft.com/office/powerpoint/2010/main" val="337315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37393D3-6CED-4838-BFFF-E77942C2608D}" type="datetimeFigureOut">
              <a:rPr lang="tr-TR" smtClean="0"/>
              <a:t>06.03.2020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0FF06F4-BC05-4FF8-B857-92D8C74C1AFD}" type="slidenum">
              <a:rPr lang="tr-TR" smtClean="0"/>
              <a:t>‹#›</a:t>
            </a:fld>
            <a:endParaRPr lang="tr-TR"/>
          </a:p>
        </p:txBody>
      </p:sp>
    </p:spTree>
    <p:extLst>
      <p:ext uri="{BB962C8B-B14F-4D97-AF65-F5344CB8AC3E}">
        <p14:creationId xmlns:p14="http://schemas.microsoft.com/office/powerpoint/2010/main" val="681375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37393D3-6CED-4838-BFFF-E77942C2608D}" type="datetimeFigureOut">
              <a:rPr lang="tr-TR" smtClean="0"/>
              <a:t>06.03.2020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0FF06F4-BC05-4FF8-B857-92D8C74C1AFD}" type="slidenum">
              <a:rPr lang="tr-TR" smtClean="0"/>
              <a:t>‹#›</a:t>
            </a:fld>
            <a:endParaRPr lang="tr-TR"/>
          </a:p>
        </p:txBody>
      </p:sp>
    </p:spTree>
    <p:extLst>
      <p:ext uri="{BB962C8B-B14F-4D97-AF65-F5344CB8AC3E}">
        <p14:creationId xmlns:p14="http://schemas.microsoft.com/office/powerpoint/2010/main" val="19442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37393D3-6CED-4838-BFFF-E77942C2608D}" type="datetimeFigureOut">
              <a:rPr lang="tr-TR" smtClean="0"/>
              <a:t>06.03.2020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0FF06F4-BC05-4FF8-B857-92D8C74C1AFD}" type="slidenum">
              <a:rPr lang="tr-TR" smtClean="0"/>
              <a:t>‹#›</a:t>
            </a:fld>
            <a:endParaRPr lang="tr-TR"/>
          </a:p>
        </p:txBody>
      </p:sp>
    </p:spTree>
    <p:extLst>
      <p:ext uri="{BB962C8B-B14F-4D97-AF65-F5344CB8AC3E}">
        <p14:creationId xmlns:p14="http://schemas.microsoft.com/office/powerpoint/2010/main" val="1801392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37393D3-6CED-4838-BFFF-E77942C2608D}" type="datetimeFigureOut">
              <a:rPr lang="tr-TR" smtClean="0"/>
              <a:t>06.03.2020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0FF06F4-BC05-4FF8-B857-92D8C74C1AFD}" type="slidenum">
              <a:rPr lang="tr-TR" smtClean="0"/>
              <a:t>‹#›</a:t>
            </a:fld>
            <a:endParaRPr lang="tr-TR"/>
          </a:p>
        </p:txBody>
      </p:sp>
    </p:spTree>
    <p:extLst>
      <p:ext uri="{BB962C8B-B14F-4D97-AF65-F5344CB8AC3E}">
        <p14:creationId xmlns:p14="http://schemas.microsoft.com/office/powerpoint/2010/main" val="2764761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37393D3-6CED-4838-BFFF-E77942C2608D}" type="datetimeFigureOut">
              <a:rPr lang="tr-TR" smtClean="0"/>
              <a:t>06.03.2020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0FF06F4-BC05-4FF8-B857-92D8C74C1AFD}" type="slidenum">
              <a:rPr lang="tr-TR" smtClean="0"/>
              <a:t>‹#›</a:t>
            </a:fld>
            <a:endParaRPr lang="tr-TR"/>
          </a:p>
        </p:txBody>
      </p:sp>
    </p:spTree>
    <p:extLst>
      <p:ext uri="{BB962C8B-B14F-4D97-AF65-F5344CB8AC3E}">
        <p14:creationId xmlns:p14="http://schemas.microsoft.com/office/powerpoint/2010/main" val="35060627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37393D3-6CED-4838-BFFF-E77942C2608D}" type="datetimeFigureOut">
              <a:rPr lang="tr-TR" smtClean="0"/>
              <a:t>06.03.2020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0FF06F4-BC05-4FF8-B857-92D8C74C1AFD}" type="slidenum">
              <a:rPr lang="tr-TR" smtClean="0"/>
              <a:t>‹#›</a:t>
            </a:fld>
            <a:endParaRPr lang="tr-TR"/>
          </a:p>
        </p:txBody>
      </p:sp>
    </p:spTree>
    <p:extLst>
      <p:ext uri="{BB962C8B-B14F-4D97-AF65-F5344CB8AC3E}">
        <p14:creationId xmlns:p14="http://schemas.microsoft.com/office/powerpoint/2010/main" val="38322476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7393D3-6CED-4838-BFFF-E77942C2608D}" type="datetimeFigureOut">
              <a:rPr lang="tr-TR" smtClean="0"/>
              <a:t>06.03.2020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FF06F4-BC05-4FF8-B857-92D8C74C1AFD}" type="slidenum">
              <a:rPr lang="tr-TR" smtClean="0"/>
              <a:t>‹#›</a:t>
            </a:fld>
            <a:endParaRPr lang="tr-TR"/>
          </a:p>
        </p:txBody>
      </p:sp>
    </p:spTree>
    <p:extLst>
      <p:ext uri="{BB962C8B-B14F-4D97-AF65-F5344CB8AC3E}">
        <p14:creationId xmlns:p14="http://schemas.microsoft.com/office/powerpoint/2010/main" val="19973029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İŞ ÖLÇÜMÜ</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6500086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İŞ ÖLÇÜMÜ</a:t>
            </a:r>
            <a:endParaRPr lang="tr-TR" dirty="0"/>
          </a:p>
        </p:txBody>
      </p:sp>
      <p:sp>
        <p:nvSpPr>
          <p:cNvPr id="3" name="İçerik Yer Tutucusu 2"/>
          <p:cNvSpPr>
            <a:spLocks noGrp="1"/>
          </p:cNvSpPr>
          <p:nvPr>
            <p:ph idx="1"/>
          </p:nvPr>
        </p:nvSpPr>
        <p:spPr/>
        <p:txBody>
          <a:bodyPr>
            <a:normAutofit fontScale="92500" lnSpcReduction="10000"/>
          </a:bodyPr>
          <a:lstStyle/>
          <a:p>
            <a:pPr algn="just"/>
            <a:r>
              <a:rPr lang="tr-TR" dirty="0" smtClean="0"/>
              <a:t>Kalifiye bir işçinin belirli bir işi, belirli çalışma şartları altında ve belirli yöntemlerle, bir iş günü boyunca aşırı yorgunluk yaratmayacak çalışma hızı ile yapması için geçen sürenin belirlenmesi için geliştirilen tekniklerdir.</a:t>
            </a:r>
          </a:p>
          <a:p>
            <a:pPr algn="just"/>
            <a:r>
              <a:rPr lang="tr-TR" dirty="0" smtClean="0"/>
              <a:t>Uygun şartlar altında yapılan iş ölçümü çalışmalarının geçerliliği vardır.</a:t>
            </a:r>
          </a:p>
          <a:p>
            <a:pPr algn="just"/>
            <a:r>
              <a:rPr lang="tr-TR" dirty="0" smtClean="0"/>
              <a:t>İş ölçümünün amacı, işin  yapılış süresini tespit ederek yönetim kademelerinin daha etkin çalışmasını sağlamaktır. </a:t>
            </a:r>
            <a:endParaRPr lang="tr-TR" dirty="0"/>
          </a:p>
        </p:txBody>
      </p:sp>
    </p:spTree>
    <p:extLst>
      <p:ext uri="{BB962C8B-B14F-4D97-AF65-F5344CB8AC3E}">
        <p14:creationId xmlns:p14="http://schemas.microsoft.com/office/powerpoint/2010/main" val="10511037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İŞ ÖLÇÜMÜ</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İş ölçümünün kullanıldığı yerler:</a:t>
            </a:r>
          </a:p>
          <a:p>
            <a:pPr lvl="1"/>
            <a:r>
              <a:rPr lang="tr-TR" dirty="0" smtClean="0"/>
              <a:t>Ürün maliyetlerinin bulunması</a:t>
            </a:r>
          </a:p>
          <a:p>
            <a:pPr lvl="1"/>
            <a:r>
              <a:rPr lang="tr-TR" dirty="0" smtClean="0"/>
              <a:t>İş için gerekli insan gücünün belirlenmesi</a:t>
            </a:r>
          </a:p>
          <a:p>
            <a:pPr lvl="1"/>
            <a:r>
              <a:rPr lang="tr-TR" dirty="0" smtClean="0"/>
              <a:t>Üretim planlama ve kontrol</a:t>
            </a:r>
          </a:p>
          <a:p>
            <a:pPr lvl="1"/>
            <a:r>
              <a:rPr lang="tr-TR" dirty="0" smtClean="0"/>
              <a:t>İş ekiplerinin oluşturulması ve iş yüklerinin dengelenmesi</a:t>
            </a:r>
          </a:p>
          <a:p>
            <a:pPr lvl="1"/>
            <a:r>
              <a:rPr lang="tr-TR" dirty="0" smtClean="0"/>
              <a:t>Teşvikli ücret sistemine temel oluşturması</a:t>
            </a:r>
          </a:p>
          <a:p>
            <a:pPr lvl="1"/>
            <a:r>
              <a:rPr lang="tr-TR" dirty="0" smtClean="0"/>
              <a:t>İçerde yapma ya da dışardan alma kararlarının verilmesi</a:t>
            </a:r>
          </a:p>
          <a:p>
            <a:pPr lvl="1"/>
            <a:r>
              <a:rPr lang="tr-TR" dirty="0" smtClean="0"/>
              <a:t>Verimlilik hesaplarının yapılması</a:t>
            </a:r>
          </a:p>
        </p:txBody>
      </p:sp>
    </p:spTree>
    <p:extLst>
      <p:ext uri="{BB962C8B-B14F-4D97-AF65-F5344CB8AC3E}">
        <p14:creationId xmlns:p14="http://schemas.microsoft.com/office/powerpoint/2010/main" val="4994727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İŞ ÖLÇÜMÜ</a:t>
            </a:r>
            <a:endParaRPr lang="tr-TR" dirty="0"/>
          </a:p>
        </p:txBody>
      </p:sp>
      <p:sp>
        <p:nvSpPr>
          <p:cNvPr id="3" name="İçerik Yer Tutucusu 2"/>
          <p:cNvSpPr>
            <a:spLocks noGrp="1"/>
          </p:cNvSpPr>
          <p:nvPr>
            <p:ph idx="1"/>
          </p:nvPr>
        </p:nvSpPr>
        <p:spPr/>
        <p:txBody>
          <a:bodyPr/>
          <a:lstStyle/>
          <a:p>
            <a:r>
              <a:rPr lang="tr-TR" dirty="0" smtClean="0"/>
              <a:t>İş Ölçümü Teknikleri</a:t>
            </a:r>
          </a:p>
          <a:p>
            <a:pPr marL="971550" lvl="1" indent="-514350">
              <a:buFont typeface="+mj-lt"/>
              <a:buAutoNum type="arabicPeriod"/>
            </a:pPr>
            <a:r>
              <a:rPr lang="tr-TR" dirty="0" err="1" smtClean="0"/>
              <a:t>Kronometraj</a:t>
            </a:r>
            <a:r>
              <a:rPr lang="tr-TR" dirty="0" smtClean="0"/>
              <a:t> yöntemi</a:t>
            </a:r>
          </a:p>
          <a:p>
            <a:pPr marL="971550" lvl="1" indent="-514350">
              <a:buFont typeface="+mj-lt"/>
              <a:buAutoNum type="arabicPeriod"/>
            </a:pPr>
            <a:r>
              <a:rPr lang="tr-TR" dirty="0" smtClean="0"/>
              <a:t>İş örneklemesi yöntemi</a:t>
            </a:r>
          </a:p>
          <a:p>
            <a:pPr marL="971550" lvl="1" indent="-514350">
              <a:buFont typeface="+mj-lt"/>
              <a:buAutoNum type="arabicPeriod"/>
            </a:pPr>
            <a:r>
              <a:rPr lang="tr-TR" dirty="0" smtClean="0"/>
              <a:t>Standart eleman zamanları yöntemi</a:t>
            </a:r>
          </a:p>
          <a:p>
            <a:pPr marL="971550" lvl="1" indent="-514350">
              <a:buFont typeface="+mj-lt"/>
              <a:buAutoNum type="arabicPeriod"/>
            </a:pPr>
            <a:r>
              <a:rPr lang="tr-TR" dirty="0" smtClean="0"/>
              <a:t>Mikro veriler yöntemi</a:t>
            </a:r>
            <a:endParaRPr lang="tr-TR" dirty="0"/>
          </a:p>
        </p:txBody>
      </p:sp>
    </p:spTree>
    <p:extLst>
      <p:ext uri="{BB962C8B-B14F-4D97-AF65-F5344CB8AC3E}">
        <p14:creationId xmlns:p14="http://schemas.microsoft.com/office/powerpoint/2010/main" val="15574454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İŞ ÖLÇÜMÜ</a:t>
            </a:r>
            <a:endParaRPr lang="tr-TR" dirty="0"/>
          </a:p>
        </p:txBody>
      </p:sp>
      <p:sp>
        <p:nvSpPr>
          <p:cNvPr id="3" name="İçerik Yer Tutucusu 2"/>
          <p:cNvSpPr>
            <a:spLocks noGrp="1"/>
          </p:cNvSpPr>
          <p:nvPr>
            <p:ph idx="1"/>
          </p:nvPr>
        </p:nvSpPr>
        <p:spPr/>
        <p:txBody>
          <a:bodyPr/>
          <a:lstStyle/>
          <a:p>
            <a:pPr marL="514350" lvl="1" indent="-514350">
              <a:buFont typeface="+mj-lt"/>
              <a:buAutoNum type="arabicPeriod"/>
            </a:pPr>
            <a:r>
              <a:rPr lang="tr-TR" dirty="0" smtClean="0"/>
              <a:t>KRONOMETRAJ YÖNTEMİ</a:t>
            </a:r>
          </a:p>
          <a:p>
            <a:endParaRPr lang="tr-TR" dirty="0" smtClean="0"/>
          </a:p>
          <a:p>
            <a:pPr marL="0" indent="0">
              <a:buNone/>
            </a:pPr>
            <a:r>
              <a:rPr lang="tr-TR" dirty="0" smtClean="0"/>
              <a:t>İşin veya onu oluşturan elemanların yapılış süresinin kronometre ile ölçülüp gerekli hesaplamaların yapıldığı yöntemdir.</a:t>
            </a:r>
            <a:endParaRPr lang="tr-TR" dirty="0"/>
          </a:p>
        </p:txBody>
      </p:sp>
    </p:spTree>
    <p:extLst>
      <p:ext uri="{BB962C8B-B14F-4D97-AF65-F5344CB8AC3E}">
        <p14:creationId xmlns:p14="http://schemas.microsoft.com/office/powerpoint/2010/main" val="35347415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İŞ ÖLÇÜMÜ</a:t>
            </a:r>
            <a:endParaRPr lang="tr-TR" dirty="0"/>
          </a:p>
        </p:txBody>
      </p:sp>
      <p:sp>
        <p:nvSpPr>
          <p:cNvPr id="3" name="İçerik Yer Tutucusu 2"/>
          <p:cNvSpPr>
            <a:spLocks noGrp="1"/>
          </p:cNvSpPr>
          <p:nvPr>
            <p:ph idx="1"/>
          </p:nvPr>
        </p:nvSpPr>
        <p:spPr/>
        <p:txBody>
          <a:bodyPr/>
          <a:lstStyle/>
          <a:p>
            <a:pPr marL="514350" lvl="1" indent="-514350">
              <a:buFont typeface="+mj-lt"/>
              <a:buAutoNum type="arabicPeriod"/>
            </a:pPr>
            <a:r>
              <a:rPr lang="tr-TR" dirty="0" smtClean="0"/>
              <a:t>KRONOMETRAJ YÖNTEMİ</a:t>
            </a:r>
          </a:p>
          <a:p>
            <a:endParaRPr lang="tr-TR" dirty="0" smtClean="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5616" y="2237949"/>
            <a:ext cx="6807980" cy="3783339"/>
          </a:xfrm>
          <a:prstGeom prst="rect">
            <a:avLst/>
          </a:prstGeom>
        </p:spPr>
      </p:pic>
    </p:spTree>
    <p:extLst>
      <p:ext uri="{BB962C8B-B14F-4D97-AF65-F5344CB8AC3E}">
        <p14:creationId xmlns:p14="http://schemas.microsoft.com/office/powerpoint/2010/main" val="7757616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İŞ ÖLÇÜMÜ</a:t>
            </a:r>
            <a:endParaRPr lang="tr-TR" dirty="0"/>
          </a:p>
        </p:txBody>
      </p:sp>
      <p:sp>
        <p:nvSpPr>
          <p:cNvPr id="3" name="İçerik Yer Tutucusu 2"/>
          <p:cNvSpPr>
            <a:spLocks noGrp="1"/>
          </p:cNvSpPr>
          <p:nvPr>
            <p:ph idx="1"/>
          </p:nvPr>
        </p:nvSpPr>
        <p:spPr/>
        <p:txBody>
          <a:bodyPr>
            <a:normAutofit fontScale="85000" lnSpcReduction="20000"/>
          </a:bodyPr>
          <a:lstStyle/>
          <a:p>
            <a:pPr marL="514350" lvl="1" indent="-514350">
              <a:buFont typeface="+mj-lt"/>
              <a:buAutoNum type="arabicPeriod"/>
            </a:pPr>
            <a:r>
              <a:rPr lang="tr-TR" dirty="0" smtClean="0"/>
              <a:t>KRONOMETRAJ YÖNTEMİ</a:t>
            </a:r>
          </a:p>
          <a:p>
            <a:pPr marL="0" indent="0">
              <a:buNone/>
            </a:pPr>
            <a:r>
              <a:rPr lang="tr-TR" u="sng" dirty="0" smtClean="0">
                <a:effectLst>
                  <a:outerShdw blurRad="38100" dist="38100" dir="2700000" algn="tl">
                    <a:srgbClr val="000000">
                      <a:alpha val="43137"/>
                    </a:srgbClr>
                  </a:outerShdw>
                </a:effectLst>
              </a:rPr>
              <a:t>Yöntemin Aşamaları:</a:t>
            </a:r>
          </a:p>
          <a:p>
            <a:pPr marL="914400" lvl="1" indent="-514350">
              <a:buFont typeface="+mj-lt"/>
              <a:buAutoNum type="arabicPeriod"/>
            </a:pPr>
            <a:r>
              <a:rPr lang="tr-TR" dirty="0" smtClean="0"/>
              <a:t>Ölçülecek işin seçimi</a:t>
            </a:r>
          </a:p>
          <a:p>
            <a:pPr marL="914400" lvl="1" indent="-514350">
              <a:buFont typeface="+mj-lt"/>
              <a:buAutoNum type="arabicPeriod"/>
            </a:pPr>
            <a:r>
              <a:rPr lang="tr-TR" dirty="0" smtClean="0"/>
              <a:t>Ölçmenin yapılacağı iş istasyonu veya işçinin seçimi</a:t>
            </a:r>
          </a:p>
          <a:p>
            <a:pPr marL="914400" lvl="1" indent="-514350">
              <a:buFont typeface="+mj-lt"/>
              <a:buAutoNum type="arabicPeriod"/>
            </a:pPr>
            <a:r>
              <a:rPr lang="tr-TR" dirty="0" smtClean="0"/>
              <a:t>İş istasyonu veya işçi ile ilgili bütün verilerin toplanması</a:t>
            </a:r>
          </a:p>
          <a:p>
            <a:pPr marL="914400" lvl="1" indent="-514350">
              <a:buFont typeface="+mj-lt"/>
              <a:buAutoNum type="arabicPeriod"/>
            </a:pPr>
            <a:r>
              <a:rPr lang="tr-TR" dirty="0" smtClean="0"/>
              <a:t>İşin ölçüm için elverişli parçalara ayrılması</a:t>
            </a:r>
          </a:p>
          <a:p>
            <a:pPr marL="914400" lvl="1" indent="-514350">
              <a:buFont typeface="+mj-lt"/>
              <a:buAutoNum type="arabicPeriod"/>
            </a:pPr>
            <a:r>
              <a:rPr lang="tr-TR" dirty="0" smtClean="0"/>
              <a:t>Gözlem yapılıp, ölçümlerin kaydedilmesi</a:t>
            </a:r>
          </a:p>
          <a:p>
            <a:pPr marL="914400" lvl="1" indent="-514350">
              <a:buFont typeface="+mj-lt"/>
              <a:buAutoNum type="arabicPeriod"/>
            </a:pPr>
            <a:r>
              <a:rPr lang="tr-TR" dirty="0" smtClean="0"/>
              <a:t>İstenilen güven derecesi için gerekli gözlem sayısının belirlenmesi</a:t>
            </a:r>
          </a:p>
          <a:p>
            <a:pPr marL="914400" lvl="1" indent="-514350">
              <a:buFont typeface="+mj-lt"/>
              <a:buAutoNum type="arabicPeriod"/>
            </a:pPr>
            <a:r>
              <a:rPr lang="tr-TR" dirty="0" smtClean="0"/>
              <a:t>İşçinin çalışma temposunun takdir edilmesi</a:t>
            </a:r>
          </a:p>
          <a:p>
            <a:pPr marL="914400" lvl="1" indent="-514350">
              <a:buFont typeface="+mj-lt"/>
              <a:buAutoNum type="arabicPeriod"/>
            </a:pPr>
            <a:r>
              <a:rPr lang="tr-TR" dirty="0" smtClean="0"/>
              <a:t>Yan zamanların (toleransların) hesaplanması</a:t>
            </a:r>
          </a:p>
          <a:p>
            <a:pPr marL="914400" lvl="1" indent="-514350">
              <a:buFont typeface="+mj-lt"/>
              <a:buAutoNum type="arabicPeriod"/>
            </a:pPr>
            <a:r>
              <a:rPr lang="tr-TR" dirty="0" smtClean="0"/>
              <a:t>Normal zaman ve standart zamanın hesaplanması</a:t>
            </a:r>
          </a:p>
        </p:txBody>
      </p:sp>
    </p:spTree>
    <p:extLst>
      <p:ext uri="{BB962C8B-B14F-4D97-AF65-F5344CB8AC3E}">
        <p14:creationId xmlns:p14="http://schemas.microsoft.com/office/powerpoint/2010/main" val="22141989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pPr lvl="0"/>
            <a:r>
              <a:rPr lang="tr-TR" dirty="0"/>
              <a:t>Bülent </a:t>
            </a:r>
            <a:r>
              <a:rPr lang="tr-TR" dirty="0" err="1"/>
              <a:t>Kobu</a:t>
            </a:r>
            <a:r>
              <a:rPr lang="tr-TR" dirty="0"/>
              <a:t>, </a:t>
            </a:r>
            <a:r>
              <a:rPr lang="tr-TR" b="1" dirty="0"/>
              <a:t>Üretim Yönetimi</a:t>
            </a:r>
            <a:r>
              <a:rPr lang="tr-TR" dirty="0"/>
              <a:t>, Beta Basım Yayım, İstanbul, 2006.</a:t>
            </a:r>
          </a:p>
          <a:p>
            <a:pPr lvl="0"/>
            <a:r>
              <a:rPr lang="tr-TR" dirty="0"/>
              <a:t>Sevinç Üreten, </a:t>
            </a:r>
            <a:r>
              <a:rPr lang="tr-TR" b="1" dirty="0"/>
              <a:t>Üretim/İşlemler Yönetimi Stratejik Kararlar ve Karar Modelleri</a:t>
            </a:r>
            <a:r>
              <a:rPr lang="tr-TR" dirty="0"/>
              <a:t>, Gazi Kitabevi, 2005.</a:t>
            </a:r>
          </a:p>
          <a:p>
            <a:pPr lvl="0"/>
            <a:r>
              <a:rPr lang="tr-TR" dirty="0"/>
              <a:t>Mahmut Tekin, </a:t>
            </a:r>
            <a:r>
              <a:rPr lang="tr-TR" b="1" dirty="0"/>
              <a:t>Üretim Yönetimi Cilt 1</a:t>
            </a:r>
            <a:r>
              <a:rPr lang="tr-TR" dirty="0"/>
              <a:t>, 5. Baskı, 2005</a:t>
            </a:r>
            <a:r>
              <a:rPr lang="tr-TR" dirty="0" smtClean="0"/>
              <a:t>.</a:t>
            </a:r>
            <a:endParaRPr lang="tr-TR" dirty="0"/>
          </a:p>
        </p:txBody>
      </p:sp>
    </p:spTree>
    <p:extLst>
      <p:ext uri="{BB962C8B-B14F-4D97-AF65-F5344CB8AC3E}">
        <p14:creationId xmlns:p14="http://schemas.microsoft.com/office/powerpoint/2010/main" val="2413732158"/>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254</Words>
  <Application>Microsoft Office PowerPoint</Application>
  <PresentationFormat>Ekran Gösterisi (4:3)</PresentationFormat>
  <Paragraphs>42</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İŞ ÖLÇÜMÜ</vt:lpstr>
      <vt:lpstr>İŞ ÖLÇÜMÜ</vt:lpstr>
      <vt:lpstr>İŞ ÖLÇÜMÜ</vt:lpstr>
      <vt:lpstr>İŞ ÖLÇÜMÜ</vt:lpstr>
      <vt:lpstr>İŞ ÖLÇÜMÜ</vt:lpstr>
      <vt:lpstr>İŞ ÖLÇÜMÜ</vt:lpstr>
      <vt:lpstr>İŞ ÖLÇÜMÜ</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 ÖLÇÜMÜ</dc:title>
  <dc:creator>ESRA AYHAN</dc:creator>
  <cp:lastModifiedBy>ESRA AYHAN</cp:lastModifiedBy>
  <cp:revision>1</cp:revision>
  <dcterms:created xsi:type="dcterms:W3CDTF">2020-03-06T13:06:01Z</dcterms:created>
  <dcterms:modified xsi:type="dcterms:W3CDTF">2020-03-06T13:06:27Z</dcterms:modified>
</cp:coreProperties>
</file>