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9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CC"/>
    <a:srgbClr val="FF0000"/>
    <a:srgbClr val="CC66FF"/>
    <a:srgbClr val="6600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2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F3547-C165-4843-AF44-97F64BF35E5A}" type="datetimeFigureOut">
              <a:rPr lang="tr-TR" smtClean="0"/>
              <a:t>30.5.2017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FF70-DAA7-4246-8514-49262F6B12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247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6E26B3-2F1A-4143-8EC9-0BF21B1F182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07D28B-9AA1-464F-99D7-3C24462EB36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7D2-6083-4E73-8876-C85996F24B6E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DE4F-0D04-4490-B229-721B82D5D05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1753-B9F3-407A-B2D4-4A48BDD90B93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98AD-09BD-49D7-93CA-6CAAC1D9CDF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77CCC3A-598C-450B-BFDE-91B7C71BEFA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798193-1AC3-435F-9D66-C21878504F31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4C56E1-4AC9-4957-9E92-5AD995EC4B59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616CA9-8795-4FBF-B11C-865A95C4A08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7A06-FB45-4545-8CAC-1A209D30369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7227C-3453-41A2-9D37-24F0F09F2DD4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BFB3-71D0-41EC-A3BA-5D13BDC63FA9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C005-9E72-4763-8525-C4AE5F192C00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8C065F-7EF4-4ADA-85D5-DB171ED5D45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4E74CC-A14A-4001-B278-ECB54098369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2106-C31A-47DC-8256-55421E0C9B73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0173E2-BB44-43DB-91F7-DB033A284937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84B920-EA0D-4259-82F8-CA14294F31FB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2545D3-3750-445E-B859-DD45737799D9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C538E2-6E3F-461A-8E5C-2F63F6F9BB00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6C8D29-B88D-4E0C-8707-B07580659F29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CC373C-7AE0-45F1-9045-361F0E1FFDC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ydrogen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en.wikipedia.org/wiki/Carbon" TargetMode="External"/><Relationship Id="rId2" Type="http://schemas.openxmlformats.org/officeDocument/2006/relationships/hyperlink" Target="http://en.wikipedia.org/wiki/Image:Phenobarbita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en.wikipedia.org/wiki/Bayer" TargetMode="External"/><Relationship Id="rId10" Type="http://schemas.openxmlformats.org/officeDocument/2006/relationships/hyperlink" Target="http://en.wikipedia.org/wiki/Oxygen" TargetMode="External"/><Relationship Id="rId4" Type="http://schemas.openxmlformats.org/officeDocument/2006/relationships/hyperlink" Target="http://en.wikipedia.org/wiki/International_Nonproprietary_Name" TargetMode="External"/><Relationship Id="rId9" Type="http://schemas.openxmlformats.org/officeDocument/2006/relationships/hyperlink" Target="http://en.wikipedia.org/wiki/Nitrog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arbita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en.wikipedia.org/wiki/Image:Morphine-2D-skeletal.png" TargetMode="External"/><Relationship Id="rId7" Type="http://schemas.openxmlformats.org/officeDocument/2006/relationships/hyperlink" Target="http://en.wikipedia.org/wiki/Image:Cimetidine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en.wikipedia.org/wiki/Image:Codein_-_Codeine.svg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en.wikipedia.org/wiki/Image:Theobromin_-_Theobromine.svg" TargetMode="External"/><Relationship Id="rId7" Type="http://schemas.openxmlformats.org/officeDocument/2006/relationships/hyperlink" Target="http://en.wikipedia.org/wiki/Image:Caffeine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://en.wikipedia.org/wiki/Image:Theophylline.svg" TargetMode="Externa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spirin-skeletal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://en.wikipedia.org/wiki/Image:Aspirin-3D-vdW.png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en.wikipedia.org/wiki/Image:Paracetamol-skeletal.svg" TargetMode="External"/><Relationship Id="rId7" Type="http://schemas.openxmlformats.org/officeDocument/2006/relationships/hyperlink" Target="http://upload.wikimedia.org/wikipedia/commons/e/e6/Phenacetin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en.wikipedia.org/wiki/Image:Paracetamol-3D-vdW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Diazepam_structure.sv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hyperlink" Target="http://en.wikipedia.org/wiki/Image:Hexylresorcinol.svg" TargetMode="Externa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en.wikipedia.org/wiki/Image:Phenolphthalein-low-pH-2D-skeletal.svg" TargetMode="External"/><Relationship Id="rId7" Type="http://schemas.openxmlformats.org/officeDocument/2006/relationships/hyperlink" Target="http://en.wikipedia.org/wiki/Image:Phenolphthalein-mid-pH-2D-skeletal.sv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en.wikipedia.org/wiki/Image:Phenolphthalein-sample.jpg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hyperlink" Target="http://en.wikipedia.org/wiki/Image:Phenolphthalein-high-pH-2D-skeletal.sv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Ascorbic-acid-2D-skeletal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Dextropropoxyphene.pn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hlordiazepoxide.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hyperlink" Target="http://en.wikipedia.org/wiki/Image:Mestranol.svg" TargetMode="Externa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Penicillin-core.png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hyperlink" Target="http://en.wikipedia.org/wiki/Image:Streptomycin.png" TargetMode="Externa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Reserpine.png" TargetMode="External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mage:Progesterone-2D-skeletal.png" TargetMode="External"/><Relationship Id="rId5" Type="http://schemas.openxmlformats.org/officeDocument/2006/relationships/hyperlink" Target="http://en.wikipedia.org/wiki/Reserpine#endnote_iupac" TargetMode="Externa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ocaine-2D-skeletal.svg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hyperlink" Target="http://en.wikipedia.org/wiki/Image:Koeh-204.jpg" TargetMode="Externa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erck_%26_Co." TargetMode="External"/><Relationship Id="rId3" Type="http://schemas.openxmlformats.org/officeDocument/2006/relationships/hyperlink" Target="http://en.wikipedia.org/wiki/Johnson_%26_Johnson" TargetMode="External"/><Relationship Id="rId7" Type="http://schemas.openxmlformats.org/officeDocument/2006/relationships/hyperlink" Target="http://en.wikipedia.org/wiki/Hoffmann-La_Roche" TargetMode="External"/><Relationship Id="rId2" Type="http://schemas.openxmlformats.org/officeDocument/2006/relationships/hyperlink" Target="http://en.wikipedia.org/wiki/Pfiz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Novartis" TargetMode="External"/><Relationship Id="rId11" Type="http://schemas.openxmlformats.org/officeDocument/2006/relationships/hyperlink" Target="http://en.wikipedia.org/wiki/Bristol-Myers_Squibb" TargetMode="External"/><Relationship Id="rId5" Type="http://schemas.openxmlformats.org/officeDocument/2006/relationships/hyperlink" Target="http://en.wikipedia.org/wiki/Sanofi-Aventis" TargetMode="External"/><Relationship Id="rId10" Type="http://schemas.openxmlformats.org/officeDocument/2006/relationships/hyperlink" Target="http://en.wikipedia.org/wiki/Abbott_Laboratories" TargetMode="External"/><Relationship Id="rId4" Type="http://schemas.openxmlformats.org/officeDocument/2006/relationships/hyperlink" Target="http://en.wikipedia.org/wiki/GlaxoSmithKline" TargetMode="External"/><Relationship Id="rId9" Type="http://schemas.openxmlformats.org/officeDocument/2006/relationships/hyperlink" Target="http://en.wikipedia.org/wiki/AstraZene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163146" y="1162050"/>
            <a:ext cx="3775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800" b="1" dirty="0">
                <a:solidFill>
                  <a:srgbClr val="A50021"/>
                </a:solidFill>
              </a:rPr>
              <a:t>İLAÇ ENDÜSTRİLERİ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603924" y="363538"/>
            <a:ext cx="19880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3200" b="1" dirty="0">
                <a:solidFill>
                  <a:srgbClr val="FF0000"/>
                </a:solidFill>
              </a:rPr>
              <a:t>BÖLÜM</a:t>
            </a:r>
            <a:r>
              <a:rPr lang="tr-TR" altLang="tr-TR" sz="2800" b="1" dirty="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</a:t>
            </a:fld>
            <a:endParaRPr lang="tr-TR" altLang="tr-TR"/>
          </a:p>
        </p:txBody>
      </p:sp>
      <p:pic>
        <p:nvPicPr>
          <p:cNvPr id="2057" name="Picture 9" descr="İLAÇL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83" y="4159958"/>
            <a:ext cx="1920181" cy="2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İLAÇL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99321"/>
            <a:ext cx="2466975" cy="19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İLAÇLA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33" y="3933056"/>
            <a:ext cx="1700362" cy="26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İLAÇLA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24" y="2113780"/>
            <a:ext cx="1886199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İLAÇLA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6" y="363538"/>
            <a:ext cx="4136503" cy="42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471C8DC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86A-941A-4850-83A5-D18E6B16D586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10</a:t>
            </a:fld>
            <a:endParaRPr lang="tr-TR" alt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120px-Phenobarbit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9399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50825" y="260350"/>
            <a:ext cx="8569325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2400" b="1"/>
              <a:t>fenobarbital</a:t>
            </a:r>
            <a:r>
              <a:rPr lang="tr-TR" altLang="tr-TR" sz="2400"/>
              <a:t> (</a:t>
            </a:r>
            <a:r>
              <a:rPr lang="tr-TR" altLang="tr-TR" sz="2400">
                <a:hlinkClick r:id="rId4" tooltip="International Nonproprietary Name"/>
              </a:rPr>
              <a:t>INN</a:t>
            </a:r>
            <a:r>
              <a:rPr lang="tr-TR" altLang="tr-TR" sz="2400"/>
              <a:t>) veya f</a:t>
            </a:r>
            <a:r>
              <a:rPr lang="tr-TR" altLang="tr-TR" sz="2400" b="1"/>
              <a:t>enobarbiton bir barbütürattır. </a:t>
            </a:r>
            <a:r>
              <a:rPr lang="tr-TR" altLang="tr-TR" sz="2400"/>
              <a:t>İlk kez </a:t>
            </a:r>
            <a:r>
              <a:rPr lang="tr-TR" altLang="tr-TR" sz="2400">
                <a:hlinkClick r:id="rId5" tooltip="Bayer"/>
              </a:rPr>
              <a:t>Farbwerke Fr. Bayer and Co</a:t>
            </a:r>
            <a:r>
              <a:rPr lang="tr-TR" altLang="tr-TR" sz="2400"/>
              <a:t>. Tarafından  1912 yılanda Luminal® ticari adıyla satışa sunulmuştur</a:t>
            </a:r>
            <a:r>
              <a:rPr lang="tr-TR" altLang="tr-TR" sz="2400" b="1"/>
              <a:t>.</a:t>
            </a:r>
            <a:r>
              <a:rPr lang="tr-TR" altLang="tr-TR"/>
              <a:t> </a:t>
            </a:r>
          </a:p>
        </p:txBody>
      </p:sp>
      <p:graphicFrame>
        <p:nvGraphicFramePr>
          <p:cNvPr id="12345" name="Group 57"/>
          <p:cNvGraphicFramePr>
            <a:graphicFrameLocks noGrp="1"/>
          </p:cNvGraphicFramePr>
          <p:nvPr/>
        </p:nvGraphicFramePr>
        <p:xfrm>
          <a:off x="2987675" y="1628775"/>
          <a:ext cx="5400675" cy="1439863"/>
        </p:xfrm>
        <a:graphic>
          <a:graphicData uri="http://schemas.openxmlformats.org/drawingml/2006/table">
            <a:tbl>
              <a:tblPr/>
              <a:tblGrid>
                <a:gridCol w="2317750"/>
                <a:gridCol w="3082925"/>
              </a:tblGrid>
              <a:tr h="479425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Chemical data</a:t>
                      </a:r>
                      <a:endParaRPr kumimoji="0" lang="tr-TR" alt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Formülü: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Carbon"/>
                        </a:rPr>
                        <a:t>C</a:t>
                      </a:r>
                      <a:r>
                        <a:rPr kumimoji="0" lang="tr-TR" altLang="tr-TR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Hydrogen"/>
                        </a:rPr>
                        <a:t>H</a:t>
                      </a:r>
                      <a:r>
                        <a:rPr kumimoji="0" lang="tr-TR" altLang="tr-TR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tooltip="Nitrogen"/>
                        </a:rPr>
                        <a:t>N</a:t>
                      </a:r>
                      <a:r>
                        <a:rPr kumimoji="0" lang="tr-TR" altLang="tr-TR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Oxygen"/>
                        </a:rPr>
                        <a:t>O</a:t>
                      </a:r>
                      <a:r>
                        <a:rPr kumimoji="0" lang="tr-TR" altLang="tr-TR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altLang="tr-TR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kumimoji="0" lang="tr-TR" alt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  <a:tr h="479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 kütlesi: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232.235 g/mol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23850" y="4149725"/>
            <a:ext cx="8064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>
                <a:solidFill>
                  <a:schemeClr val="hlink"/>
                </a:solidFill>
              </a:rPr>
              <a:t>İlk barbütürat ilaç olan </a:t>
            </a:r>
            <a:r>
              <a:rPr lang="tr-TR" altLang="tr-TR" sz="2400" b="1" i="1">
                <a:solidFill>
                  <a:schemeClr val="hlink"/>
                </a:solidFill>
              </a:rPr>
              <a:t>barbütal </a:t>
            </a:r>
            <a:r>
              <a:rPr lang="tr-TR" altLang="tr-TR" sz="2400">
                <a:solidFill>
                  <a:schemeClr val="hlink"/>
                </a:solidFill>
              </a:rPr>
              <a:t>1902 yılında Alman Kimyacılar, Emil Fischer ve  Joseph von Mering tarafından sentezlenmiştir.</a:t>
            </a: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395288" y="3571875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t"/>
            <a:r>
              <a:rPr lang="tr-TR" altLang="tr-TR" sz="2000">
                <a:solidFill>
                  <a:srgbClr val="660033"/>
                </a:solidFill>
              </a:rPr>
              <a:t>5-etil-5-fenil-1,3-diazinan-2,4,6-trion</a:t>
            </a: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395288" y="5516563"/>
            <a:ext cx="806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 sz="2400">
                <a:solidFill>
                  <a:srgbClr val="FF3399"/>
                </a:solidFill>
              </a:rPr>
              <a:t>Epilepsi (sara) hastalığı tedavisinde kullanılır. Durgunluk ve hipnoz gibi temel yan etkileri vardır.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6E308-DB42-463E-8DE6-A3EC4A4B2D33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11</a:t>
            </a:fld>
            <a:endParaRPr lang="tr-TR" alt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764FF511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5688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100px-Barbi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14398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50825" y="2565400"/>
            <a:ext cx="21605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i="1">
                <a:solidFill>
                  <a:srgbClr val="FF3399"/>
                </a:solidFill>
              </a:rPr>
              <a:t>5,5-dietil-1,3-diazinan-2,4,6-trion (Etilbarbital)</a:t>
            </a:r>
            <a:r>
              <a:rPr lang="tr-TR" altLang="tr-TR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0825" y="4005263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tr-TR">
                <a:solidFill>
                  <a:schemeClr val="tx2"/>
                </a:solidFill>
              </a:rPr>
              <a:t>Uyku ilacı olarak (hipnotik) kullanılır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5558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4A8C2-E0B3-43A4-8E25-B267228DAE0D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12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F9AC4A47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25621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903E-3879-4373-9E35-507E7F70A078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13</a:t>
            </a:fld>
            <a:endParaRPr lang="tr-TR" alt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94470F9C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6372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200px-Morphine-2D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15843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84321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23850" y="1268413"/>
            <a:ext cx="2411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 b="1">
                <a:solidFill>
                  <a:schemeClr val="accent2"/>
                </a:solidFill>
              </a:rPr>
              <a:t>7,8-didehidro-</a:t>
            </a:r>
            <a:br>
              <a:rPr lang="tr-TR" altLang="tr-TR" sz="1600" b="1">
                <a:solidFill>
                  <a:schemeClr val="accent2"/>
                </a:solidFill>
              </a:rPr>
            </a:br>
            <a:r>
              <a:rPr lang="tr-TR" altLang="tr-TR" sz="1600" b="1">
                <a:solidFill>
                  <a:schemeClr val="accent2"/>
                </a:solidFill>
              </a:rPr>
              <a:t>4,5-epoksi-17-metilmorfinan-3,6-diol </a:t>
            </a:r>
          </a:p>
        </p:txBody>
      </p:sp>
      <p:pic>
        <p:nvPicPr>
          <p:cNvPr id="16398" name="Picture 14" descr="220px-Codein_-_Codein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0955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23850" y="3500438"/>
            <a:ext cx="2411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 b="1">
                <a:solidFill>
                  <a:schemeClr val="hlink"/>
                </a:solidFill>
              </a:rPr>
              <a:t>7,8-didehidro-</a:t>
            </a:r>
            <a:br>
              <a:rPr lang="tr-TR" altLang="tr-TR" sz="1600" b="1">
                <a:solidFill>
                  <a:schemeClr val="hlink"/>
                </a:solidFill>
              </a:rPr>
            </a:br>
            <a:r>
              <a:rPr lang="tr-TR" altLang="tr-TR" sz="1600" b="1">
                <a:solidFill>
                  <a:schemeClr val="hlink"/>
                </a:solidFill>
              </a:rPr>
              <a:t>4,5-epoksi-3-metoksi-17-metilmorfinan-6-ol</a:t>
            </a:r>
            <a:r>
              <a:rPr lang="tr-TR" altLang="tr-TR" sz="1600"/>
              <a:t> </a:t>
            </a:r>
          </a:p>
        </p:txBody>
      </p:sp>
      <p:pic>
        <p:nvPicPr>
          <p:cNvPr id="16403" name="Picture 19" descr="220px-Cimetidin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262731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0" y="5734050"/>
            <a:ext cx="2665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 b="1">
                <a:solidFill>
                  <a:srgbClr val="FF0000"/>
                </a:solidFill>
              </a:rPr>
              <a:t>1-siyano-2-metil-3-[2-[(5-metil-1</a:t>
            </a:r>
            <a:r>
              <a:rPr lang="tr-TR" altLang="tr-TR" sz="1600" b="1" i="1">
                <a:solidFill>
                  <a:srgbClr val="FF0000"/>
                </a:solidFill>
              </a:rPr>
              <a:t>H</a:t>
            </a:r>
            <a:r>
              <a:rPr lang="tr-TR" altLang="tr-TR" sz="1600" b="1">
                <a:solidFill>
                  <a:srgbClr val="FF0000"/>
                </a:solidFill>
              </a:rPr>
              <a:t>-imidazol-4-il) metilsulfanil]etil]guanidin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F4B4-2843-4562-8CA4-0EA6C67DF63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14</a:t>
            </a:fld>
            <a:endParaRPr lang="tr-TR" alt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BEAC68A8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532923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220px-Theobromin_-_Theobrom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15843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50825" y="3978275"/>
            <a:ext cx="2160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/>
              <a:t>3,7-dihidro-3,7-dimetil-1H-purin-2,6-dion 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23850" y="3573463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>
                <a:solidFill>
                  <a:srgbClr val="FF3399"/>
                </a:solidFill>
              </a:rPr>
              <a:t>Teobromine</a:t>
            </a:r>
          </a:p>
        </p:txBody>
      </p:sp>
      <p:pic>
        <p:nvPicPr>
          <p:cNvPr id="17420" name="Picture 12" descr="167px-Theophyllin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1590675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50825" y="6165850"/>
            <a:ext cx="315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>
                <a:solidFill>
                  <a:srgbClr val="660033"/>
                </a:solidFill>
              </a:rPr>
              <a:t>1,3-dimetil-7H-purin-2,6-dion 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39750" y="587692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b="1">
                <a:solidFill>
                  <a:schemeClr val="hlink"/>
                </a:solidFill>
              </a:rPr>
              <a:t>Teofilin</a:t>
            </a:r>
          </a:p>
        </p:txBody>
      </p:sp>
      <p:pic>
        <p:nvPicPr>
          <p:cNvPr id="17424" name="Picture 16" descr="Caffeine">
            <a:hlinkClick r:id="rId7" tooltip="Caffein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8732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68313" y="1196975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>
                <a:solidFill>
                  <a:srgbClr val="FF3399"/>
                </a:solidFill>
              </a:rPr>
              <a:t>Kafein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1557338"/>
            <a:ext cx="2627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/>
              <a:t>1,3,7-trimetil-1</a:t>
            </a:r>
            <a:r>
              <a:rPr lang="tr-TR" altLang="tr-TR" i="1"/>
              <a:t>H</a:t>
            </a:r>
            <a:r>
              <a:rPr lang="tr-TR" altLang="tr-TR"/>
              <a:t>-purin-2,6(3</a:t>
            </a:r>
            <a:r>
              <a:rPr lang="tr-TR" altLang="tr-TR" i="1"/>
              <a:t>H</a:t>
            </a:r>
            <a:r>
              <a:rPr lang="tr-TR" altLang="tr-TR"/>
              <a:t>,7</a:t>
            </a:r>
            <a:r>
              <a:rPr lang="tr-TR" altLang="tr-TR" i="1"/>
              <a:t>H</a:t>
            </a:r>
            <a:r>
              <a:rPr lang="tr-TR" altLang="tr-TR"/>
              <a:t>)-dion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F620-AC7B-467A-9865-64A346DB50AD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15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6B57F9E5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256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125px-Aspirin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1727200" cy="1782762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2636838"/>
            <a:ext cx="249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>
                <a:solidFill>
                  <a:srgbClr val="FF3399"/>
                </a:solidFill>
              </a:rPr>
              <a:t>2-asetoksibenzoik</a:t>
            </a:r>
            <a:r>
              <a:rPr lang="tr-TR" altLang="tr-TR"/>
              <a:t> </a:t>
            </a:r>
            <a:r>
              <a:rPr lang="tr-TR" altLang="tr-TR">
                <a:solidFill>
                  <a:srgbClr val="660033"/>
                </a:solidFill>
              </a:rPr>
              <a:t>asit </a:t>
            </a:r>
          </a:p>
        </p:txBody>
      </p:sp>
      <p:graphicFrame>
        <p:nvGraphicFramePr>
          <p:cNvPr id="18460" name="Group 28"/>
          <p:cNvGraphicFramePr>
            <a:graphicFrameLocks noGrp="1"/>
          </p:cNvGraphicFramePr>
          <p:nvPr/>
        </p:nvGraphicFramePr>
        <p:xfrm>
          <a:off x="3932238" y="-2884488"/>
          <a:ext cx="208280" cy="1261872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311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/>
                        </a:rPr>
                        <a:t>  </a:t>
                      </a:r>
                      <a:r>
                        <a:rPr kumimoji="0" lang="tr-TR" altLang="tr-TR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/>
                        </a:rPr>
                        <a:t>  </a:t>
                      </a:r>
                      <a:r>
                        <a:rPr kumimoji="0" lang="tr-TR" altLang="tr-TR" sz="7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46" name="Picture 14" descr="125px-Aspirin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-2563813"/>
            <a:ext cx="1190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125px-Aspirin-3D-vd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1871662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AF97-9751-468F-B191-A90C9DCFCBB0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16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2029FB0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680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80" name="Group 24"/>
          <p:cNvGraphicFramePr>
            <a:graphicFrameLocks noGrp="1"/>
          </p:cNvGraphicFramePr>
          <p:nvPr/>
        </p:nvGraphicFramePr>
        <p:xfrm>
          <a:off x="3575050" y="-6340475"/>
          <a:ext cx="208280" cy="195224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341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/>
                        </a:rPr>
                        <a:t>  </a:t>
                      </a:r>
                      <a:r>
                        <a:rPr kumimoji="0" lang="tr-TR" altLang="tr-TR" sz="6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/>
                        </a:rPr>
                        <a:t>  </a:t>
                      </a:r>
                      <a:r>
                        <a:rPr kumimoji="0" lang="tr-TR" altLang="tr-TR" sz="8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66" name="Picture 10" descr="200px-Paracetamol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-6019800"/>
            <a:ext cx="1905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200px-Paracetamol-3D-vdW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19050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96" name="Group 40"/>
          <p:cNvGraphicFramePr>
            <a:graphicFrameLocks noGrp="1"/>
          </p:cNvGraphicFramePr>
          <p:nvPr/>
        </p:nvGraphicFramePr>
        <p:xfrm>
          <a:off x="3575050" y="-6340475"/>
          <a:ext cx="208280" cy="1952244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341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/>
                        </a:rPr>
                        <a:t>  </a:t>
                      </a:r>
                      <a:r>
                        <a:rPr kumimoji="0" lang="tr-TR" altLang="tr-TR" sz="6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/>
                        </a:rPr>
                        <a:t>  </a:t>
                      </a:r>
                      <a:r>
                        <a:rPr kumimoji="0" lang="tr-TR" altLang="tr-TR" sz="8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2" name="Picture 26" descr="200px-Paracetamol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-6019800"/>
            <a:ext cx="1905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98" name="Picture 42" descr="200px-Paracetamol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905000" cy="1019175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323850" y="1341438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b="1">
                <a:solidFill>
                  <a:srgbClr val="CC66FF"/>
                </a:solidFill>
              </a:rPr>
              <a:t>Parasetamol (asetaminofen)</a:t>
            </a:r>
          </a:p>
        </p:txBody>
      </p:sp>
      <p:pic>
        <p:nvPicPr>
          <p:cNvPr id="19501" name="Picture 45" descr="Image:Phenacetin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1873250" cy="12954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468313" y="53736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b="1">
                <a:solidFill>
                  <a:schemeClr val="accent2"/>
                </a:solidFill>
              </a:rPr>
              <a:t>fenasetin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250825" y="5768975"/>
            <a:ext cx="2160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 b="1" i="1">
                <a:solidFill>
                  <a:srgbClr val="FF0000"/>
                </a:solidFill>
              </a:rPr>
              <a:t>N</a:t>
            </a:r>
            <a:r>
              <a:rPr lang="tr-TR" altLang="tr-TR" sz="1600" b="1">
                <a:solidFill>
                  <a:srgbClr val="FF0000"/>
                </a:solidFill>
              </a:rPr>
              <a:t>-(4-ethoxyphenyl)</a:t>
            </a:r>
          </a:p>
          <a:p>
            <a:r>
              <a:rPr lang="tr-TR" altLang="tr-TR" sz="1600" b="1">
                <a:solidFill>
                  <a:srgbClr val="FF0000"/>
                </a:solidFill>
              </a:rPr>
              <a:t>ethanamide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5EED-07AE-49E9-A525-D0AEFC5EF969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17</a:t>
            </a:fld>
            <a:endParaRPr lang="tr-TR" alt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D4702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6156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180px-Diazepam_struc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089150" cy="197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180px-Diazepam_struc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-5683250"/>
            <a:ext cx="17145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250825" y="1916113"/>
            <a:ext cx="2647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/>
              <a:t>7-klor-1-metil-</a:t>
            </a:r>
            <a:br>
              <a:rPr lang="tr-TR" altLang="tr-TR"/>
            </a:br>
            <a:r>
              <a:rPr lang="tr-TR" altLang="tr-TR"/>
              <a:t>5-fenil-1,3-dihidro-2</a:t>
            </a:r>
            <a:r>
              <a:rPr lang="tr-TR" altLang="tr-TR" i="1"/>
              <a:t>H</a:t>
            </a:r>
            <a:r>
              <a:rPr lang="tr-TR" altLang="tr-TR"/>
              <a:t>-</a:t>
            </a:r>
            <a:br>
              <a:rPr lang="tr-TR" altLang="tr-TR"/>
            </a:br>
            <a:r>
              <a:rPr lang="tr-TR" altLang="tr-TR"/>
              <a:t>1,4-benzodiazepin-2-on </a:t>
            </a:r>
          </a:p>
        </p:txBody>
      </p:sp>
      <p:pic>
        <p:nvPicPr>
          <p:cNvPr id="20507" name="Picture 27" descr="220px-Hexylresorcino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2232025" cy="2735262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0" y="573405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/>
              <a:t>meta-hidroksi-para-hekzil-fenol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99BD-AB31-4C90-9EBA-73790514C5B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18</a:t>
            </a:fld>
            <a:endParaRPr lang="tr-TR" alt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3883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A9A9EF-E690-4D1D-B70A-8D03A722A047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798193-1AC3-435F-9D66-C21878504F31}" type="slidenum">
              <a:rPr lang="tr-TR" altLang="tr-TR" smtClean="0"/>
              <a:pPr/>
              <a:t>19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768A21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0"/>
            <a:ext cx="6845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316C-30C4-4F13-8693-D67B942A4E2E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</a:t>
            </a:fld>
            <a:endParaRPr lang="tr-TR" alt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6F23A2AB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6122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100px-Phenolphthalein-low-pH-2D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5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0161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Photo of powdered phenolphthalein">
            <a:hlinkClick r:id="rId5" tooltip="Photo of powdered phenolphthalei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100px-Phenolphthalein-mid-pH-2D-skeleta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1944688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100px-Phenolphthalein-high-pH-2D-skeleta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2339975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7F0E-1699-4084-B71E-959A54D1DD19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20</a:t>
            </a:fld>
            <a:endParaRPr lang="tr-TR" alt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6F50A4FC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1563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7667-CB25-49BA-B723-7E5A45E4607A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21</a:t>
            </a:fld>
            <a:endParaRPr lang="tr-TR" alt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E570C8C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665321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0262-0447-4436-BAB5-EFB2C413B727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22</a:t>
            </a:fld>
            <a:endParaRPr lang="tr-TR" alt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32C0E06A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38862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8B48-14FF-4478-B453-5EECC58EC476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23</a:t>
            </a:fld>
            <a:endParaRPr lang="tr-TR" alt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578FA163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97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1AAE-1710-4B10-B996-732BDF108A5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24</a:t>
            </a:fld>
            <a:endParaRPr lang="tr-TR" alt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6F43A40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894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153D-DF7D-4EFB-89A7-582F5A620377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25</a:t>
            </a:fld>
            <a:endParaRPr lang="tr-TR" alt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9E928469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0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61983-B9F9-435E-A301-EEE1E7CD017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26</a:t>
            </a:fld>
            <a:endParaRPr lang="tr-TR" alt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5C738F56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6162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4788-0B3B-4E65-B98F-BBF3E1171228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27</a:t>
            </a:fld>
            <a:endParaRPr lang="tr-TR" alt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BC608B5F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640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A1F-CBEE-40A7-BCFC-FB4E9CEEE67D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28</a:t>
            </a:fld>
            <a:endParaRPr lang="tr-TR" alt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300B9702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572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180px-Ascorbic-acid-2D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2087562" cy="1655763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11188" y="2349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/>
              <a:t>Vitamin C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27813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b="1">
                <a:solidFill>
                  <a:schemeClr val="accent2"/>
                </a:solidFill>
              </a:rPr>
              <a:t>2-okso-L-treo-hekzono-1,4- lakton-2,3-endiol 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644900"/>
            <a:ext cx="3362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i="1">
                <a:solidFill>
                  <a:srgbClr val="FF0000"/>
                </a:solidFill>
              </a:rPr>
              <a:t>R</a:t>
            </a:r>
            <a:r>
              <a:rPr lang="tr-TR" altLang="tr-TR">
                <a:solidFill>
                  <a:srgbClr val="FF0000"/>
                </a:solidFill>
              </a:rPr>
              <a:t>)-3,4-dihidroksi-5-((</a:t>
            </a:r>
            <a:r>
              <a:rPr lang="tr-TR" altLang="tr-TR" i="1">
                <a:solidFill>
                  <a:srgbClr val="FF0000"/>
                </a:solidFill>
              </a:rPr>
              <a:t>S</a:t>
            </a:r>
            <a:r>
              <a:rPr lang="tr-TR" altLang="tr-TR">
                <a:solidFill>
                  <a:srgbClr val="FF0000"/>
                </a:solidFill>
              </a:rPr>
              <a:t>)- 1,2-dihidroksietil)furan-2(5</a:t>
            </a:r>
            <a:r>
              <a:rPr lang="tr-TR" altLang="tr-TR" i="1">
                <a:solidFill>
                  <a:srgbClr val="FF0000"/>
                </a:solidFill>
              </a:rPr>
              <a:t>H</a:t>
            </a:r>
            <a:r>
              <a:rPr lang="tr-TR" altLang="tr-TR">
                <a:solidFill>
                  <a:srgbClr val="FF0000"/>
                </a:solidFill>
              </a:rPr>
              <a:t>)-on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6D54D-0E74-48C6-BC54-09D9221375D5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29</a:t>
            </a:fld>
            <a:endParaRPr lang="tr-TR" alt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34BECCF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0"/>
            <a:ext cx="6996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4EA2-ECD2-4BF6-A722-610DE2AEB9B6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</a:t>
            </a:fld>
            <a:endParaRPr lang="tr-TR" alt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13B38BC5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01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220px-Dextropropoxyphe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27003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50825" y="2205038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>
                <a:solidFill>
                  <a:srgbClr val="FF0000"/>
                </a:solidFill>
              </a:rPr>
              <a:t>Dekstropropoksifen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95288" y="2781300"/>
            <a:ext cx="1987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/>
              <a:t>[(2R,3R)-4-dimetilamino- 3-metil-1,2-difenil-butan-2-il] propanoat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E608F-E22A-4B6F-B5C8-2BF958B761C0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30</a:t>
            </a:fld>
            <a:endParaRPr lang="tr-TR" alt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1874CE60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0"/>
            <a:ext cx="594518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Chlordiazepoxid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3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232025" cy="19431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68313" y="2349500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b="1">
                <a:solidFill>
                  <a:srgbClr val="FF0000"/>
                </a:solidFill>
              </a:rPr>
              <a:t>klordiazepokside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2781300"/>
            <a:ext cx="3635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 b="1" i="1">
                <a:solidFill>
                  <a:schemeClr val="accent2"/>
                </a:solidFill>
              </a:rPr>
              <a:t>9-kloro-5-hidroksi-N-metil-6-fenil-</a:t>
            </a:r>
            <a:br>
              <a:rPr lang="tr-TR" altLang="tr-TR" sz="1600" b="1" i="1">
                <a:solidFill>
                  <a:schemeClr val="accent2"/>
                </a:solidFill>
              </a:rPr>
            </a:br>
            <a:r>
              <a:rPr lang="tr-TR" altLang="tr-TR" sz="1600" b="1" i="1">
                <a:solidFill>
                  <a:schemeClr val="accent2"/>
                </a:solidFill>
              </a:rPr>
              <a:t>2,5-diazabisiklo[5.4.0]undeka-</a:t>
            </a:r>
            <a:br>
              <a:rPr lang="tr-TR" altLang="tr-TR" sz="1600" b="1" i="1">
                <a:solidFill>
                  <a:schemeClr val="accent2"/>
                </a:solidFill>
              </a:rPr>
            </a:br>
            <a:r>
              <a:rPr lang="tr-TR" altLang="tr-TR" sz="1600" b="1" i="1">
                <a:solidFill>
                  <a:schemeClr val="accent2"/>
                </a:solidFill>
              </a:rPr>
              <a:t>1,6,8,10-tetraen-3-imin</a:t>
            </a:r>
            <a:r>
              <a:rPr lang="tr-TR" altLang="tr-TR" sz="1600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5306" name="Picture 10" descr="220px-Mestrano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4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3764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042988" y="49418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b="1">
                <a:solidFill>
                  <a:schemeClr val="accent2"/>
                </a:solidFill>
              </a:rPr>
              <a:t>Mestranol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5316538"/>
            <a:ext cx="40671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>
                <a:solidFill>
                  <a:schemeClr val="hlink"/>
                </a:solidFill>
              </a:rPr>
              <a:t>8</a:t>
            </a:r>
            <a:r>
              <a:rPr lang="tr-TR" altLang="tr-TR" sz="1600" i="1">
                <a:solidFill>
                  <a:schemeClr val="hlink"/>
                </a:solidFill>
              </a:rPr>
              <a:t>S</a:t>
            </a:r>
            <a:r>
              <a:rPr lang="tr-TR" altLang="tr-TR" sz="1600">
                <a:solidFill>
                  <a:schemeClr val="hlink"/>
                </a:solidFill>
              </a:rPr>
              <a:t>,9</a:t>
            </a:r>
            <a:r>
              <a:rPr lang="tr-TR" altLang="tr-TR" sz="1600" i="1">
                <a:solidFill>
                  <a:schemeClr val="hlink"/>
                </a:solidFill>
              </a:rPr>
              <a:t>S</a:t>
            </a:r>
            <a:r>
              <a:rPr lang="tr-TR" altLang="tr-TR" sz="1600">
                <a:solidFill>
                  <a:schemeClr val="hlink"/>
                </a:solidFill>
              </a:rPr>
              <a:t>,13</a:t>
            </a:r>
            <a:r>
              <a:rPr lang="tr-TR" altLang="tr-TR" sz="1600" i="1">
                <a:solidFill>
                  <a:schemeClr val="hlink"/>
                </a:solidFill>
              </a:rPr>
              <a:t>S</a:t>
            </a:r>
            <a:r>
              <a:rPr lang="tr-TR" altLang="tr-TR" sz="1600">
                <a:solidFill>
                  <a:schemeClr val="hlink"/>
                </a:solidFill>
              </a:rPr>
              <a:t>,14</a:t>
            </a:r>
            <a:r>
              <a:rPr lang="tr-TR" altLang="tr-TR" sz="1600" i="1">
                <a:solidFill>
                  <a:schemeClr val="hlink"/>
                </a:solidFill>
              </a:rPr>
              <a:t>S</a:t>
            </a:r>
            <a:r>
              <a:rPr lang="tr-TR" altLang="tr-TR" sz="1600">
                <a:solidFill>
                  <a:schemeClr val="hlink"/>
                </a:solidFill>
              </a:rPr>
              <a:t>,17</a:t>
            </a:r>
            <a:r>
              <a:rPr lang="tr-TR" altLang="tr-TR" sz="1600" i="1">
                <a:solidFill>
                  <a:schemeClr val="hlink"/>
                </a:solidFill>
              </a:rPr>
              <a:t>S</a:t>
            </a:r>
            <a:r>
              <a:rPr lang="tr-TR" altLang="tr-TR" sz="1600">
                <a:solidFill>
                  <a:schemeClr val="hlink"/>
                </a:solidFill>
              </a:rPr>
              <a:t>)-17-ethinil-3-methoksi-</a:t>
            </a:r>
            <a:br>
              <a:rPr lang="tr-TR" altLang="tr-TR" sz="1600">
                <a:solidFill>
                  <a:schemeClr val="hlink"/>
                </a:solidFill>
              </a:rPr>
            </a:br>
            <a:r>
              <a:rPr lang="tr-TR" altLang="tr-TR" sz="1600">
                <a:solidFill>
                  <a:schemeClr val="hlink"/>
                </a:solidFill>
              </a:rPr>
              <a:t>13-metil-7,8,9,11,12,14,15,16-octahidro-6</a:t>
            </a:r>
            <a:r>
              <a:rPr lang="tr-TR" altLang="tr-TR" sz="1600" i="1">
                <a:solidFill>
                  <a:schemeClr val="hlink"/>
                </a:solidFill>
              </a:rPr>
              <a:t>H</a:t>
            </a:r>
            <a:r>
              <a:rPr lang="tr-TR" altLang="tr-TR" sz="1600">
                <a:solidFill>
                  <a:schemeClr val="hlink"/>
                </a:solidFill>
              </a:rPr>
              <a:t>-</a:t>
            </a:r>
            <a:br>
              <a:rPr lang="tr-TR" altLang="tr-TR" sz="1600">
                <a:solidFill>
                  <a:schemeClr val="hlink"/>
                </a:solidFill>
              </a:rPr>
            </a:br>
            <a:r>
              <a:rPr lang="tr-TR" altLang="tr-TR" sz="1600">
                <a:solidFill>
                  <a:schemeClr val="hlink"/>
                </a:solidFill>
              </a:rPr>
              <a:t>siklopenta[a]fenantren-17-ol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292-EA85-4C96-862E-54CF993C7AE5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31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5CBDA097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64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E7DC-2609-455B-83EF-5A3D5D3DD08B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32</a:t>
            </a:fld>
            <a:endParaRPr lang="tr-TR" alt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F25C51AC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532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Penicillin nucleus">
            <a:hlinkClick r:id="rId3" tooltip="Penicillin nucleu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160588" cy="2232025"/>
          </a:xfrm>
          <a:prstGeom prst="rect">
            <a:avLst/>
          </a:prstGeom>
          <a:solidFill>
            <a:srgbClr val="CCFFCC"/>
          </a:solidFill>
        </p:spPr>
      </p:pic>
      <p:pic>
        <p:nvPicPr>
          <p:cNvPr id="58376" name="Picture 8" descr="Chemical structure of Streptomycin">
            <a:hlinkClick r:id="rId5" tooltip="Chemical structure of Streptomycin"/>
          </p:cNvPr>
          <p:cNvPicPr>
            <a:picLocks noChangeAspect="1" noChangeArrowheads="1"/>
          </p:cNvPicPr>
          <p:nvPr/>
        </p:nvPicPr>
        <p:blipFill>
          <a:blip r:embed="rId6">
            <a:lum bright="-44000" contrast="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627313" cy="20875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37075"/>
            <a:ext cx="34194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>
                <a:solidFill>
                  <a:schemeClr val="accent2"/>
                </a:solidFill>
              </a:rPr>
              <a:t>5-(2,4-diguanidino-3,5,6-trihydroxy-cyclohexoxy)- 4-[4,5-dihydroxy-6-(hydroxymethyl)-3-methylamino-tetrahydropyran-2-yl] oxy-3-hydroxy-2-methyl-tetrahydrofuran-3-carbaldehyde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B4BB-C238-4A07-8821-0F87D0111831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33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A04A03D3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976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16AE-172E-4BB9-A2F2-133108DF0503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34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E343B8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5616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220px-Reserpi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26654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5229225"/>
            <a:ext cx="3181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 sz="1600" i="1">
                <a:solidFill>
                  <a:schemeClr val="accent2"/>
                </a:solidFill>
              </a:rPr>
              <a:t>methyl-11,17α-dimethoxy-18β-[(3,4,5-trimethoxybenzoyl)</a:t>
            </a:r>
            <a:br>
              <a:rPr lang="tr-TR" altLang="tr-TR" sz="1600" i="1">
                <a:solidFill>
                  <a:schemeClr val="accent2"/>
                </a:solidFill>
              </a:rPr>
            </a:br>
            <a:endParaRPr lang="tr-TR" altLang="tr-TR" sz="1600">
              <a:solidFill>
                <a:schemeClr val="accent2"/>
              </a:solidFill>
            </a:endParaRPr>
          </a:p>
          <a:p>
            <a:r>
              <a:rPr lang="tr-TR" altLang="tr-TR" sz="1600" i="1">
                <a:solidFill>
                  <a:schemeClr val="accent2"/>
                </a:solidFill>
              </a:rPr>
              <a:t>oxy]-3β,20α-yohimban-16β-carboxylate</a:t>
            </a:r>
            <a:r>
              <a:rPr lang="tr-TR" altLang="tr-TR" sz="1600">
                <a:solidFill>
                  <a:schemeClr val="accent2"/>
                </a:solidFill>
                <a:hlinkClick r:id="rId5" tooltip="http://en.wikipedia.org/wiki/Reserpine#endnote_iupac"/>
              </a:rPr>
              <a:t>[</a:t>
            </a:r>
            <a:endParaRPr lang="tr-TR" altLang="tr-TR" sz="1600">
              <a:solidFill>
                <a:schemeClr val="accent2"/>
              </a:solidFill>
            </a:endParaRPr>
          </a:p>
        </p:txBody>
      </p:sp>
      <p:pic>
        <p:nvPicPr>
          <p:cNvPr id="60425" name="Picture 9" descr="200px-Progesterone-2D-skeleta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2232025" cy="14097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50825" y="1773238"/>
            <a:ext cx="239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/>
              <a:t>pregn-4-en-3,20-dion 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539750" y="141287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b="1">
                <a:solidFill>
                  <a:schemeClr val="folHlink"/>
                </a:solidFill>
              </a:rPr>
              <a:t>Progesterone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755650" y="4797425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>
                <a:solidFill>
                  <a:srgbClr val="FF0000"/>
                </a:solidFill>
              </a:rPr>
              <a:t>Rezerpin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8BC4-336B-4FFE-A357-197BC37C8D3F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35</a:t>
            </a:fld>
            <a:endParaRPr lang="tr-TR" alt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93B55CCF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220px-Cocaine-2D-skele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92000"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490788" cy="17891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7" name="Rectangle 27"/>
          <p:cNvSpPr>
            <a:spLocks noChangeArrowheads="1"/>
          </p:cNvSpPr>
          <p:nvPr/>
        </p:nvSpPr>
        <p:spPr bwMode="auto">
          <a:xfrm>
            <a:off x="395288" y="2708275"/>
            <a:ext cx="2627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/>
              <a:t>metil (1</a:t>
            </a:r>
            <a:r>
              <a:rPr lang="tr-TR" altLang="tr-TR" i="1"/>
              <a:t>R</a:t>
            </a:r>
            <a:r>
              <a:rPr lang="tr-TR" altLang="tr-TR"/>
              <a:t>,2</a:t>
            </a:r>
            <a:r>
              <a:rPr lang="tr-TR" altLang="tr-TR" i="1"/>
              <a:t>R</a:t>
            </a:r>
            <a:r>
              <a:rPr lang="tr-TR" altLang="tr-TR"/>
              <a:t>,3</a:t>
            </a:r>
            <a:r>
              <a:rPr lang="tr-TR" altLang="tr-TR" i="1"/>
              <a:t>S</a:t>
            </a:r>
            <a:r>
              <a:rPr lang="tr-TR" altLang="tr-TR"/>
              <a:t>,5</a:t>
            </a:r>
            <a:r>
              <a:rPr lang="tr-TR" altLang="tr-TR" i="1"/>
              <a:t>S</a:t>
            </a:r>
            <a:r>
              <a:rPr lang="tr-TR" altLang="tr-TR"/>
              <a:t>)-3- (benzoiloksi)-8-metil-8-azabisiklo[3.2.1] octan-2-karboksilat </a:t>
            </a:r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1116013" y="220503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b="1">
                <a:solidFill>
                  <a:schemeClr val="accent2"/>
                </a:solidFill>
              </a:rPr>
              <a:t>Kokain</a:t>
            </a:r>
          </a:p>
        </p:txBody>
      </p:sp>
      <p:pic>
        <p:nvPicPr>
          <p:cNvPr id="61470" name="Picture 30" descr="240px-Koeh-20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172720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395288" y="5668963"/>
            <a:ext cx="26273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r-TR" altLang="tr-TR"/>
              <a:t>G.Amerika’da yetişen </a:t>
            </a:r>
            <a:r>
              <a:rPr lang="tr-TR" altLang="tr-TR" i="1"/>
              <a:t>Koka ağacının yapraklarından elde edilir.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5E4-158C-420B-87AB-2916388874CE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36</a:t>
            </a:fld>
            <a:endParaRPr lang="tr-TR" alt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908175" y="431800"/>
            <a:ext cx="551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tr-TR" altLang="tr-TR" sz="2400">
                <a:solidFill>
                  <a:schemeClr val="accent2"/>
                </a:solidFill>
              </a:rPr>
              <a:t>En çok satan 10 ilaç firması ( 2004 yılı) </a:t>
            </a:r>
          </a:p>
        </p:txBody>
      </p:sp>
      <p:graphicFrame>
        <p:nvGraphicFramePr>
          <p:cNvPr id="62566" name="Group 102"/>
          <p:cNvGraphicFramePr>
            <a:graphicFrameLocks noGrp="1"/>
          </p:cNvGraphicFramePr>
          <p:nvPr/>
        </p:nvGraphicFramePr>
        <p:xfrm>
          <a:off x="1258888" y="1268413"/>
          <a:ext cx="7058025" cy="5209223"/>
        </p:xfrm>
        <a:graphic>
          <a:graphicData uri="http://schemas.openxmlformats.org/drawingml/2006/table">
            <a:tbl>
              <a:tblPr/>
              <a:tblGrid>
                <a:gridCol w="1122362"/>
                <a:gridCol w="3460750"/>
                <a:gridCol w="1331913"/>
                <a:gridCol w="1143000"/>
              </a:tblGrid>
              <a:tr h="1192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sıra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Şirket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Gelir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(USD billions)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R&amp;D harcamalar </a:t>
                      </a:r>
                      <a:r>
                        <a:rPr kumimoji="0" lang="tr-TR" altLang="tr-T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(USD billions)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" tooltip="Pfizer"/>
                        </a:rPr>
                        <a:t>Pfizer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50.516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7.614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 tooltip="Johnson &amp; Johnson"/>
                        </a:rPr>
                        <a:t>Johnson &amp; Johnson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47.348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5.203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tooltip="GlaxoSmithKline"/>
                        </a:rPr>
                        <a:t>GlaxoSmithKline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37.318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5.204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tooltip="Sanofi-Aventis"/>
                        </a:rPr>
                        <a:t>Sanofi-Aventis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31.615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4.927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tooltip="Novartis"/>
                        </a:rPr>
                        <a:t>Novartis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28.247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4.207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7" tooltip="Hoffmann-La Roche"/>
                        </a:rPr>
                        <a:t>Hoffmann-La Roche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25.163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4.098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tooltip="Merck &amp; Co."/>
                        </a:rPr>
                        <a:t>Merck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22.939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4.010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9" tooltip="AstraZeneca"/>
                        </a:rPr>
                        <a:t>AstraZeneca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21.427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3.803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0" tooltip="Abbott Laboratories"/>
                        </a:rPr>
                        <a:t>Abbott Laboratories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19.680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1.697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1" tooltip="Bristol-Myers Squibb"/>
                        </a:rPr>
                        <a:t>Bristol-Myers Squibb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19.380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2.500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A7798-6539-4964-8A38-E2C7D8929CF0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37</a:t>
            </a:fld>
            <a:endParaRPr lang="tr-TR" alt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B7933899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178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92D9-C149-4729-B9AD-5E064CCCB6DC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4</a:t>
            </a:fld>
            <a:endParaRPr lang="tr-TR" alt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81F7D5C6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138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1A6E-DE84-4B39-A3F0-62DA05E5EC47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5</a:t>
            </a:fld>
            <a:endParaRPr lang="tr-TR" alt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3918BF0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1691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6729-5E90-44C0-A3C9-8D1A4BC710C9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6</a:t>
            </a:fld>
            <a:endParaRPr lang="tr-TR" alt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6AD8ADC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80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765D-50CB-491C-9035-D66DE2283A54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7</a:t>
            </a:fld>
            <a:endParaRPr lang="tr-TR" alt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BA60EAF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B91A-1CF7-4DCD-88CC-B2634F781F14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8</a:t>
            </a:fld>
            <a:endParaRPr lang="tr-TR" alt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6768C7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49275"/>
            <a:ext cx="71929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DA60-EB63-4868-9AB9-F63AA669BCA8}" type="datetime1">
              <a:rPr lang="tr-TR" altLang="tr-TR" smtClean="0"/>
              <a:t>30.5.2017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KİM482 END.KİM.II-DOÇ.DR.KAMRAN POLAT-ANKARA ÜNİV., FEN FAK., KİMYA BÖL.,</a:t>
            </a:r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E1DE-F3B8-4F38-97A2-A39ED0CD672A}" type="slidenum">
              <a:rPr lang="tr-TR" altLang="tr-TR" smtClean="0"/>
              <a:pPr/>
              <a:t>9</a:t>
            </a:fld>
            <a:endParaRPr lang="tr-TR" alt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328</TotalTime>
  <Words>727</Words>
  <Application>Microsoft Office PowerPoint</Application>
  <PresentationFormat>Ekran Gösterisi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9" baseType="lpstr">
      <vt:lpstr>Arial</vt:lpstr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9</dc:title>
  <dc:creator>Kamran POLAT</dc:creator>
  <cp:lastModifiedBy>KAMRAN POLAT</cp:lastModifiedBy>
  <cp:revision>37</cp:revision>
  <dcterms:created xsi:type="dcterms:W3CDTF">2007-05-17T09:10:33Z</dcterms:created>
  <dcterms:modified xsi:type="dcterms:W3CDTF">2017-05-30T00:52:23Z</dcterms:modified>
</cp:coreProperties>
</file>