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61" r:id="rId5"/>
    <p:sldId id="259" r:id="rId6"/>
    <p:sldId id="265" r:id="rId7"/>
    <p:sldId id="266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D3B3C-1D34-487F-814B-8B8AAAD186FD}" type="datetimeFigureOut">
              <a:rPr lang="tr-TR" smtClean="0"/>
              <a:pPr/>
              <a:t>1.03.2019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62E54-5896-4C1E-B6B0-7261F4BA4D8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D3B3C-1D34-487F-814B-8B8AAAD186FD}" type="datetimeFigureOut">
              <a:rPr lang="tr-TR" smtClean="0"/>
              <a:pPr/>
              <a:t>1.03.2019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62E54-5896-4C1E-B6B0-7261F4BA4D8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D3B3C-1D34-487F-814B-8B8AAAD186FD}" type="datetimeFigureOut">
              <a:rPr lang="tr-TR" smtClean="0"/>
              <a:pPr/>
              <a:t>1.03.2019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62E54-5896-4C1E-B6B0-7261F4BA4D8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D3B3C-1D34-487F-814B-8B8AAAD186FD}" type="datetimeFigureOut">
              <a:rPr lang="tr-TR" smtClean="0"/>
              <a:pPr/>
              <a:t>1.03.2019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62E54-5896-4C1E-B6B0-7261F4BA4D8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D3B3C-1D34-487F-814B-8B8AAAD186FD}" type="datetimeFigureOut">
              <a:rPr lang="tr-TR" smtClean="0"/>
              <a:pPr/>
              <a:t>1.03.2019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62E54-5896-4C1E-B6B0-7261F4BA4D8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D3B3C-1D34-487F-814B-8B8AAAD186FD}" type="datetimeFigureOut">
              <a:rPr lang="tr-TR" smtClean="0"/>
              <a:pPr/>
              <a:t>1.03.2019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62E54-5896-4C1E-B6B0-7261F4BA4D8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D3B3C-1D34-487F-814B-8B8AAAD186FD}" type="datetimeFigureOut">
              <a:rPr lang="tr-TR" smtClean="0"/>
              <a:pPr/>
              <a:t>1.03.2019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62E54-5896-4C1E-B6B0-7261F4BA4D8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D3B3C-1D34-487F-814B-8B8AAAD186FD}" type="datetimeFigureOut">
              <a:rPr lang="tr-TR" smtClean="0"/>
              <a:pPr/>
              <a:t>1.03.2019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62E54-5896-4C1E-B6B0-7261F4BA4D8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D3B3C-1D34-487F-814B-8B8AAAD186FD}" type="datetimeFigureOut">
              <a:rPr lang="tr-TR" smtClean="0"/>
              <a:pPr/>
              <a:t>1.03.2019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62E54-5896-4C1E-B6B0-7261F4BA4D8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D3B3C-1D34-487F-814B-8B8AAAD186FD}" type="datetimeFigureOut">
              <a:rPr lang="tr-TR" smtClean="0"/>
              <a:pPr/>
              <a:t>1.03.2019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62E54-5896-4C1E-B6B0-7261F4BA4D8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D3B3C-1D34-487F-814B-8B8AAAD186FD}" type="datetimeFigureOut">
              <a:rPr lang="tr-TR" smtClean="0"/>
              <a:pPr/>
              <a:t>1.03.2019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62E54-5896-4C1E-B6B0-7261F4BA4D8A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2D3B3C-1D34-487F-814B-8B8AAAD186FD}" type="datetimeFigureOut">
              <a:rPr lang="tr-TR" smtClean="0"/>
              <a:pPr/>
              <a:t>1.03.2019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62E54-5896-4C1E-B6B0-7261F4BA4D8A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SEÇİM KAMPANYALARI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Seçimlerin siyasal liderlerin kişisel öyküleri ve performansları aracılığı ile kurulması, </a:t>
            </a:r>
          </a:p>
          <a:p>
            <a:r>
              <a:rPr lang="tr-TR" dirty="0" smtClean="0"/>
              <a:t>adayların politik görüşlerinin belli konular etrafında yoğunlaştırılması,</a:t>
            </a:r>
          </a:p>
          <a:p>
            <a:r>
              <a:rPr lang="tr-TR" dirty="0" smtClean="0"/>
              <a:t>liderlerin ve adayların görüşlerinin söz düellosuna ve polemiklere dönüştürülerek gerilimin seçim öyküsüne yerleştirilmesi, </a:t>
            </a:r>
          </a:p>
          <a:p>
            <a:r>
              <a:rPr lang="tr-TR" dirty="0" smtClean="0"/>
              <a:t>seçimlerin bir at yarısı haline sokulması.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Seçim kampanyaları partilerin ya da adayların kendilerini kamuoyuna tanıtmak, seçmenin genelde ilgisini politik sürece ve özelde de kendi yanlarına çekmek için kullandıkları bir siyasal iletişim sürecidir.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Halkın hükümdarlığı olarak demokrasi düşüncesi yaygın destek görmeye başladığı andan itibaren, siyasetin kitle iletişim araçlarıyla yapılması kaçınılmaz olmuştur. Dünyanın en eski kitle demokrasisi olan ABD’de, medya olaylarını William </a:t>
            </a:r>
            <a:r>
              <a:rPr lang="tr-TR" dirty="0" err="1" smtClean="0"/>
              <a:t>Hanson</a:t>
            </a:r>
            <a:r>
              <a:rPr lang="tr-TR" dirty="0" smtClean="0"/>
              <a:t> Ford’un 1840 başkanlık seçim kampanyasına kadar götürmek mümkündür. 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Siyasal kampanyalar 19. </a:t>
            </a:r>
            <a:r>
              <a:rPr lang="tr-TR" dirty="0" err="1" smtClean="0"/>
              <a:t>yy.’dan</a:t>
            </a:r>
            <a:r>
              <a:rPr lang="tr-TR" dirty="0" smtClean="0"/>
              <a:t> günümüze çeşitli aşamalardan geçmiştir. Seçmenlerin oyunu olabilmek için yemekler, konuşmalar, ev ziyaretleri, şarkılarla başlayan ABD’deki seçim kampanyaları 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toplantılar, mitingler, halkla ilişkiler çalışmaları, reklamlar, televizyon tartışma programları, kamuoyu yoklamaları, siyasal danışmanlık hizmetleri, yeni enformasyon teknolojileri ve internetin kullanımıyla zenginleşmiştir. 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/>
              <a:t>K</a:t>
            </a:r>
            <a:r>
              <a:rPr lang="fi-FI" dirty="0" smtClean="0"/>
              <a:t>ampanyaların “Amerkanvarileşmesi”</a:t>
            </a:r>
            <a:r>
              <a:rPr lang="tr-TR" dirty="0" smtClean="0"/>
              <a:t> kavramı, ilk olarak Amerika’daki kampanyalarda kullanılan yöntemlerin yaygınlaştırılmasını vurgulamaktadır. </a:t>
            </a:r>
          </a:p>
          <a:p>
            <a:endParaRPr lang="tr-TR" dirty="0" smtClean="0"/>
          </a:p>
          <a:p>
            <a:pPr>
              <a:buNone/>
            </a:pPr>
            <a:r>
              <a:rPr lang="tr-TR" dirty="0" smtClean="0"/>
              <a:t>Amerikanvarileşme/Amerikanlaşma diye nitelenen süreç, dünyadaki demokrasilerde adayların,</a:t>
            </a:r>
          </a:p>
          <a:p>
            <a:pPr>
              <a:buNone/>
            </a:pPr>
            <a:r>
              <a:rPr lang="tr-TR" dirty="0" smtClean="0"/>
              <a:t>siyasal partilerin ve haber medyasının gitgide daha yoğun biçimde ABD'deki</a:t>
            </a:r>
          </a:p>
          <a:p>
            <a:pPr>
              <a:buNone/>
            </a:pPr>
            <a:r>
              <a:rPr lang="tr-TR" dirty="0" smtClean="0"/>
              <a:t>muadillerinin belirtilerini göstermesi, ABD'de geliştirilen birçok kampanya metodu</a:t>
            </a:r>
          </a:p>
          <a:p>
            <a:pPr>
              <a:buNone/>
            </a:pPr>
            <a:r>
              <a:rPr lang="tr-TR" dirty="0" smtClean="0"/>
              <a:t>ve pratiğinin diğer ülkelere adapte edilmesi düşüncesine dayanır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Amerikanvarileşmeye yönelik eleştiriler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Seçimlerin seyirlik gösteriler haline dönüşmesi</a:t>
            </a:r>
          </a:p>
          <a:p>
            <a:pPr>
              <a:buNone/>
            </a:pPr>
            <a:r>
              <a:rPr lang="tr-TR" dirty="0" smtClean="0"/>
              <a:t>Lider odaklı seçim kampanyaları, siyasetin kişiselleştirilmesi</a:t>
            </a:r>
          </a:p>
          <a:p>
            <a:pPr>
              <a:buNone/>
            </a:pPr>
            <a:r>
              <a:rPr lang="tr-TR" dirty="0" smtClean="0"/>
              <a:t>Liderler ve adaylar arasındaki farkların silikleşmesi</a:t>
            </a:r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tr-TR" dirty="0" smtClean="0"/>
              <a:t> Seçim kampanyalarını yürüten siyasal danışmanların, </a:t>
            </a:r>
            <a:r>
              <a:rPr lang="tr-TR" dirty="0" err="1" smtClean="0"/>
              <a:t>stratejistlerin</a:t>
            </a:r>
            <a:r>
              <a:rPr lang="tr-TR" dirty="0" smtClean="0"/>
              <a:t>, kamuoyu yoklamacılarının, imaj yapıcıları ve reklamcıların seçim sürecinde etkililiklerinin artması ve medya profesyonelleri ile aralarındaki bağların güçlenmesi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seçimlerin “tasarımı” için belli bilgilerin yığılması ve bu gruplar arasında seçim bir güç oyunu haline dönüştürülmesi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bu güç oyununun yurttaş denetiminden uzak, siyasal bağlılıkların yerine profesyonel bilgiyi geçirmiş olması</a:t>
            </a:r>
          </a:p>
          <a:p>
            <a:pPr>
              <a:buNone/>
            </a:pPr>
            <a:endParaRPr lang="tr-T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Karmaşık politik sorunları mal ve hizmet satımı taktikleriyle ele alınması, basitleştirilmiş bir politik dil kullanımı</a:t>
            </a:r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Semboller üzerinden sürdürülen, tarafı bulanıklaşan, toplumsal sorunların karsısında “sakinlik” telkin eden ve şimdiye bağlanan politikanın yaygınlaşması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338</Words>
  <Application>Microsoft Office PowerPoint</Application>
  <PresentationFormat>Ekran Gösterisi (4:3)</PresentationFormat>
  <Paragraphs>27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Calibri</vt:lpstr>
      <vt:lpstr>Ofis Teması</vt:lpstr>
      <vt:lpstr>SEÇİM KAMPANYALARI</vt:lpstr>
      <vt:lpstr>PowerPoint Sunusu</vt:lpstr>
      <vt:lpstr>PowerPoint Sunusu</vt:lpstr>
      <vt:lpstr>PowerPoint Sunusu</vt:lpstr>
      <vt:lpstr>PowerPoint Sunusu</vt:lpstr>
      <vt:lpstr>PowerPoint Sunusu</vt:lpstr>
      <vt:lpstr>Amerikanvarileşmeye yönelik eleştiriler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SEÇİM KAMPANYALARI</dc:title>
  <dc:creator>HALISE SANLI</dc:creator>
  <cp:lastModifiedBy>HKARAASLAN</cp:lastModifiedBy>
  <cp:revision>34</cp:revision>
  <dcterms:created xsi:type="dcterms:W3CDTF">2014-04-16T11:18:03Z</dcterms:created>
  <dcterms:modified xsi:type="dcterms:W3CDTF">2019-03-01T14:12:08Z</dcterms:modified>
</cp:coreProperties>
</file>