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04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19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72901875-2CF0-4F25-94BC-31E102FEBD7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50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9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4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90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3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45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39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91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17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A61DD-ACB1-4429-807B-BB2EA517D19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92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107815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F982-2E29-4842-BFB6-935F6E1E36E8}" type="slidenum">
              <a:rPr lang="tr-TR"/>
              <a:pPr/>
              <a:t>10</a:t>
            </a:fld>
            <a:endParaRPr lang="tr-TR"/>
          </a:p>
        </p:txBody>
      </p:sp>
      <p:sp>
        <p:nvSpPr>
          <p:cNvPr id="161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2b. Michigan Araştırmaları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  <a:p>
            <a:r>
              <a:rPr lang="tr-TR"/>
              <a:t>Araştırmaların amacı, grubun performansını ve güvenliğini artırmakta en etkili liderlik davranışını belirlemektir. Liderler, yöneticiler, izleyiciler ve astlarla yapılan görüşmelerden elde edilen veriler sonucunda </a:t>
            </a:r>
            <a:r>
              <a:rPr lang="tr-TR" b="1"/>
              <a:t>İŞ ve BİREY MERKEZLİ</a:t>
            </a:r>
            <a:r>
              <a:rPr lang="tr-TR"/>
              <a:t> iki temel liderlik davranışı tanımlanmıştır. </a:t>
            </a:r>
          </a:p>
        </p:txBody>
      </p:sp>
    </p:spTree>
    <p:extLst>
      <p:ext uri="{BB962C8B-B14F-4D97-AF65-F5344CB8AC3E}">
        <p14:creationId xmlns:p14="http://schemas.microsoft.com/office/powerpoint/2010/main" val="1943067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C3AD-FF59-4671-AA48-0BA8E01E78C3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162818" name="Group 2"/>
          <p:cNvGraphicFramePr>
            <a:graphicFrameLocks noGrp="1"/>
          </p:cNvGraphicFramePr>
          <p:nvPr>
            <p:ph type="tbl" idx="1"/>
          </p:nvPr>
        </p:nvGraphicFramePr>
        <p:xfrm>
          <a:off x="0" y="260350"/>
          <a:ext cx="9144000" cy="5222876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İŞ MERKEZLİ DAVRANIŞ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BİREY MERKEZLİ DAVRANIŞ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Astların yaptığı işe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İşin başarılmasına yoğunlaşmıştır.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Bu noktada lider-yönetici astlarına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Yakın denetim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İş performansının değerlendirilmesi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Makam ve ceza gücünün göstergesi gibi davranışları sergiler.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İzleyen yada astlarla İNSAN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Olarak ilgilenir.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Bu noktada lider-yönetici astlarının;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Gereksinim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Kişisel gelişim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Refahlarını sağlayacak davranışları tercih eder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532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7347-C929-4D80-9DC7-9BF2D85D2FC7}" type="slidenum">
              <a:rPr lang="tr-TR"/>
              <a:pPr/>
              <a:t>2</a:t>
            </a:fld>
            <a:endParaRPr lang="tr-TR"/>
          </a:p>
        </p:txBody>
      </p:sp>
      <p:sp>
        <p:nvSpPr>
          <p:cNvPr id="153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Liderlik Yaklaşımları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1. ÖZELLİK YAKLAŞIMLARI</a:t>
            </a:r>
          </a:p>
          <a:p>
            <a:pPr>
              <a:buFont typeface="Wingdings" pitchFamily="2" charset="2"/>
              <a:buNone/>
            </a:pPr>
            <a:r>
              <a:rPr lang="tr-TR"/>
              <a:t>2.DAVRANIŞSAL YAKLAŞIMLAR</a:t>
            </a:r>
          </a:p>
          <a:p>
            <a:pPr>
              <a:buFont typeface="Wingdings" pitchFamily="2" charset="2"/>
              <a:buNone/>
            </a:pPr>
            <a:r>
              <a:rPr lang="tr-TR"/>
              <a:t>	- OHIO STATE ARAŞTIRMALARI</a:t>
            </a:r>
          </a:p>
          <a:p>
            <a:pPr>
              <a:buFont typeface="Wingdings" pitchFamily="2" charset="2"/>
              <a:buNone/>
            </a:pPr>
            <a:r>
              <a:rPr lang="tr-TR"/>
              <a:t>	- MİCHIGAN ARAŞTIRMALARI</a:t>
            </a:r>
          </a:p>
          <a:p>
            <a:pPr>
              <a:buFont typeface="Wingdings" pitchFamily="2" charset="2"/>
              <a:buNone/>
            </a:pPr>
            <a:r>
              <a:rPr lang="tr-TR"/>
              <a:t>3. DURUMSAL YAKLAŞIMLAR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924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28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10F-7852-4FCA-A85C-DF0B4AAE43F6}" type="slidenum">
              <a:rPr lang="tr-TR"/>
              <a:pPr/>
              <a:t>3</a:t>
            </a:fld>
            <a:endParaRPr lang="tr-TR"/>
          </a:p>
        </p:txBody>
      </p:sp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569200" cy="1125538"/>
          </a:xfrm>
        </p:spPr>
        <p:txBody>
          <a:bodyPr/>
          <a:lstStyle/>
          <a:p>
            <a:r>
              <a:rPr lang="tr-TR" sz="2000" b="0"/>
              <a:t>Özellik Yaklaşımları (Thomas Carlyle- R.M. Stogdill</a:t>
            </a:r>
            <a:r>
              <a:rPr lang="tr-TR" sz="3200" b="0"/>
              <a:t>) </a:t>
            </a:r>
            <a:r>
              <a:rPr lang="tr-TR" sz="3200"/>
              <a:t/>
            </a:r>
            <a:br>
              <a:rPr lang="tr-TR" sz="3200"/>
            </a:br>
            <a:endParaRPr lang="tr-TR" sz="3200"/>
          </a:p>
        </p:txBody>
      </p:sp>
      <p:graphicFrame>
        <p:nvGraphicFramePr>
          <p:cNvPr id="154657" name="Group 33"/>
          <p:cNvGraphicFramePr>
            <a:graphicFrameLocks noGrp="1"/>
          </p:cNvGraphicFramePr>
          <p:nvPr>
            <p:ph type="tbl" idx="1"/>
          </p:nvPr>
        </p:nvGraphicFramePr>
        <p:xfrm>
          <a:off x="0" y="692150"/>
          <a:ext cx="9652000" cy="6435090"/>
        </p:xfrm>
        <a:graphic>
          <a:graphicData uri="http://schemas.openxmlformats.org/drawingml/2006/table">
            <a:tbl>
              <a:tblPr/>
              <a:tblGrid>
                <a:gridCol w="1219200"/>
                <a:gridCol w="1325563"/>
                <a:gridCol w="1704975"/>
                <a:gridCol w="1652587"/>
                <a:gridCol w="2165350"/>
                <a:gridCol w="1584325"/>
              </a:tblGrid>
              <a:tr h="1093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Fiziksel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geçmiş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Zekâ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Kişilik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İşle ilgili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Yaş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Kilo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Boy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Görünüm 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Eğitim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statü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Yargılama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Kararlılık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Etkili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konuşma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Bağımsızlık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Kendine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Zorbalık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Saldırganlı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Başarı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Başlatıcılık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Sorumluluk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İnsanlara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ilgi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Sonuçlara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ilgi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Güvenlik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  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Denetleme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Yeteneği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İşbirliği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Eğilimi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Dürüstlük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Güç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22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8A33-AE65-4DE2-B9E6-B8DA497C2498}" type="slidenum">
              <a:rPr lang="tr-TR"/>
              <a:pPr/>
              <a:t>4</a:t>
            </a:fld>
            <a:endParaRPr lang="tr-TR"/>
          </a:p>
        </p:txBody>
      </p:sp>
      <p:sp>
        <p:nvSpPr>
          <p:cNvPr id="155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/>
              <a:t>Özellik Yaklaşımları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Stogdill’in belirlediği bu özellikleri sınayan araştırmalarda sadece </a:t>
            </a:r>
            <a:r>
              <a:rPr lang="tr-TR">
                <a:solidFill>
                  <a:srgbClr val="FF00FF"/>
                </a:solidFill>
              </a:rPr>
              <a:t>ZEKÂYLA LİDERLİK</a:t>
            </a:r>
            <a:r>
              <a:rPr lang="tr-TR"/>
              <a:t> arasında bir ilişki olduğu diğer özellikler için bunun pek geçerli olmadığı ortaya çıkmıştır.</a:t>
            </a:r>
          </a:p>
          <a:p>
            <a:r>
              <a:rPr lang="tr-TR"/>
              <a:t> Stogdill 1974’de yaptığı diğer bir araştırmayla başarılı liderde en sık gözlenen nitelikleri </a:t>
            </a:r>
            <a:r>
              <a:rPr lang="tr-TR">
                <a:solidFill>
                  <a:srgbClr val="FF00FF"/>
                </a:solidFill>
              </a:rPr>
              <a:t>ÖZELLİK VE BECERİ</a:t>
            </a:r>
            <a:r>
              <a:rPr lang="tr-TR"/>
              <a:t> olarak yeniden gruplandırmıştır. </a:t>
            </a: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187976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A678-F05C-4392-88DE-A3A0E7DF5AEC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156685" name="Group 13"/>
          <p:cNvGraphicFramePr>
            <a:graphicFrameLocks noGrp="1"/>
          </p:cNvGraphicFramePr>
          <p:nvPr>
            <p:ph type="tbl" idx="1"/>
          </p:nvPr>
        </p:nvGraphicFramePr>
        <p:xfrm>
          <a:off x="250825" y="476250"/>
          <a:ext cx="8435975" cy="5649913"/>
        </p:xfrm>
        <a:graphic>
          <a:graphicData uri="http://schemas.openxmlformats.org/drawingml/2006/table">
            <a:tbl>
              <a:tblPr/>
              <a:tblGrid>
                <a:gridCol w="4321175"/>
                <a:gridCol w="4114800"/>
              </a:tblGrid>
              <a:tr h="620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Beceriler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Durumlara uyum sağlayabilme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 çevreye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duyarlılık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Hırs ve başarı gereksinimi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İddiacılık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Kararlılık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Bağımsızlık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Diğerlerini etkileme isteği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Israrcılık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Çalışkanlık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Kendine güven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Stresle başa çıkabilme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Sorumluluk üstlenmeye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gönüllülük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Zekâ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Kavramsal düşünme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Yaratıcılık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İncelik ve diplomatlık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Etkileyici konuşma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Grubun göreviyle ilgili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bilgi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Örgütleme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İkna edebilme gücü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 beceriler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62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0E6C-93DB-4EB4-B84F-5A939670D030}" type="slidenum">
              <a:rPr lang="tr-TR"/>
              <a:pPr/>
              <a:t>6</a:t>
            </a:fld>
            <a:endParaRPr lang="tr-TR"/>
          </a:p>
        </p:txBody>
      </p:sp>
      <p:sp>
        <p:nvSpPr>
          <p:cNvPr id="157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KISACA ÖZELLİK YAKLAŞIMLARI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b="1"/>
          </a:p>
          <a:p>
            <a:pPr>
              <a:lnSpc>
                <a:spcPct val="90000"/>
              </a:lnSpc>
            </a:pPr>
            <a:r>
              <a:rPr lang="tr-TR" b="1"/>
              <a:t>Bazı kişilik özellikleri ile kişilerin lider olarak algılanmaları arasında bir ilişki söz konusudur. </a:t>
            </a:r>
          </a:p>
          <a:p>
            <a:pPr>
              <a:lnSpc>
                <a:spcPct val="90000"/>
              </a:lnSpc>
            </a:pPr>
            <a:r>
              <a:rPr lang="tr-TR" b="1"/>
              <a:t>Ancak bu ilişki </a:t>
            </a:r>
            <a:r>
              <a:rPr lang="tr-TR" b="1">
                <a:solidFill>
                  <a:srgbClr val="FF00FF"/>
                </a:solidFill>
              </a:rPr>
              <a:t>durum, görev zaman</a:t>
            </a:r>
            <a:r>
              <a:rPr lang="tr-TR" b="1"/>
              <a:t> vb. değişkenler göz önüne alınarak dikkatle değerlendirilmeli ve sadece özelliklere dayalı olarak liderlik kavramının açıklanamayacağının bilinmesi gerekir.</a:t>
            </a:r>
          </a:p>
        </p:txBody>
      </p:sp>
    </p:spTree>
    <p:extLst>
      <p:ext uri="{BB962C8B-B14F-4D97-AF65-F5344CB8AC3E}">
        <p14:creationId xmlns:p14="http://schemas.microsoft.com/office/powerpoint/2010/main" val="65828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55B89-AF4D-414F-B108-B5B057330D92}" type="slidenum">
              <a:rPr lang="tr-TR"/>
              <a:pPr/>
              <a:t>7</a:t>
            </a:fld>
            <a:endParaRPr lang="tr-TR"/>
          </a:p>
        </p:txBody>
      </p:sp>
      <p:sp>
        <p:nvSpPr>
          <p:cNvPr id="158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/>
              <a:t>Davranışsal Yaklaşımlar </a:t>
            </a:r>
            <a:r>
              <a:rPr lang="tr-TR" sz="3200"/>
              <a:t/>
            </a:r>
            <a:br>
              <a:rPr lang="tr-TR" sz="3200"/>
            </a:br>
            <a:endParaRPr lang="tr-TR" sz="32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 yaklaşımlar kapsamında yapılan çalışmalar;</a:t>
            </a:r>
          </a:p>
          <a:p>
            <a:r>
              <a:rPr lang="tr-TR"/>
              <a:t>Liderin davranışları</a:t>
            </a:r>
          </a:p>
          <a:p>
            <a:r>
              <a:rPr lang="tr-TR"/>
              <a:t>Davranışlarının bir örüntüsü olarak liderlik biçimleri</a:t>
            </a:r>
          </a:p>
          <a:p>
            <a:r>
              <a:rPr lang="tr-TR"/>
              <a:t>Ve bu davranışların gruplar üzerindeki olası etkileri üzerinde yoğunlaşmıştır. </a:t>
            </a:r>
          </a:p>
        </p:txBody>
      </p:sp>
    </p:spTree>
    <p:extLst>
      <p:ext uri="{BB962C8B-B14F-4D97-AF65-F5344CB8AC3E}">
        <p14:creationId xmlns:p14="http://schemas.microsoft.com/office/powerpoint/2010/main" val="576097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4EAE-8768-406A-AF66-CF308E48B310}" type="slidenum">
              <a:rPr lang="tr-TR"/>
              <a:pPr/>
              <a:t>8</a:t>
            </a:fld>
            <a:endParaRPr lang="tr-TR"/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2a. Ohio State Araştırmaları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1950’li yıllarda yaklaşık 1800 liderlik davranışını kapsayan çalışmaların sonucunda bu davranışların </a:t>
            </a:r>
            <a:r>
              <a:rPr lang="tr-TR" b="1">
                <a:solidFill>
                  <a:srgbClr val="FF00FF"/>
                </a:solidFill>
              </a:rPr>
              <a:t>YAPIYI KURMA</a:t>
            </a:r>
            <a:r>
              <a:rPr lang="tr-TR" b="1"/>
              <a:t> ve </a:t>
            </a:r>
            <a:r>
              <a:rPr lang="tr-TR" b="1">
                <a:solidFill>
                  <a:srgbClr val="FF00FF"/>
                </a:solidFill>
              </a:rPr>
              <a:t>ANLAYIŞ GÖSTERME</a:t>
            </a:r>
            <a:r>
              <a:rPr lang="tr-TR"/>
              <a:t> olarak iki bağımsız boyutta toplandığı görülmüştür. </a:t>
            </a: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88962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951C-AF09-45EE-91DC-AC7A7AFB9A87}" type="slidenum">
              <a:rPr lang="tr-TR"/>
              <a:pPr/>
              <a:t>9</a:t>
            </a:fld>
            <a:endParaRPr lang="tr-TR"/>
          </a:p>
        </p:txBody>
      </p:sp>
      <p:graphicFrame>
        <p:nvGraphicFramePr>
          <p:cNvPr id="160770" name="Group 2"/>
          <p:cNvGraphicFramePr>
            <a:graphicFrameLocks noGrp="1"/>
          </p:cNvGraphicFramePr>
          <p:nvPr>
            <p:ph type="tbl" idx="1"/>
          </p:nvPr>
        </p:nvGraphicFramePr>
        <p:xfrm>
          <a:off x="457200" y="476250"/>
          <a:ext cx="8229600" cy="564991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620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YAPIYI KURMA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ANLAYIŞ GÖSTERME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Yetki,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Görev ve sorumlulukları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tanımlama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Örgütleme,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Kadrolama,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İletişim kanallarını oluşturma,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Grubun işle ilgili performansını değerlendirme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Karşılıklı saygı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Arkadaşlık, destek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Gereksinimlere ilgi gösterme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75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Ekran Gösterisi (4:3)</PresentationFormat>
  <Paragraphs>153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BEDEN EĞİTİMİNDE YÖNETİM VE ORGANİZASYON</vt:lpstr>
      <vt:lpstr>Liderlik Yaklaşımları</vt:lpstr>
      <vt:lpstr>Özellik Yaklaşımları (Thomas Carlyle- R.M. Stogdill)  </vt:lpstr>
      <vt:lpstr>Özellik Yaklaşımları</vt:lpstr>
      <vt:lpstr>PowerPoint Sunusu</vt:lpstr>
      <vt:lpstr>KISACA ÖZELLİK YAKLAŞIMLARI</vt:lpstr>
      <vt:lpstr>Davranışsal Yaklaşımlar  </vt:lpstr>
      <vt:lpstr>2a. Ohio State Araştırmaları</vt:lpstr>
      <vt:lpstr>PowerPoint Sunusu</vt:lpstr>
      <vt:lpstr>2b. Michigan Araştırmaları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Öğretmenlik</cp:lastModifiedBy>
  <cp:revision>1</cp:revision>
  <dcterms:created xsi:type="dcterms:W3CDTF">2017-11-30T11:57:41Z</dcterms:created>
  <dcterms:modified xsi:type="dcterms:W3CDTF">2017-11-30T11:58:04Z</dcterms:modified>
</cp:coreProperties>
</file>