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257" r:id="rId3"/>
    <p:sldId id="278" r:id="rId4"/>
    <p:sldId id="289" r:id="rId5"/>
    <p:sldId id="288" r:id="rId6"/>
    <p:sldId id="320" r:id="rId7"/>
    <p:sldId id="286" r:id="rId8"/>
    <p:sldId id="292" r:id="rId9"/>
    <p:sldId id="280" r:id="rId10"/>
    <p:sldId id="283" r:id="rId11"/>
    <p:sldId id="284" r:id="rId12"/>
    <p:sldId id="281" r:id="rId13"/>
    <p:sldId id="298" r:id="rId14"/>
    <p:sldId id="306" r:id="rId15"/>
    <p:sldId id="305" r:id="rId16"/>
    <p:sldId id="308" r:id="rId17"/>
    <p:sldId id="299" r:id="rId18"/>
    <p:sldId id="295" r:id="rId19"/>
    <p:sldId id="297" r:id="rId20"/>
    <p:sldId id="304" r:id="rId21"/>
    <p:sldId id="302" r:id="rId22"/>
    <p:sldId id="279" r:id="rId23"/>
    <p:sldId id="259" r:id="rId24"/>
    <p:sldId id="260" r:id="rId25"/>
    <p:sldId id="300" r:id="rId26"/>
    <p:sldId id="261" r:id="rId27"/>
    <p:sldId id="262" r:id="rId28"/>
    <p:sldId id="307" r:id="rId29"/>
    <p:sldId id="309" r:id="rId30"/>
    <p:sldId id="310" r:id="rId31"/>
    <p:sldId id="311" r:id="rId32"/>
    <p:sldId id="312" r:id="rId33"/>
    <p:sldId id="313" r:id="rId34"/>
    <p:sldId id="314" r:id="rId35"/>
    <p:sldId id="315" r:id="rId36"/>
    <p:sldId id="316" r:id="rId37"/>
    <p:sldId id="317" r:id="rId38"/>
    <p:sldId id="321" r:id="rId39"/>
    <p:sldId id="319" r:id="rId4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04" autoAdjust="0"/>
  </p:normalViewPr>
  <p:slideViewPr>
    <p:cSldViewPr>
      <p:cViewPr>
        <p:scale>
          <a:sx n="50" d="100"/>
          <a:sy n="50" d="100"/>
        </p:scale>
        <p:origin x="-2338" y="-8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9144000" cy="6856413"/>
            <a:chOff x="0" y="0"/>
            <a:chExt cx="5760" cy="4319"/>
          </a:xfrm>
        </p:grpSpPr>
        <p:sp>
          <p:nvSpPr>
            <p:cNvPr id="921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tr-TR"/>
            </a:p>
          </p:txBody>
        </p:sp>
        <p:sp>
          <p:nvSpPr>
            <p:cNvPr id="922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tr-TR"/>
            </a:p>
          </p:txBody>
        </p:sp>
        <p:sp>
          <p:nvSpPr>
            <p:cNvPr id="922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tr-TR"/>
            </a:p>
          </p:txBody>
        </p:sp>
        <p:sp>
          <p:nvSpPr>
            <p:cNvPr id="922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tr-TR"/>
            </a:p>
          </p:txBody>
        </p:sp>
        <p:sp>
          <p:nvSpPr>
            <p:cNvPr id="922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tr-TR"/>
            </a:p>
          </p:txBody>
        </p:sp>
        <p:sp>
          <p:nvSpPr>
            <p:cNvPr id="922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tr-TR"/>
            </a:p>
          </p:txBody>
        </p:sp>
        <p:sp>
          <p:nvSpPr>
            <p:cNvPr id="922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tr-TR"/>
            </a:p>
          </p:txBody>
        </p:sp>
        <p:sp>
          <p:nvSpPr>
            <p:cNvPr id="922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tr-TR"/>
            </a:p>
          </p:txBody>
        </p:sp>
        <p:sp>
          <p:nvSpPr>
            <p:cNvPr id="922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tr-TR"/>
            </a:p>
          </p:txBody>
        </p:sp>
        <p:sp>
          <p:nvSpPr>
            <p:cNvPr id="922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tr-TR"/>
            </a:p>
          </p:txBody>
        </p:sp>
        <p:sp>
          <p:nvSpPr>
            <p:cNvPr id="922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tr-TR"/>
            </a:p>
          </p:txBody>
        </p:sp>
        <p:sp>
          <p:nvSpPr>
            <p:cNvPr id="923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tr-TR"/>
            </a:p>
          </p:txBody>
        </p:sp>
        <p:sp>
          <p:nvSpPr>
            <p:cNvPr id="923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tr-TR"/>
            </a:p>
          </p:txBody>
        </p:sp>
        <p:sp>
          <p:nvSpPr>
            <p:cNvPr id="923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tr-TR"/>
            </a:p>
          </p:txBody>
        </p:sp>
        <p:sp>
          <p:nvSpPr>
            <p:cNvPr id="923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tr-TR"/>
            </a:p>
          </p:txBody>
        </p:sp>
        <p:sp>
          <p:nvSpPr>
            <p:cNvPr id="923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tr-TR"/>
            </a:p>
          </p:txBody>
        </p:sp>
        <p:sp>
          <p:nvSpPr>
            <p:cNvPr id="923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tr-TR"/>
            </a:p>
          </p:txBody>
        </p:sp>
        <p:sp>
          <p:nvSpPr>
            <p:cNvPr id="923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tr-TR"/>
            </a:p>
          </p:txBody>
        </p:sp>
        <p:sp>
          <p:nvSpPr>
            <p:cNvPr id="923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tr-TR"/>
            </a:p>
          </p:txBody>
        </p:sp>
        <p:sp>
          <p:nvSpPr>
            <p:cNvPr id="923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tr-TR"/>
            </a:p>
          </p:txBody>
        </p:sp>
        <p:sp>
          <p:nvSpPr>
            <p:cNvPr id="923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tr-TR"/>
            </a:p>
          </p:txBody>
        </p:sp>
        <p:sp>
          <p:nvSpPr>
            <p:cNvPr id="924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tr-TR"/>
            </a:p>
          </p:txBody>
        </p:sp>
        <p:sp>
          <p:nvSpPr>
            <p:cNvPr id="924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tr-TR"/>
            </a:p>
          </p:txBody>
        </p:sp>
        <p:sp>
          <p:nvSpPr>
            <p:cNvPr id="924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tr-TR"/>
            </a:p>
          </p:txBody>
        </p:sp>
        <p:sp>
          <p:nvSpPr>
            <p:cNvPr id="924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tr-TR"/>
            </a:p>
          </p:txBody>
        </p:sp>
        <p:sp>
          <p:nvSpPr>
            <p:cNvPr id="924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tr-TR"/>
            </a:p>
          </p:txBody>
        </p:sp>
        <p:sp>
          <p:nvSpPr>
            <p:cNvPr id="924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tr-TR"/>
            </a:p>
          </p:txBody>
        </p:sp>
        <p:sp>
          <p:nvSpPr>
            <p:cNvPr id="924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tr-TR"/>
            </a:p>
          </p:txBody>
        </p:sp>
        <p:sp>
          <p:nvSpPr>
            <p:cNvPr id="924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tr-TR"/>
            </a:p>
          </p:txBody>
        </p:sp>
        <p:sp>
          <p:nvSpPr>
            <p:cNvPr id="924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tr-TR"/>
            </a:p>
          </p:txBody>
        </p:sp>
        <p:sp>
          <p:nvSpPr>
            <p:cNvPr id="924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tr-TR"/>
            </a:p>
          </p:txBody>
        </p:sp>
        <p:sp>
          <p:nvSpPr>
            <p:cNvPr id="925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tr-TR"/>
            </a:p>
          </p:txBody>
        </p:sp>
        <p:sp>
          <p:nvSpPr>
            <p:cNvPr id="925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tr-TR"/>
            </a:p>
          </p:txBody>
        </p:sp>
        <p:sp>
          <p:nvSpPr>
            <p:cNvPr id="925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tr-TR"/>
            </a:p>
          </p:txBody>
        </p:sp>
        <p:sp>
          <p:nvSpPr>
            <p:cNvPr id="925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tr-TR"/>
            </a:p>
          </p:txBody>
        </p:sp>
        <p:sp>
          <p:nvSpPr>
            <p:cNvPr id="925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tr-TR"/>
            </a:p>
          </p:txBody>
        </p:sp>
        <p:grpSp>
          <p:nvGrpSpPr>
            <p:cNvPr id="9255" name="Group 39"/>
            <p:cNvGrpSpPr>
              <a:grpSpLocks/>
            </p:cNvGrpSpPr>
            <p:nvPr userDrawn="1"/>
          </p:nvGrpSpPr>
          <p:grpSpPr bwMode="auto">
            <a:xfrm>
              <a:off x="0" y="1632"/>
              <a:ext cx="5758" cy="1858"/>
              <a:chOff x="0" y="1632"/>
              <a:chExt cx="5758" cy="1858"/>
            </a:xfrm>
          </p:grpSpPr>
          <p:sp>
            <p:nvSpPr>
              <p:cNvPr id="925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tr-TR"/>
              </a:p>
            </p:txBody>
          </p:sp>
          <p:sp>
            <p:nvSpPr>
              <p:cNvPr id="925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tr-TR"/>
              </a:p>
            </p:txBody>
          </p:sp>
        </p:grpSp>
      </p:grpSp>
      <p:sp>
        <p:nvSpPr>
          <p:cNvPr id="9258" name="Rectangle 42"/>
          <p:cNvSpPr>
            <a:spLocks noGrp="1" noChangeArrowheads="1"/>
          </p:cNvSpPr>
          <p:nvPr>
            <p:ph type="ctrTitle" sz="quarter"/>
          </p:nvPr>
        </p:nvSpPr>
        <p:spPr>
          <a:xfrm>
            <a:off x="457200" y="1600200"/>
            <a:ext cx="8229600" cy="1828800"/>
          </a:xfrm>
        </p:spPr>
        <p:txBody>
          <a:bodyPr/>
          <a:lstStyle>
            <a:lvl1pPr>
              <a:defRPr sz="4800"/>
            </a:lvl1pPr>
          </a:lstStyle>
          <a:p>
            <a:r>
              <a:rPr lang="tr-TR"/>
              <a:t>Asıl başlık stili için tıklatın</a:t>
            </a:r>
          </a:p>
        </p:txBody>
      </p:sp>
      <p:sp>
        <p:nvSpPr>
          <p:cNvPr id="925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tr-TR"/>
              <a:t>Asıl alt başlık stilini düzenlemek için tıklatın</a:t>
            </a:r>
          </a:p>
        </p:txBody>
      </p:sp>
      <p:sp>
        <p:nvSpPr>
          <p:cNvPr id="9260" name="Rectangle 44"/>
          <p:cNvSpPr>
            <a:spLocks noGrp="1" noChangeArrowheads="1"/>
          </p:cNvSpPr>
          <p:nvPr>
            <p:ph type="dt" sz="quarter" idx="2"/>
          </p:nvPr>
        </p:nvSpPr>
        <p:spPr/>
        <p:txBody>
          <a:bodyPr/>
          <a:lstStyle>
            <a:lvl1pPr>
              <a:defRPr/>
            </a:lvl1pPr>
          </a:lstStyle>
          <a:p>
            <a:endParaRPr lang="tr-TR"/>
          </a:p>
        </p:txBody>
      </p:sp>
      <p:sp>
        <p:nvSpPr>
          <p:cNvPr id="9261" name="Rectangle 45"/>
          <p:cNvSpPr>
            <a:spLocks noGrp="1" noChangeArrowheads="1"/>
          </p:cNvSpPr>
          <p:nvPr>
            <p:ph type="ftr" sz="quarter" idx="3"/>
          </p:nvPr>
        </p:nvSpPr>
        <p:spPr/>
        <p:txBody>
          <a:bodyPr/>
          <a:lstStyle>
            <a:lvl1pPr>
              <a:defRPr/>
            </a:lvl1pPr>
          </a:lstStyle>
          <a:p>
            <a:endParaRPr lang="tr-TR"/>
          </a:p>
        </p:txBody>
      </p:sp>
      <p:sp>
        <p:nvSpPr>
          <p:cNvPr id="9262" name="Rectangle 46"/>
          <p:cNvSpPr>
            <a:spLocks noGrp="1" noChangeArrowheads="1"/>
          </p:cNvSpPr>
          <p:nvPr>
            <p:ph type="sldNum" sz="quarter" idx="4"/>
          </p:nvPr>
        </p:nvSpPr>
        <p:spPr/>
        <p:txBody>
          <a:bodyPr/>
          <a:lstStyle>
            <a:lvl1pPr>
              <a:defRPr/>
            </a:lvl1pPr>
          </a:lstStyle>
          <a:p>
            <a:fld id="{051108CC-4EF7-4D36-8F82-8FA4025D3E05}"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DD24D285-8FE5-49AA-8A7F-8197D4B9DAF3}"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0457AA04-E4D0-43DB-8E0D-2E9B65995217}"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66D4F3B-3583-4886-ACDC-06B9CB68F929}"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35A858B8-DB2A-41AF-A81E-BB3AD83FF65E}"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B1C1D1DE-DC97-45EA-8C1B-5B86F03343C2}"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572D21B7-320C-4B30-AF46-23DD0CCD7E3E}"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9FFA681F-E7C9-49F1-9562-D7ECB359C0A2}"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37AB6D7F-EE75-4D5A-BDF3-143B53DF8A6E}"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7BFA04E9-371B-4E60-A671-B6EA4B632904}"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80CA27AD-E83F-4B2A-80DA-35C502DE7778}"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4000" cy="6856413"/>
            <a:chOff x="0" y="0"/>
            <a:chExt cx="5760" cy="4319"/>
          </a:xfrm>
        </p:grpSpPr>
        <p:sp>
          <p:nvSpPr>
            <p:cNvPr id="819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tr-TR"/>
            </a:p>
          </p:txBody>
        </p:sp>
        <p:sp>
          <p:nvSpPr>
            <p:cNvPr id="819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tr-TR"/>
            </a:p>
          </p:txBody>
        </p:sp>
        <p:sp>
          <p:nvSpPr>
            <p:cNvPr id="819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tr-TR"/>
            </a:p>
          </p:txBody>
        </p:sp>
        <p:sp>
          <p:nvSpPr>
            <p:cNvPr id="819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tr-TR"/>
            </a:p>
          </p:txBody>
        </p:sp>
        <p:sp>
          <p:nvSpPr>
            <p:cNvPr id="819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tr-TR"/>
            </a:p>
          </p:txBody>
        </p:sp>
        <p:sp>
          <p:nvSpPr>
            <p:cNvPr id="820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tr-TR"/>
            </a:p>
          </p:txBody>
        </p:sp>
        <p:sp>
          <p:nvSpPr>
            <p:cNvPr id="820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tr-TR"/>
            </a:p>
          </p:txBody>
        </p:sp>
        <p:sp>
          <p:nvSpPr>
            <p:cNvPr id="820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tr-TR"/>
            </a:p>
          </p:txBody>
        </p:sp>
        <p:sp>
          <p:nvSpPr>
            <p:cNvPr id="820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tr-TR"/>
            </a:p>
          </p:txBody>
        </p:sp>
        <p:sp>
          <p:nvSpPr>
            <p:cNvPr id="820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tr-TR"/>
            </a:p>
          </p:txBody>
        </p:sp>
        <p:sp>
          <p:nvSpPr>
            <p:cNvPr id="820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tr-TR"/>
            </a:p>
          </p:txBody>
        </p:sp>
        <p:sp>
          <p:nvSpPr>
            <p:cNvPr id="820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tr-TR"/>
            </a:p>
          </p:txBody>
        </p:sp>
        <p:sp>
          <p:nvSpPr>
            <p:cNvPr id="820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tr-TR"/>
            </a:p>
          </p:txBody>
        </p:sp>
        <p:sp>
          <p:nvSpPr>
            <p:cNvPr id="820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tr-TR"/>
            </a:p>
          </p:txBody>
        </p:sp>
        <p:sp>
          <p:nvSpPr>
            <p:cNvPr id="820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tr-TR"/>
            </a:p>
          </p:txBody>
        </p:sp>
        <p:sp>
          <p:nvSpPr>
            <p:cNvPr id="821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tr-TR"/>
            </a:p>
          </p:txBody>
        </p:sp>
        <p:sp>
          <p:nvSpPr>
            <p:cNvPr id="821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tr-TR"/>
            </a:p>
          </p:txBody>
        </p:sp>
        <p:sp>
          <p:nvSpPr>
            <p:cNvPr id="821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tr-TR"/>
            </a:p>
          </p:txBody>
        </p:sp>
        <p:sp>
          <p:nvSpPr>
            <p:cNvPr id="821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tr-TR"/>
            </a:p>
          </p:txBody>
        </p:sp>
        <p:sp>
          <p:nvSpPr>
            <p:cNvPr id="821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tr-TR"/>
            </a:p>
          </p:txBody>
        </p:sp>
        <p:sp>
          <p:nvSpPr>
            <p:cNvPr id="821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tr-TR"/>
            </a:p>
          </p:txBody>
        </p:sp>
        <p:sp>
          <p:nvSpPr>
            <p:cNvPr id="821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tr-TR"/>
            </a:p>
          </p:txBody>
        </p:sp>
        <p:sp>
          <p:nvSpPr>
            <p:cNvPr id="821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tr-TR"/>
            </a:p>
          </p:txBody>
        </p:sp>
        <p:sp>
          <p:nvSpPr>
            <p:cNvPr id="821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tr-TR"/>
            </a:p>
          </p:txBody>
        </p:sp>
        <p:sp>
          <p:nvSpPr>
            <p:cNvPr id="821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tr-TR"/>
            </a:p>
          </p:txBody>
        </p:sp>
        <p:sp>
          <p:nvSpPr>
            <p:cNvPr id="822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tr-TR"/>
            </a:p>
          </p:txBody>
        </p:sp>
        <p:sp>
          <p:nvSpPr>
            <p:cNvPr id="822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tr-TR"/>
            </a:p>
          </p:txBody>
        </p:sp>
        <p:sp>
          <p:nvSpPr>
            <p:cNvPr id="822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tr-TR"/>
            </a:p>
          </p:txBody>
        </p:sp>
        <p:sp>
          <p:nvSpPr>
            <p:cNvPr id="822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tr-TR"/>
            </a:p>
          </p:txBody>
        </p:sp>
        <p:sp>
          <p:nvSpPr>
            <p:cNvPr id="822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tr-TR"/>
            </a:p>
          </p:txBody>
        </p:sp>
        <p:sp>
          <p:nvSpPr>
            <p:cNvPr id="822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tr-TR"/>
            </a:p>
          </p:txBody>
        </p:sp>
        <p:sp>
          <p:nvSpPr>
            <p:cNvPr id="822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tr-TR"/>
            </a:p>
          </p:txBody>
        </p:sp>
        <p:sp>
          <p:nvSpPr>
            <p:cNvPr id="822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tr-TR"/>
            </a:p>
          </p:txBody>
        </p:sp>
        <p:sp>
          <p:nvSpPr>
            <p:cNvPr id="822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tr-TR"/>
            </a:p>
          </p:txBody>
        </p:sp>
        <p:sp>
          <p:nvSpPr>
            <p:cNvPr id="822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tr-TR"/>
            </a:p>
          </p:txBody>
        </p:sp>
        <p:sp>
          <p:nvSpPr>
            <p:cNvPr id="823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tr-TR"/>
            </a:p>
          </p:txBody>
        </p:sp>
        <p:grpSp>
          <p:nvGrpSpPr>
            <p:cNvPr id="8231" name="Group 39"/>
            <p:cNvGrpSpPr>
              <a:grpSpLocks/>
            </p:cNvGrpSpPr>
            <p:nvPr userDrawn="1"/>
          </p:nvGrpSpPr>
          <p:grpSpPr bwMode="auto">
            <a:xfrm>
              <a:off x="0" y="1632"/>
              <a:ext cx="5758" cy="1858"/>
              <a:chOff x="0" y="1632"/>
              <a:chExt cx="5758" cy="1858"/>
            </a:xfrm>
          </p:grpSpPr>
          <p:sp>
            <p:nvSpPr>
              <p:cNvPr id="823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tr-TR"/>
              </a:p>
            </p:txBody>
          </p:sp>
          <p:sp>
            <p:nvSpPr>
              <p:cNvPr id="823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tr-TR"/>
              </a:p>
            </p:txBody>
          </p:sp>
        </p:grpSp>
      </p:grpSp>
      <p:sp>
        <p:nvSpPr>
          <p:cNvPr id="823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82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23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tr-TR"/>
          </a:p>
        </p:txBody>
      </p:sp>
      <p:sp>
        <p:nvSpPr>
          <p:cNvPr id="823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tr-TR"/>
          </a:p>
        </p:txBody>
      </p:sp>
      <p:sp>
        <p:nvSpPr>
          <p:cNvPr id="823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BFEEAE61-BC7D-437D-93C1-07A6013F9E4A}"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amazon.com/exec/obidos/search-handle-url/index=books&amp;field-author-exact=Peter%20%20Doyle&amp;rank=-relevance,+availability,-daterank/002-6499844-0537625" TargetMode="External"/><Relationship Id="rId3" Type="http://schemas.openxmlformats.org/officeDocument/2006/relationships/image" Target="../media/image9.jpeg"/><Relationship Id="rId7" Type="http://schemas.openxmlformats.org/officeDocument/2006/relationships/image" Target="../media/image10.jpeg"/><Relationship Id="rId2" Type="http://schemas.openxmlformats.org/officeDocument/2006/relationships/hyperlink" Target="http://www.amazon.com/gp/reader/0582228573/ref=sib_dp_pt/002-6499844-0537625" TargetMode="External"/><Relationship Id="rId1" Type="http://schemas.openxmlformats.org/officeDocument/2006/relationships/slideLayout" Target="../slideLayouts/slideLayout7.xml"/><Relationship Id="rId6" Type="http://schemas.openxmlformats.org/officeDocument/2006/relationships/hyperlink" Target="http://www.amazon.com/gp/reader/0471963518/ref=sib_dp_pt/002-6499844-0537625" TargetMode="External"/><Relationship Id="rId5" Type="http://schemas.openxmlformats.org/officeDocument/2006/relationships/hyperlink" Target="http://www.amazon.com/exec/obidos/search-handle-url/index=books&amp;field-author-exact=David%20A.T.%20Harper&amp;rank=-relevance,+availability,-daterank/002-6499844-0537625" TargetMode="External"/><Relationship Id="rId4" Type="http://schemas.openxmlformats.org/officeDocument/2006/relationships/hyperlink" Target="http://www.amazon.com/exec/obidos/search-handle-url/index=books&amp;field-author-exact=Michael%20J.%20Benton&amp;rank=-relevance,+availability,-daterank/002-6499844-0537625"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amazon.com/exec/obidos/search-handle-url/index=books&amp;field-author-exact=Paul%20Davis&amp;rank=-relevance,+availability,-daterank/002-6499844-0537625" TargetMode="External"/><Relationship Id="rId3" Type="http://schemas.openxmlformats.org/officeDocument/2006/relationships/image" Target="../media/image11.jpeg"/><Relationship Id="rId7" Type="http://schemas.openxmlformats.org/officeDocument/2006/relationships/hyperlink" Target="http://www.amazon.com/exec/obidos/search-handle-url/index=books&amp;field-author-exact=Paul%20Kenrick&amp;rank=-relevance,+availability,-daterank/002-6499844-0537625" TargetMode="External"/><Relationship Id="rId2" Type="http://schemas.openxmlformats.org/officeDocument/2006/relationships/hyperlink" Target="http://www.amazon.com/gp/reader/0966915704/ref=sib_dp_pt/002-6499844-0537625"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amazon.com/gp/product/images/1588341569/ref=dp_image_0/002-6499844-0537625?_encoding=UTF8&amp;n=283155&amp;s=books" TargetMode="External"/><Relationship Id="rId4" Type="http://schemas.openxmlformats.org/officeDocument/2006/relationships/hyperlink" Target="http://www.amazon.com/exec/obidos/search-handle-url/index=books&amp;field-author-exact=Jasper%20Burns&amp;rank=-relevance,+availability,-daterank/002-6499844-053762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mta.gov.tr/muze/paleo/fosil.asp"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mta.gov.tr/muze/paleo/fosil.asp"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mta.gov.tr/muze/paleo/fosil.asp"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mta.gov.tr/muze/paleo/fosil.asp"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mta.gov.tr/muze/paleo/fosil.asp"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mta.gov.tr/muze/paleo/fosil.asp"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www.amazon.com/exec/obidos/search-handle-url/index=books&amp;field-author-exact=M.%20J.%20Benton&amp;rank=-relevance,+availability,-daterank/002-6499844-0537625" TargetMode="External"/><Relationship Id="rId3" Type="http://schemas.openxmlformats.org/officeDocument/2006/relationships/image" Target="../media/image7.jpeg"/><Relationship Id="rId7" Type="http://schemas.openxmlformats.org/officeDocument/2006/relationships/image" Target="../media/image8.jpeg"/><Relationship Id="rId2" Type="http://schemas.openxmlformats.org/officeDocument/2006/relationships/hyperlink" Target="http://www.amazon.com/gp/reader/0632052384/ref=sib_dp_pt/002-6499844-0537625" TargetMode="External"/><Relationship Id="rId1" Type="http://schemas.openxmlformats.org/officeDocument/2006/relationships/slideLayout" Target="../slideLayouts/slideLayout7.xml"/><Relationship Id="rId6" Type="http://schemas.openxmlformats.org/officeDocument/2006/relationships/hyperlink" Target="http://www.amazon.com/gp/reader/0632056371/ref=sib_dp_pt/002-6499844-0537625" TargetMode="External"/><Relationship Id="rId5" Type="http://schemas.openxmlformats.org/officeDocument/2006/relationships/hyperlink" Target="http://www.amazon.com/exec/obidos/search-handle-url/index=books&amp;field-author-exact=Euan,%20N.K.%20Clarkson&amp;rank=-relevance,+availability,-daterank/002-6499844-0537625" TargetMode="External"/><Relationship Id="rId10" Type="http://schemas.openxmlformats.org/officeDocument/2006/relationships/hyperlink" Target="http://www.amazon.com/" TargetMode="External"/><Relationship Id="rId4" Type="http://schemas.openxmlformats.org/officeDocument/2006/relationships/hyperlink" Target="http://www.amazon.com/exec/obidos/search-handle-url/index=books&amp;field-author-exact=E.%20N.%20K.%20Clarkson&amp;rank=-relevance,+availability,-daterank/002-6499844-0537625" TargetMode="External"/><Relationship Id="rId9" Type="http://schemas.openxmlformats.org/officeDocument/2006/relationships/hyperlink" Target="http://www.amazon.com/exec/obidos/search-handle-url/index=books&amp;field-author-exact=John%20Sibbick&amp;rank=-relevance,+availability,-daterank/002-6499844-05376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5"/>
          <p:cNvSpPr>
            <a:spLocks noChangeArrowheads="1" noChangeShapeType="1" noTextEdit="1"/>
          </p:cNvSpPr>
          <p:nvPr/>
        </p:nvSpPr>
        <p:spPr bwMode="auto">
          <a:xfrm>
            <a:off x="2555875" y="1916113"/>
            <a:ext cx="4197350" cy="1655762"/>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PALEONTOLOJI</a:t>
            </a:r>
          </a:p>
        </p:txBody>
      </p:sp>
      <p:sp>
        <p:nvSpPr>
          <p:cNvPr id="2054" name="Text Box 6"/>
          <p:cNvSpPr txBox="1">
            <a:spLocks noChangeArrowheads="1"/>
          </p:cNvSpPr>
          <p:nvPr/>
        </p:nvSpPr>
        <p:spPr bwMode="auto">
          <a:xfrm>
            <a:off x="2555875" y="3860800"/>
            <a:ext cx="4248150" cy="366713"/>
          </a:xfrm>
          <a:prstGeom prst="rect">
            <a:avLst/>
          </a:prstGeom>
          <a:noFill/>
          <a:ln w="9525">
            <a:noFill/>
            <a:miter lim="800000"/>
            <a:headEnd/>
            <a:tailEnd/>
          </a:ln>
          <a:effectLst/>
        </p:spPr>
        <p:txBody>
          <a:bodyPr>
            <a:spAutoFit/>
          </a:bodyPr>
          <a:lstStyle/>
          <a:p>
            <a:pPr algn="ctr">
              <a:spcBef>
                <a:spcPct val="50000"/>
              </a:spcBef>
            </a:pPr>
            <a:r>
              <a:rPr lang="tr-TR" i="1"/>
              <a:t>Ders-1</a:t>
            </a:r>
          </a:p>
        </p:txBody>
      </p:sp>
      <p:sp>
        <p:nvSpPr>
          <p:cNvPr id="2055" name="Text Box 7"/>
          <p:cNvSpPr txBox="1">
            <a:spLocks noChangeArrowheads="1"/>
          </p:cNvSpPr>
          <p:nvPr/>
        </p:nvSpPr>
        <p:spPr bwMode="auto">
          <a:xfrm>
            <a:off x="2555875" y="4365625"/>
            <a:ext cx="4248150" cy="366713"/>
          </a:xfrm>
          <a:prstGeom prst="rect">
            <a:avLst/>
          </a:prstGeom>
          <a:noFill/>
          <a:ln w="9525">
            <a:noFill/>
            <a:miter lim="800000"/>
            <a:headEnd/>
            <a:tailEnd/>
          </a:ln>
          <a:effectLst/>
        </p:spPr>
        <p:txBody>
          <a:bodyPr>
            <a:spAutoFit/>
          </a:bodyPr>
          <a:lstStyle/>
          <a:p>
            <a:pPr algn="ctr">
              <a:spcBef>
                <a:spcPct val="50000"/>
              </a:spcBef>
            </a:pPr>
            <a:r>
              <a:rPr lang="en-US" b="1"/>
              <a:t>M</a:t>
            </a:r>
            <a:r>
              <a:rPr lang="tr-TR" b="1"/>
              <a:t>. GÖRMÜŞ</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Basic Palaeontology">
            <a:hlinkClick r:id="rId2"/>
          </p:cNvPr>
          <p:cNvPicPr>
            <a:picLocks noChangeAspect="1" noChangeArrowheads="1"/>
          </p:cNvPicPr>
          <p:nvPr/>
        </p:nvPicPr>
        <p:blipFill>
          <a:blip r:embed="rId3" cstate="print"/>
          <a:srcRect/>
          <a:stretch>
            <a:fillRect/>
          </a:stretch>
        </p:blipFill>
        <p:spPr bwMode="auto">
          <a:xfrm>
            <a:off x="468313" y="908050"/>
            <a:ext cx="2286000" cy="2286000"/>
          </a:xfrm>
          <a:prstGeom prst="rect">
            <a:avLst/>
          </a:prstGeom>
          <a:noFill/>
        </p:spPr>
      </p:pic>
      <p:sp>
        <p:nvSpPr>
          <p:cNvPr id="36870" name="Text Box 6"/>
          <p:cNvSpPr txBox="1">
            <a:spLocks noChangeArrowheads="1"/>
          </p:cNvSpPr>
          <p:nvPr/>
        </p:nvSpPr>
        <p:spPr bwMode="auto">
          <a:xfrm>
            <a:off x="3059113" y="981075"/>
            <a:ext cx="4752975" cy="915988"/>
          </a:xfrm>
          <a:prstGeom prst="rect">
            <a:avLst/>
          </a:prstGeom>
          <a:noFill/>
          <a:ln w="9525">
            <a:noFill/>
            <a:miter lim="800000"/>
            <a:headEnd/>
            <a:tailEnd/>
          </a:ln>
          <a:effectLst/>
        </p:spPr>
        <p:txBody>
          <a:bodyPr>
            <a:spAutoFit/>
          </a:bodyPr>
          <a:lstStyle/>
          <a:p>
            <a:pPr>
              <a:spcBef>
                <a:spcPct val="50000"/>
              </a:spcBef>
            </a:pPr>
            <a:r>
              <a:rPr lang="tr-TR" b="1"/>
              <a:t>Basic Palaeontology </a:t>
            </a:r>
            <a:r>
              <a:rPr lang="tr-TR"/>
              <a:t>by </a:t>
            </a:r>
            <a:r>
              <a:rPr lang="tr-TR">
                <a:hlinkClick r:id="rId4"/>
              </a:rPr>
              <a:t>Michael J. Benton</a:t>
            </a:r>
            <a:r>
              <a:rPr lang="tr-TR"/>
              <a:t>, </a:t>
            </a:r>
            <a:r>
              <a:rPr lang="tr-TR">
                <a:hlinkClick r:id="rId5"/>
              </a:rPr>
              <a:t>David A.T. Harper</a:t>
            </a:r>
            <a:r>
              <a:rPr lang="tr-TR"/>
              <a:t> </a:t>
            </a:r>
            <a:br>
              <a:rPr lang="tr-TR"/>
            </a:br>
            <a:endParaRPr lang="tr-TR"/>
          </a:p>
        </p:txBody>
      </p:sp>
      <p:pic>
        <p:nvPicPr>
          <p:cNvPr id="36872" name="Picture 8" descr="Understanding Fossils : An Introduction to Invertebrate Palaeontology">
            <a:hlinkClick r:id="rId6"/>
          </p:cNvPr>
          <p:cNvPicPr>
            <a:picLocks noChangeAspect="1" noChangeArrowheads="1"/>
          </p:cNvPicPr>
          <p:nvPr/>
        </p:nvPicPr>
        <p:blipFill>
          <a:blip r:embed="rId7" cstate="print"/>
          <a:srcRect/>
          <a:stretch>
            <a:fillRect/>
          </a:stretch>
        </p:blipFill>
        <p:spPr bwMode="auto">
          <a:xfrm>
            <a:off x="468313" y="3644900"/>
            <a:ext cx="2286000" cy="2286000"/>
          </a:xfrm>
          <a:prstGeom prst="rect">
            <a:avLst/>
          </a:prstGeom>
          <a:noFill/>
        </p:spPr>
      </p:pic>
      <p:sp>
        <p:nvSpPr>
          <p:cNvPr id="36873" name="Text Box 9"/>
          <p:cNvSpPr txBox="1">
            <a:spLocks noChangeArrowheads="1"/>
          </p:cNvSpPr>
          <p:nvPr/>
        </p:nvSpPr>
        <p:spPr bwMode="auto">
          <a:xfrm>
            <a:off x="3059113" y="3644900"/>
            <a:ext cx="5400675" cy="641350"/>
          </a:xfrm>
          <a:prstGeom prst="rect">
            <a:avLst/>
          </a:prstGeom>
          <a:noFill/>
          <a:ln w="9525">
            <a:noFill/>
            <a:miter lim="800000"/>
            <a:headEnd/>
            <a:tailEnd/>
          </a:ln>
          <a:effectLst/>
        </p:spPr>
        <p:txBody>
          <a:bodyPr>
            <a:spAutoFit/>
          </a:bodyPr>
          <a:lstStyle/>
          <a:p>
            <a:pPr>
              <a:spcBef>
                <a:spcPct val="50000"/>
              </a:spcBef>
            </a:pPr>
            <a:r>
              <a:rPr lang="tr-TR" b="1"/>
              <a:t>Understanding Fossils : An Introduction to Invertebrate Palaeontology </a:t>
            </a:r>
            <a:r>
              <a:rPr lang="tr-TR"/>
              <a:t>by </a:t>
            </a:r>
            <a:r>
              <a:rPr lang="tr-TR">
                <a:hlinkClick r:id="rId8"/>
              </a:rPr>
              <a:t>Peter Doyle</a:t>
            </a:r>
            <a:r>
              <a:rPr lang="tr-T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Trilobites: Common Trilobites of North America (A NatureGuide book)">
            <a:hlinkClick r:id="rId2"/>
          </p:cNvPr>
          <p:cNvPicPr>
            <a:picLocks noChangeAspect="1" noChangeArrowheads="1"/>
          </p:cNvPicPr>
          <p:nvPr/>
        </p:nvPicPr>
        <p:blipFill>
          <a:blip r:embed="rId3" cstate="print"/>
          <a:srcRect/>
          <a:stretch>
            <a:fillRect/>
          </a:stretch>
        </p:blipFill>
        <p:spPr bwMode="auto">
          <a:xfrm>
            <a:off x="827088" y="549275"/>
            <a:ext cx="2286000" cy="2286000"/>
          </a:xfrm>
          <a:prstGeom prst="rect">
            <a:avLst/>
          </a:prstGeom>
          <a:noFill/>
        </p:spPr>
      </p:pic>
      <p:sp>
        <p:nvSpPr>
          <p:cNvPr id="37894" name="Text Box 6"/>
          <p:cNvSpPr txBox="1">
            <a:spLocks noChangeArrowheads="1"/>
          </p:cNvSpPr>
          <p:nvPr/>
        </p:nvSpPr>
        <p:spPr bwMode="auto">
          <a:xfrm>
            <a:off x="3348038" y="692150"/>
            <a:ext cx="5040312" cy="915988"/>
          </a:xfrm>
          <a:prstGeom prst="rect">
            <a:avLst/>
          </a:prstGeom>
          <a:noFill/>
          <a:ln w="9525">
            <a:noFill/>
            <a:miter lim="800000"/>
            <a:headEnd/>
            <a:tailEnd/>
          </a:ln>
          <a:effectLst/>
        </p:spPr>
        <p:txBody>
          <a:bodyPr>
            <a:spAutoFit/>
          </a:bodyPr>
          <a:lstStyle/>
          <a:p>
            <a:pPr>
              <a:spcBef>
                <a:spcPct val="50000"/>
              </a:spcBef>
            </a:pPr>
            <a:r>
              <a:rPr lang="tr-TR" b="1"/>
              <a:t>Trilobites: Common Trilobites of North America (A NatureGuide book) </a:t>
            </a:r>
            <a:r>
              <a:rPr lang="tr-TR"/>
              <a:t>by </a:t>
            </a:r>
            <a:r>
              <a:rPr lang="tr-TR">
                <a:hlinkClick r:id="rId4"/>
              </a:rPr>
              <a:t>Jasper Burns</a:t>
            </a:r>
            <a:r>
              <a:rPr lang="tr-TR"/>
              <a:t> </a:t>
            </a:r>
          </a:p>
        </p:txBody>
      </p:sp>
      <p:pic>
        <p:nvPicPr>
          <p:cNvPr id="37896" name="Picture 8" descr="Fossil Plants (Smithsonian's Living Past)">
            <a:hlinkClick r:id="rId5"/>
          </p:cNvPr>
          <p:cNvPicPr>
            <a:picLocks noChangeAspect="1" noChangeArrowheads="1"/>
          </p:cNvPicPr>
          <p:nvPr/>
        </p:nvPicPr>
        <p:blipFill>
          <a:blip r:embed="rId6" cstate="print"/>
          <a:srcRect/>
          <a:stretch>
            <a:fillRect/>
          </a:stretch>
        </p:blipFill>
        <p:spPr bwMode="auto">
          <a:xfrm>
            <a:off x="827088" y="3141663"/>
            <a:ext cx="2286000" cy="2286000"/>
          </a:xfrm>
          <a:prstGeom prst="rect">
            <a:avLst/>
          </a:prstGeom>
          <a:noFill/>
        </p:spPr>
      </p:pic>
      <p:sp>
        <p:nvSpPr>
          <p:cNvPr id="37897" name="Text Box 9"/>
          <p:cNvSpPr txBox="1">
            <a:spLocks noChangeArrowheads="1"/>
          </p:cNvSpPr>
          <p:nvPr/>
        </p:nvSpPr>
        <p:spPr bwMode="auto">
          <a:xfrm>
            <a:off x="3492500" y="3213100"/>
            <a:ext cx="4967288" cy="641350"/>
          </a:xfrm>
          <a:prstGeom prst="rect">
            <a:avLst/>
          </a:prstGeom>
          <a:noFill/>
          <a:ln w="9525">
            <a:noFill/>
            <a:miter lim="800000"/>
            <a:headEnd/>
            <a:tailEnd/>
          </a:ln>
          <a:effectLst/>
        </p:spPr>
        <p:txBody>
          <a:bodyPr>
            <a:spAutoFit/>
          </a:bodyPr>
          <a:lstStyle/>
          <a:p>
            <a:r>
              <a:rPr lang="tr-TR" b="1"/>
              <a:t>Fossil Plants (Smithsonian's Living Past) </a:t>
            </a:r>
          </a:p>
          <a:p>
            <a:r>
              <a:rPr lang="tr-TR"/>
              <a:t>by </a:t>
            </a:r>
            <a:r>
              <a:rPr lang="tr-TR">
                <a:hlinkClick r:id="rId7"/>
              </a:rPr>
              <a:t>Paul Kenrick</a:t>
            </a:r>
            <a:r>
              <a:rPr lang="tr-TR"/>
              <a:t>, </a:t>
            </a:r>
            <a:r>
              <a:rPr lang="tr-TR">
                <a:hlinkClick r:id="rId8"/>
              </a:rPr>
              <a:t>Paul Davis</a:t>
            </a:r>
            <a:r>
              <a:rPr lang="tr-T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2" cstate="print"/>
          <a:srcRect l="19583" t="21587" r="2113" b="27122"/>
          <a:stretch>
            <a:fillRect/>
          </a:stretch>
        </p:blipFill>
        <p:spPr bwMode="auto">
          <a:xfrm>
            <a:off x="0" y="0"/>
            <a:ext cx="9144000" cy="3271838"/>
          </a:xfrm>
          <a:prstGeom prst="rect">
            <a:avLst/>
          </a:prstGeom>
          <a:noFill/>
          <a:ln w="9525">
            <a:noFill/>
            <a:miter lim="800000"/>
            <a:headEnd/>
            <a:tailEnd/>
          </a:ln>
          <a:effectLst/>
        </p:spPr>
      </p:pic>
      <p:pic>
        <p:nvPicPr>
          <p:cNvPr id="34821" name="Picture 5"/>
          <p:cNvPicPr>
            <a:picLocks noChangeAspect="1" noChangeArrowheads="1"/>
          </p:cNvPicPr>
          <p:nvPr/>
        </p:nvPicPr>
        <p:blipFill>
          <a:blip r:embed="rId3" cstate="print"/>
          <a:srcRect l="19568" t="27003" r="2142" b="28909"/>
          <a:stretch>
            <a:fillRect/>
          </a:stretch>
        </p:blipFill>
        <p:spPr bwMode="auto">
          <a:xfrm>
            <a:off x="0" y="3330575"/>
            <a:ext cx="9144000" cy="35274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WordArt 2"/>
          <p:cNvSpPr>
            <a:spLocks noChangeArrowheads="1" noChangeShapeType="1" noTextEdit="1"/>
          </p:cNvSpPr>
          <p:nvPr/>
        </p:nvSpPr>
        <p:spPr bwMode="auto">
          <a:xfrm>
            <a:off x="250825" y="476250"/>
            <a:ext cx="3455988" cy="4318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Paleontoloji'nin tanımı</a:t>
            </a:r>
          </a:p>
        </p:txBody>
      </p:sp>
      <p:sp>
        <p:nvSpPr>
          <p:cNvPr id="54275" name="Text Box 3"/>
          <p:cNvSpPr txBox="1">
            <a:spLocks noChangeArrowheads="1"/>
          </p:cNvSpPr>
          <p:nvPr/>
        </p:nvSpPr>
        <p:spPr bwMode="auto">
          <a:xfrm>
            <a:off x="323850" y="1268413"/>
            <a:ext cx="8013700" cy="5859462"/>
          </a:xfrm>
          <a:prstGeom prst="rect">
            <a:avLst/>
          </a:prstGeom>
          <a:noFill/>
          <a:ln w="9525">
            <a:noFill/>
            <a:miter lim="800000"/>
            <a:headEnd/>
            <a:tailEnd/>
          </a:ln>
          <a:effectLst/>
        </p:spPr>
        <p:txBody>
          <a:bodyPr>
            <a:spAutoFit/>
          </a:bodyPr>
          <a:lstStyle/>
          <a:p>
            <a:pPr marL="342900" indent="-342900"/>
            <a:r>
              <a:rPr lang="tr-TR">
                <a:solidFill>
                  <a:srgbClr val="FF0000"/>
                </a:solidFill>
              </a:rPr>
              <a:t>PALEO:</a:t>
            </a:r>
            <a:r>
              <a:rPr lang="tr-TR"/>
              <a:t> Eski</a:t>
            </a:r>
          </a:p>
          <a:p>
            <a:pPr marL="342900" indent="-342900"/>
            <a:r>
              <a:rPr lang="tr-TR">
                <a:solidFill>
                  <a:srgbClr val="FF0000"/>
                </a:solidFill>
              </a:rPr>
              <a:t>ONTO</a:t>
            </a:r>
            <a:r>
              <a:rPr lang="tr-TR"/>
              <a:t>: Varlık</a:t>
            </a:r>
          </a:p>
          <a:p>
            <a:pPr marL="342900" indent="-342900"/>
            <a:r>
              <a:rPr lang="tr-TR">
                <a:solidFill>
                  <a:srgbClr val="FF0000"/>
                </a:solidFill>
              </a:rPr>
              <a:t>LOGY:</a:t>
            </a:r>
            <a:r>
              <a:rPr lang="tr-TR"/>
              <a:t> Bilim  demektir</a:t>
            </a:r>
          </a:p>
          <a:p>
            <a:pPr marL="342900" indent="-342900"/>
            <a:endParaRPr lang="tr-TR"/>
          </a:p>
          <a:p>
            <a:pPr marL="342900" indent="-342900"/>
            <a:r>
              <a:rPr lang="tr-TR"/>
              <a:t>O halde</a:t>
            </a:r>
          </a:p>
          <a:p>
            <a:pPr marL="342900" indent="-342900"/>
            <a:r>
              <a:rPr lang="tr-TR">
                <a:solidFill>
                  <a:srgbClr val="FF0000"/>
                </a:solidFill>
              </a:rPr>
              <a:t>PALE-ONTO-LOGY:</a:t>
            </a:r>
            <a:r>
              <a:rPr lang="tr-TR"/>
              <a:t> Eski varlık bilimi’dir. </a:t>
            </a:r>
          </a:p>
          <a:p>
            <a:pPr marL="342900" indent="-342900"/>
            <a:endParaRPr lang="tr-TR"/>
          </a:p>
          <a:p>
            <a:pPr marL="342900" indent="-342900"/>
            <a:r>
              <a:rPr lang="tr-TR"/>
              <a:t>Eski varlık derken ne anlaşılmalıdır? Dünkü varlık mı? Yoksa belirli bir zaman öncesi varlık mı? Öyleyse ne kadar bir süre öncesinde yaşamış varlık? Sorularına cevap aranır ve insanlık tarihi ile öncesi bir zaman sınırı çizilirse; </a:t>
            </a:r>
          </a:p>
          <a:p>
            <a:pPr marL="342900" indent="-342900"/>
            <a:endParaRPr lang="tr-TR"/>
          </a:p>
          <a:p>
            <a:pPr marL="342900" indent="-342900"/>
            <a:r>
              <a:rPr lang="tr-TR">
                <a:solidFill>
                  <a:srgbClr val="FF0000"/>
                </a:solidFill>
              </a:rPr>
              <a:t>İnsanlık tarihi öncesi</a:t>
            </a:r>
            <a:r>
              <a:rPr lang="tr-TR"/>
              <a:t> ‘nde belirli bir ortamda yaşamış eski varlıkların izlerine ve kalıntılarına </a:t>
            </a:r>
            <a:r>
              <a:rPr lang="tr-TR">
                <a:solidFill>
                  <a:srgbClr val="FF0000"/>
                </a:solidFill>
              </a:rPr>
              <a:t>FOSİL</a:t>
            </a:r>
            <a:r>
              <a:rPr lang="tr-TR"/>
              <a:t> denildiği görülür. Buradan da </a:t>
            </a:r>
          </a:p>
          <a:p>
            <a:pPr marL="342900" indent="-342900"/>
            <a:endParaRPr lang="tr-TR"/>
          </a:p>
          <a:p>
            <a:pPr marL="342900" indent="-342900"/>
            <a:r>
              <a:rPr lang="tr-TR"/>
              <a:t>Paleontoloji’nin Fosil Bilimi olduğu anlaşılır.</a:t>
            </a:r>
          </a:p>
          <a:p>
            <a:pPr marL="342900" indent="-342900"/>
            <a:endParaRPr lang="tr-TR"/>
          </a:p>
          <a:p>
            <a:pPr marL="342900" indent="-342900"/>
            <a:endParaRPr lang="tr-TR"/>
          </a:p>
          <a:p>
            <a:pPr marL="342900" indent="-342900"/>
            <a:endParaRPr lang="tr-TR"/>
          </a:p>
          <a:p>
            <a:pPr marL="342900" indent="-342900"/>
            <a:endParaRPr lang="tr-TR"/>
          </a:p>
          <a:p>
            <a:pPr marL="342900" indent="-342900"/>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p:cNvSpPr txBox="1">
            <a:spLocks noChangeArrowheads="1"/>
          </p:cNvSpPr>
          <p:nvPr/>
        </p:nvSpPr>
        <p:spPr bwMode="auto">
          <a:xfrm>
            <a:off x="971550" y="1412875"/>
            <a:ext cx="6840538" cy="2843213"/>
          </a:xfrm>
          <a:prstGeom prst="rect">
            <a:avLst/>
          </a:prstGeom>
          <a:noFill/>
          <a:ln w="9525">
            <a:noFill/>
            <a:miter lim="800000"/>
            <a:headEnd/>
            <a:tailEnd/>
          </a:ln>
          <a:effectLst/>
        </p:spPr>
        <p:txBody>
          <a:bodyPr>
            <a:spAutoFit/>
          </a:bodyPr>
          <a:lstStyle/>
          <a:p>
            <a:pPr>
              <a:spcBef>
                <a:spcPct val="50000"/>
              </a:spcBef>
            </a:pPr>
            <a:r>
              <a:rPr lang="tr-TR"/>
              <a:t>BİYOLOJİ		Zooloji 		Botanik</a:t>
            </a:r>
          </a:p>
          <a:p>
            <a:pPr>
              <a:spcBef>
                <a:spcPct val="50000"/>
              </a:spcBef>
            </a:pPr>
            <a:r>
              <a:rPr lang="tr-TR"/>
              <a:t>(NEONTOLOJİ)		Omurgalı Hyv</a:t>
            </a:r>
          </a:p>
          <a:p>
            <a:pPr>
              <a:spcBef>
                <a:spcPct val="50000"/>
              </a:spcBef>
            </a:pPr>
            <a:r>
              <a:rPr lang="tr-TR"/>
              <a:t>			Omurgasız Hyv.</a:t>
            </a:r>
          </a:p>
          <a:p>
            <a:pPr>
              <a:spcBef>
                <a:spcPct val="50000"/>
              </a:spcBef>
            </a:pPr>
            <a:endParaRPr lang="tr-TR"/>
          </a:p>
          <a:p>
            <a:pPr>
              <a:spcBef>
                <a:spcPct val="50000"/>
              </a:spcBef>
            </a:pPr>
            <a:r>
              <a:rPr lang="tr-TR"/>
              <a:t>PALEONTOLOJİ		Paleozooloji	Paleobotanik</a:t>
            </a:r>
          </a:p>
          <a:p>
            <a:pPr>
              <a:spcBef>
                <a:spcPct val="50000"/>
              </a:spcBef>
            </a:pPr>
            <a:r>
              <a:rPr lang="tr-TR"/>
              <a:t>			</a:t>
            </a:r>
          </a:p>
          <a:p>
            <a:pPr>
              <a:spcBef>
                <a:spcPct val="50000"/>
              </a:spcBef>
            </a:pPr>
            <a:endParaRPr lang="tr-TR"/>
          </a:p>
        </p:txBody>
      </p:sp>
      <p:sp>
        <p:nvSpPr>
          <p:cNvPr id="63493" name="AutoShape 5"/>
          <p:cNvSpPr>
            <a:spLocks noChangeArrowheads="1"/>
          </p:cNvSpPr>
          <p:nvPr/>
        </p:nvSpPr>
        <p:spPr bwMode="auto">
          <a:xfrm>
            <a:off x="1619250" y="2205038"/>
            <a:ext cx="288925" cy="647700"/>
          </a:xfrm>
          <a:prstGeom prst="upArrow">
            <a:avLst>
              <a:gd name="adj1" fmla="val 50000"/>
              <a:gd name="adj2" fmla="val 56044"/>
            </a:avLst>
          </a:prstGeom>
          <a:solidFill>
            <a:schemeClr val="accent1"/>
          </a:solidFill>
          <a:ln w="9525">
            <a:solidFill>
              <a:schemeClr val="tx1"/>
            </a:solidFill>
            <a:miter lim="800000"/>
            <a:headEnd/>
            <a:tailEnd/>
          </a:ln>
          <a:effectLst/>
        </p:spPr>
        <p:txBody>
          <a:bodyPr wrap="none" anchor="ctr"/>
          <a:lstStyle/>
          <a:p>
            <a:endParaRPr lang="tr-TR"/>
          </a:p>
        </p:txBody>
      </p:sp>
      <p:sp>
        <p:nvSpPr>
          <p:cNvPr id="63494" name="AutoShape 6"/>
          <p:cNvSpPr>
            <a:spLocks noChangeArrowheads="1"/>
          </p:cNvSpPr>
          <p:nvPr/>
        </p:nvSpPr>
        <p:spPr bwMode="auto">
          <a:xfrm>
            <a:off x="3492500" y="2205038"/>
            <a:ext cx="288925" cy="647700"/>
          </a:xfrm>
          <a:prstGeom prst="upArrow">
            <a:avLst>
              <a:gd name="adj1" fmla="val 50000"/>
              <a:gd name="adj2" fmla="val 56044"/>
            </a:avLst>
          </a:prstGeom>
          <a:solidFill>
            <a:schemeClr val="accent1"/>
          </a:solidFill>
          <a:ln w="9525">
            <a:solidFill>
              <a:schemeClr val="tx1"/>
            </a:solidFill>
            <a:miter lim="800000"/>
            <a:headEnd/>
            <a:tailEnd/>
          </a:ln>
          <a:effectLst/>
        </p:spPr>
        <p:txBody>
          <a:bodyPr wrap="none" anchor="ctr"/>
          <a:lstStyle/>
          <a:p>
            <a:endParaRPr lang="tr-TR"/>
          </a:p>
        </p:txBody>
      </p:sp>
      <p:sp>
        <p:nvSpPr>
          <p:cNvPr id="63495" name="AutoShape 7"/>
          <p:cNvSpPr>
            <a:spLocks noChangeArrowheads="1"/>
          </p:cNvSpPr>
          <p:nvPr/>
        </p:nvSpPr>
        <p:spPr bwMode="auto">
          <a:xfrm>
            <a:off x="5724525" y="2133600"/>
            <a:ext cx="288925" cy="647700"/>
          </a:xfrm>
          <a:prstGeom prst="upArrow">
            <a:avLst>
              <a:gd name="adj1" fmla="val 50000"/>
              <a:gd name="adj2" fmla="val 56044"/>
            </a:avLst>
          </a:prstGeom>
          <a:solidFill>
            <a:schemeClr val="accent1"/>
          </a:solidFill>
          <a:ln w="9525">
            <a:solidFill>
              <a:schemeClr val="tx1"/>
            </a:solidFill>
            <a:miter lim="800000"/>
            <a:headEnd/>
            <a:tailEnd/>
          </a:ln>
          <a:effectLst/>
        </p:spPr>
        <p:txBody>
          <a:bodyPr wrap="none" anchor="ctr"/>
          <a:lstStyle/>
          <a:p>
            <a:endParaRPr lang="tr-TR"/>
          </a:p>
        </p:txBody>
      </p:sp>
      <p:sp>
        <p:nvSpPr>
          <p:cNvPr id="63496" name="Text Box 8"/>
          <p:cNvSpPr txBox="1">
            <a:spLocks noChangeArrowheads="1"/>
          </p:cNvSpPr>
          <p:nvPr/>
        </p:nvSpPr>
        <p:spPr bwMode="auto">
          <a:xfrm>
            <a:off x="684213" y="3789363"/>
            <a:ext cx="7704137" cy="2430462"/>
          </a:xfrm>
          <a:prstGeom prst="rect">
            <a:avLst/>
          </a:prstGeom>
          <a:noFill/>
          <a:ln w="9525">
            <a:noFill/>
            <a:miter lim="800000"/>
            <a:headEnd/>
            <a:tailEnd/>
          </a:ln>
          <a:effectLst/>
        </p:spPr>
        <p:txBody>
          <a:bodyPr>
            <a:spAutoFit/>
          </a:bodyPr>
          <a:lstStyle/>
          <a:p>
            <a:pPr>
              <a:spcBef>
                <a:spcPct val="50000"/>
              </a:spcBef>
            </a:pPr>
            <a:r>
              <a:rPr lang="tr-TR"/>
              <a:t>Paleontoloji</a:t>
            </a:r>
          </a:p>
          <a:p>
            <a:pPr>
              <a:spcBef>
                <a:spcPct val="50000"/>
              </a:spcBef>
            </a:pPr>
            <a:r>
              <a:rPr lang="tr-TR"/>
              <a:t>	Mikropaleontoloji  (özel dalları vardır-palinoloji gibi)</a:t>
            </a:r>
          </a:p>
          <a:p>
            <a:pPr>
              <a:spcBef>
                <a:spcPct val="50000"/>
              </a:spcBef>
            </a:pPr>
            <a:r>
              <a:rPr lang="tr-TR"/>
              <a:t>	Makropaleontoloji</a:t>
            </a:r>
          </a:p>
          <a:p>
            <a:pPr>
              <a:spcBef>
                <a:spcPct val="50000"/>
              </a:spcBef>
            </a:pPr>
            <a:r>
              <a:rPr lang="tr-TR"/>
              <a:t>		Omugalılar paleontolojisi</a:t>
            </a:r>
          </a:p>
          <a:p>
            <a:pPr>
              <a:spcBef>
                <a:spcPct val="50000"/>
              </a:spcBef>
            </a:pPr>
            <a:r>
              <a:rPr lang="tr-TR"/>
              <a:t>		Omyurgasızlar paleontolojisi</a:t>
            </a:r>
          </a:p>
          <a:p>
            <a:pPr>
              <a:spcBef>
                <a:spcPct val="50000"/>
              </a:spcBef>
            </a:pPr>
            <a:endParaRPr lang="tr-TR"/>
          </a:p>
        </p:txBody>
      </p:sp>
      <p:sp>
        <p:nvSpPr>
          <p:cNvPr id="63497" name="Rectangle 9"/>
          <p:cNvSpPr>
            <a:spLocks noChangeArrowheads="1"/>
          </p:cNvSpPr>
          <p:nvPr/>
        </p:nvSpPr>
        <p:spPr bwMode="auto">
          <a:xfrm>
            <a:off x="755650" y="3573463"/>
            <a:ext cx="6985000" cy="71437"/>
          </a:xfrm>
          <a:prstGeom prst="rect">
            <a:avLst/>
          </a:prstGeom>
          <a:solidFill>
            <a:schemeClr val="accent1"/>
          </a:solidFill>
          <a:ln w="9525">
            <a:solidFill>
              <a:schemeClr val="tx1"/>
            </a:solidFill>
            <a:miter lim="800000"/>
            <a:headEnd/>
            <a:tailEnd/>
          </a:ln>
          <a:effectLst/>
        </p:spPr>
        <p:txBody>
          <a:bodyPr wrap="none" anchor="ctr"/>
          <a:lstStyle/>
          <a:p>
            <a:endParaRPr lang="tr-TR"/>
          </a:p>
        </p:txBody>
      </p:sp>
      <p:sp>
        <p:nvSpPr>
          <p:cNvPr id="63498" name="WordArt 10"/>
          <p:cNvSpPr>
            <a:spLocks noChangeArrowheads="1" noChangeShapeType="1" noTextEdit="1"/>
          </p:cNvSpPr>
          <p:nvPr/>
        </p:nvSpPr>
        <p:spPr bwMode="auto">
          <a:xfrm>
            <a:off x="250825" y="476250"/>
            <a:ext cx="3455988" cy="4318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Paleontoloji'nin dalları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Oval 4"/>
          <p:cNvSpPr>
            <a:spLocks noChangeArrowheads="1"/>
          </p:cNvSpPr>
          <p:nvPr/>
        </p:nvSpPr>
        <p:spPr bwMode="auto">
          <a:xfrm>
            <a:off x="2411413" y="1196975"/>
            <a:ext cx="4248150" cy="3960813"/>
          </a:xfrm>
          <a:prstGeom prst="ellipse">
            <a:avLst/>
          </a:prstGeom>
          <a:solidFill>
            <a:schemeClr val="accent1"/>
          </a:solidFill>
          <a:ln w="9525">
            <a:solidFill>
              <a:schemeClr val="tx1"/>
            </a:solidFill>
            <a:round/>
            <a:headEnd/>
            <a:tailEnd/>
          </a:ln>
          <a:effectLst/>
        </p:spPr>
        <p:txBody>
          <a:bodyPr wrap="none" anchor="ctr"/>
          <a:lstStyle/>
          <a:p>
            <a:endParaRPr lang="tr-TR"/>
          </a:p>
        </p:txBody>
      </p:sp>
      <p:sp>
        <p:nvSpPr>
          <p:cNvPr id="62469" name="Line 5"/>
          <p:cNvSpPr>
            <a:spLocks noChangeShapeType="1"/>
          </p:cNvSpPr>
          <p:nvPr/>
        </p:nvSpPr>
        <p:spPr bwMode="auto">
          <a:xfrm>
            <a:off x="4284663" y="1196975"/>
            <a:ext cx="287337" cy="1584325"/>
          </a:xfrm>
          <a:prstGeom prst="line">
            <a:avLst/>
          </a:prstGeom>
          <a:noFill/>
          <a:ln w="9525">
            <a:solidFill>
              <a:schemeClr val="tx1"/>
            </a:solidFill>
            <a:round/>
            <a:headEnd/>
            <a:tailEnd/>
          </a:ln>
          <a:effectLst/>
        </p:spPr>
        <p:txBody>
          <a:bodyPr/>
          <a:lstStyle/>
          <a:p>
            <a:endParaRPr lang="tr-TR"/>
          </a:p>
        </p:txBody>
      </p:sp>
      <p:sp>
        <p:nvSpPr>
          <p:cNvPr id="62470" name="Line 6"/>
          <p:cNvSpPr>
            <a:spLocks noChangeShapeType="1"/>
          </p:cNvSpPr>
          <p:nvPr/>
        </p:nvSpPr>
        <p:spPr bwMode="auto">
          <a:xfrm flipH="1">
            <a:off x="3132138" y="3284538"/>
            <a:ext cx="1223962" cy="1439862"/>
          </a:xfrm>
          <a:prstGeom prst="line">
            <a:avLst/>
          </a:prstGeom>
          <a:noFill/>
          <a:ln w="9525">
            <a:solidFill>
              <a:schemeClr val="tx1"/>
            </a:solidFill>
            <a:round/>
            <a:headEnd/>
            <a:tailEnd/>
          </a:ln>
          <a:effectLst/>
        </p:spPr>
        <p:txBody>
          <a:bodyPr/>
          <a:lstStyle/>
          <a:p>
            <a:endParaRPr lang="tr-TR"/>
          </a:p>
        </p:txBody>
      </p:sp>
      <p:sp>
        <p:nvSpPr>
          <p:cNvPr id="62471" name="Line 7"/>
          <p:cNvSpPr>
            <a:spLocks noChangeShapeType="1"/>
          </p:cNvSpPr>
          <p:nvPr/>
        </p:nvSpPr>
        <p:spPr bwMode="auto">
          <a:xfrm>
            <a:off x="4859338" y="3141663"/>
            <a:ext cx="1584325" cy="935037"/>
          </a:xfrm>
          <a:prstGeom prst="line">
            <a:avLst/>
          </a:prstGeom>
          <a:noFill/>
          <a:ln w="9525">
            <a:solidFill>
              <a:schemeClr val="tx1"/>
            </a:solidFill>
            <a:round/>
            <a:headEnd/>
            <a:tailEnd/>
          </a:ln>
          <a:effectLst/>
        </p:spPr>
        <p:txBody>
          <a:bodyPr/>
          <a:lstStyle/>
          <a:p>
            <a:endParaRPr lang="tr-TR"/>
          </a:p>
        </p:txBody>
      </p:sp>
      <p:sp>
        <p:nvSpPr>
          <p:cNvPr id="62472" name="Oval 8"/>
          <p:cNvSpPr>
            <a:spLocks noChangeArrowheads="1"/>
          </p:cNvSpPr>
          <p:nvPr/>
        </p:nvSpPr>
        <p:spPr bwMode="auto">
          <a:xfrm>
            <a:off x="4284663" y="2781300"/>
            <a:ext cx="576262" cy="576263"/>
          </a:xfrm>
          <a:prstGeom prst="ellipse">
            <a:avLst/>
          </a:prstGeom>
          <a:solidFill>
            <a:schemeClr val="accent1"/>
          </a:solidFill>
          <a:ln w="9525">
            <a:solidFill>
              <a:schemeClr val="tx1"/>
            </a:solidFill>
            <a:round/>
            <a:headEnd/>
            <a:tailEnd/>
          </a:ln>
          <a:effectLst/>
        </p:spPr>
        <p:txBody>
          <a:bodyPr wrap="none" anchor="ctr"/>
          <a:lstStyle/>
          <a:p>
            <a:endParaRPr lang="tr-TR"/>
          </a:p>
        </p:txBody>
      </p:sp>
      <p:sp>
        <p:nvSpPr>
          <p:cNvPr id="62473" name="Text Box 9"/>
          <p:cNvSpPr txBox="1">
            <a:spLocks noChangeArrowheads="1"/>
          </p:cNvSpPr>
          <p:nvPr/>
        </p:nvSpPr>
        <p:spPr bwMode="auto">
          <a:xfrm>
            <a:off x="5580063" y="620713"/>
            <a:ext cx="2736850" cy="366712"/>
          </a:xfrm>
          <a:prstGeom prst="rect">
            <a:avLst/>
          </a:prstGeom>
          <a:noFill/>
          <a:ln w="9525">
            <a:noFill/>
            <a:miter lim="800000"/>
            <a:headEnd/>
            <a:tailEnd/>
          </a:ln>
          <a:effectLst/>
        </p:spPr>
        <p:txBody>
          <a:bodyPr>
            <a:spAutoFit/>
          </a:bodyPr>
          <a:lstStyle/>
          <a:p>
            <a:pPr>
              <a:spcBef>
                <a:spcPct val="50000"/>
              </a:spcBef>
            </a:pPr>
            <a:r>
              <a:rPr lang="tr-TR"/>
              <a:t>Eski ORTAM</a:t>
            </a:r>
          </a:p>
        </p:txBody>
      </p:sp>
      <p:sp>
        <p:nvSpPr>
          <p:cNvPr id="62474" name="Text Box 10"/>
          <p:cNvSpPr txBox="1">
            <a:spLocks noChangeArrowheads="1"/>
          </p:cNvSpPr>
          <p:nvPr/>
        </p:nvSpPr>
        <p:spPr bwMode="auto">
          <a:xfrm>
            <a:off x="5795963" y="4797425"/>
            <a:ext cx="2736850" cy="366713"/>
          </a:xfrm>
          <a:prstGeom prst="rect">
            <a:avLst/>
          </a:prstGeom>
          <a:noFill/>
          <a:ln w="9525">
            <a:noFill/>
            <a:miter lim="800000"/>
            <a:headEnd/>
            <a:tailEnd/>
          </a:ln>
          <a:effectLst/>
        </p:spPr>
        <p:txBody>
          <a:bodyPr>
            <a:spAutoFit/>
          </a:bodyPr>
          <a:lstStyle/>
          <a:p>
            <a:pPr>
              <a:spcBef>
                <a:spcPct val="50000"/>
              </a:spcBef>
            </a:pPr>
            <a:r>
              <a:rPr lang="tr-TR"/>
              <a:t>ZAMAN-Jeokronoloji</a:t>
            </a:r>
          </a:p>
        </p:txBody>
      </p:sp>
      <p:sp>
        <p:nvSpPr>
          <p:cNvPr id="62475" name="Text Box 11"/>
          <p:cNvSpPr txBox="1">
            <a:spLocks noChangeArrowheads="1"/>
          </p:cNvSpPr>
          <p:nvPr/>
        </p:nvSpPr>
        <p:spPr bwMode="auto">
          <a:xfrm>
            <a:off x="395288" y="2492375"/>
            <a:ext cx="1944687" cy="779463"/>
          </a:xfrm>
          <a:prstGeom prst="rect">
            <a:avLst/>
          </a:prstGeom>
          <a:noFill/>
          <a:ln w="9525">
            <a:noFill/>
            <a:miter lim="800000"/>
            <a:headEnd/>
            <a:tailEnd/>
          </a:ln>
          <a:effectLst/>
        </p:spPr>
        <p:txBody>
          <a:bodyPr>
            <a:spAutoFit/>
          </a:bodyPr>
          <a:lstStyle/>
          <a:p>
            <a:pPr>
              <a:spcBef>
                <a:spcPct val="50000"/>
              </a:spcBef>
            </a:pPr>
            <a:r>
              <a:rPr lang="tr-TR"/>
              <a:t>ORGANİZMA</a:t>
            </a:r>
          </a:p>
          <a:p>
            <a:pPr>
              <a:spcBef>
                <a:spcPct val="50000"/>
              </a:spcBef>
            </a:pPr>
            <a:r>
              <a:rPr lang="tr-TR"/>
              <a:t>Paleozooloji</a:t>
            </a:r>
          </a:p>
        </p:txBody>
      </p:sp>
      <p:sp>
        <p:nvSpPr>
          <p:cNvPr id="62476" name="WordArt 12"/>
          <p:cNvSpPr>
            <a:spLocks noChangeArrowheads="1" noChangeShapeType="1" noTextEdit="1"/>
          </p:cNvSpPr>
          <p:nvPr/>
        </p:nvSpPr>
        <p:spPr bwMode="auto">
          <a:xfrm>
            <a:off x="250825" y="476250"/>
            <a:ext cx="3455988" cy="4318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Paleontoloji'nin dalları</a:t>
            </a:r>
          </a:p>
        </p:txBody>
      </p:sp>
      <p:sp>
        <p:nvSpPr>
          <p:cNvPr id="62477" name="Text Box 13"/>
          <p:cNvSpPr txBox="1">
            <a:spLocks noChangeArrowheads="1"/>
          </p:cNvSpPr>
          <p:nvPr/>
        </p:nvSpPr>
        <p:spPr bwMode="auto">
          <a:xfrm rot="2217777">
            <a:off x="4643438" y="1989138"/>
            <a:ext cx="2376487" cy="779462"/>
          </a:xfrm>
          <a:prstGeom prst="rect">
            <a:avLst/>
          </a:prstGeom>
          <a:noFill/>
          <a:ln w="9525">
            <a:noFill/>
            <a:miter lim="800000"/>
            <a:headEnd/>
            <a:tailEnd/>
          </a:ln>
          <a:effectLst/>
        </p:spPr>
        <p:txBody>
          <a:bodyPr>
            <a:spAutoFit/>
          </a:bodyPr>
          <a:lstStyle/>
          <a:p>
            <a:pPr>
              <a:spcBef>
                <a:spcPct val="50000"/>
              </a:spcBef>
            </a:pPr>
            <a:r>
              <a:rPr lang="tr-TR"/>
              <a:t>Paleobiyocoğrafya</a:t>
            </a:r>
          </a:p>
          <a:p>
            <a:pPr>
              <a:spcBef>
                <a:spcPct val="50000"/>
              </a:spcBef>
            </a:pPr>
            <a:r>
              <a:rPr lang="tr-TR"/>
              <a:t>Paleoekoloji</a:t>
            </a:r>
          </a:p>
        </p:txBody>
      </p:sp>
      <p:sp>
        <p:nvSpPr>
          <p:cNvPr id="62478" name="Text Box 14"/>
          <p:cNvSpPr txBox="1">
            <a:spLocks noChangeArrowheads="1"/>
          </p:cNvSpPr>
          <p:nvPr/>
        </p:nvSpPr>
        <p:spPr bwMode="auto">
          <a:xfrm>
            <a:off x="3995738" y="3860800"/>
            <a:ext cx="1728787" cy="779463"/>
          </a:xfrm>
          <a:prstGeom prst="rect">
            <a:avLst/>
          </a:prstGeom>
          <a:noFill/>
          <a:ln w="9525">
            <a:noFill/>
            <a:miter lim="800000"/>
            <a:headEnd/>
            <a:tailEnd/>
          </a:ln>
          <a:effectLst/>
        </p:spPr>
        <p:txBody>
          <a:bodyPr>
            <a:spAutoFit/>
          </a:bodyPr>
          <a:lstStyle/>
          <a:p>
            <a:pPr>
              <a:spcBef>
                <a:spcPct val="50000"/>
              </a:spcBef>
            </a:pPr>
            <a:r>
              <a:rPr lang="tr-TR"/>
              <a:t>Biyostratigrafi</a:t>
            </a:r>
          </a:p>
          <a:p>
            <a:pPr>
              <a:spcBef>
                <a:spcPct val="50000"/>
              </a:spcBef>
            </a:pPr>
            <a:r>
              <a:rPr lang="tr-TR"/>
              <a:t>jeokronometri</a:t>
            </a:r>
          </a:p>
        </p:txBody>
      </p:sp>
      <p:sp>
        <p:nvSpPr>
          <p:cNvPr id="62479" name="Text Box 15"/>
          <p:cNvSpPr txBox="1">
            <a:spLocks noChangeArrowheads="1"/>
          </p:cNvSpPr>
          <p:nvPr/>
        </p:nvSpPr>
        <p:spPr bwMode="auto">
          <a:xfrm>
            <a:off x="2916238" y="1628775"/>
            <a:ext cx="1798637" cy="3116263"/>
          </a:xfrm>
          <a:prstGeom prst="rect">
            <a:avLst/>
          </a:prstGeom>
          <a:noFill/>
          <a:ln w="9525">
            <a:noFill/>
            <a:miter lim="800000"/>
            <a:headEnd/>
            <a:tailEnd/>
          </a:ln>
          <a:effectLst/>
        </p:spPr>
        <p:txBody>
          <a:bodyPr>
            <a:spAutoFit/>
          </a:bodyPr>
          <a:lstStyle/>
          <a:p>
            <a:pPr>
              <a:spcBef>
                <a:spcPct val="50000"/>
              </a:spcBef>
            </a:pPr>
            <a:r>
              <a:rPr lang="tr-TR"/>
              <a:t>Fonksiyonel morfoloji</a:t>
            </a:r>
          </a:p>
          <a:p>
            <a:pPr>
              <a:spcBef>
                <a:spcPct val="50000"/>
              </a:spcBef>
            </a:pPr>
            <a:r>
              <a:rPr lang="tr-TR"/>
              <a:t>Zaman ve mekanda değişim</a:t>
            </a:r>
          </a:p>
          <a:p>
            <a:pPr>
              <a:spcBef>
                <a:spcPct val="50000"/>
              </a:spcBef>
            </a:pPr>
            <a:r>
              <a:rPr lang="tr-TR"/>
              <a:t>Büyüme ve şekil</a:t>
            </a:r>
          </a:p>
          <a:p>
            <a:pPr>
              <a:spcBef>
                <a:spcPct val="50000"/>
              </a:spcBef>
            </a:pPr>
            <a:endParaRPr lang="tr-TR"/>
          </a:p>
          <a:p>
            <a:pPr>
              <a:spcBef>
                <a:spcPct val="50000"/>
              </a:spcBef>
            </a:pPr>
            <a:endParaRPr lang="tr-TR"/>
          </a:p>
        </p:txBody>
      </p:sp>
      <p:sp>
        <p:nvSpPr>
          <p:cNvPr id="62480" name="Text Box 16"/>
          <p:cNvSpPr txBox="1">
            <a:spLocks noChangeArrowheads="1"/>
          </p:cNvSpPr>
          <p:nvPr/>
        </p:nvSpPr>
        <p:spPr bwMode="auto">
          <a:xfrm>
            <a:off x="179388" y="5516563"/>
            <a:ext cx="8713787" cy="915987"/>
          </a:xfrm>
          <a:prstGeom prst="rect">
            <a:avLst/>
          </a:prstGeom>
          <a:noFill/>
          <a:ln w="9525">
            <a:noFill/>
            <a:miter lim="800000"/>
            <a:headEnd/>
            <a:tailEnd/>
          </a:ln>
          <a:effectLst/>
        </p:spPr>
        <p:txBody>
          <a:bodyPr>
            <a:spAutoFit/>
          </a:bodyPr>
          <a:lstStyle/>
          <a:p>
            <a:pPr>
              <a:spcBef>
                <a:spcPct val="50000"/>
              </a:spcBef>
            </a:pPr>
            <a:r>
              <a:rPr lang="tr-TR"/>
              <a:t>Paleontoloji’nin kalbini TAKSONOMİ oluşturur. Taksonomi fosil ve güncel hayvanların belirli bir düzen içerisinde doğal gruplara ayrılmasıdır.  Bu grupların her birine TAKSON denilir (Takson tekil, Taksa çoğuldur).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250825" y="1125538"/>
            <a:ext cx="8569325" cy="3668712"/>
          </a:xfrm>
          <a:prstGeom prst="rect">
            <a:avLst/>
          </a:prstGeom>
          <a:noFill/>
          <a:ln w="9525">
            <a:noFill/>
            <a:miter lim="800000"/>
            <a:headEnd/>
            <a:tailEnd/>
          </a:ln>
          <a:effectLst/>
        </p:spPr>
        <p:txBody>
          <a:bodyPr>
            <a:spAutoFit/>
          </a:bodyPr>
          <a:lstStyle/>
          <a:p>
            <a:pPr>
              <a:spcBef>
                <a:spcPct val="50000"/>
              </a:spcBef>
            </a:pPr>
            <a:r>
              <a:rPr lang="tr-TR">
                <a:solidFill>
                  <a:srgbClr val="FF0000"/>
                </a:solidFill>
              </a:rPr>
              <a:t>Mikrofosiller				Makrofosiller</a:t>
            </a:r>
          </a:p>
          <a:p>
            <a:pPr>
              <a:spcBef>
                <a:spcPct val="50000"/>
              </a:spcBef>
            </a:pPr>
            <a:r>
              <a:rPr lang="tr-TR"/>
              <a:t>- Genelde mikron, mm boyutlarındadırlar	Genelde cm, m boyutunda</a:t>
            </a:r>
          </a:p>
          <a:p>
            <a:pPr>
              <a:spcBef>
                <a:spcPct val="50000"/>
              </a:spcBef>
              <a:buFontTx/>
              <a:buChar char="-"/>
            </a:pPr>
            <a:r>
              <a:rPr lang="tr-TR"/>
              <a:t> Yok gibi gözüken kayalarda bulunabilir	Gözle görülürler</a:t>
            </a:r>
          </a:p>
          <a:p>
            <a:pPr>
              <a:spcBef>
                <a:spcPct val="50000"/>
              </a:spcBef>
              <a:buFontTx/>
              <a:buChar char="-"/>
            </a:pPr>
            <a:r>
              <a:rPr lang="tr-TR"/>
              <a:t> Makro fosillere nazaran bol bulunurlar	Bol bulunabilirler</a:t>
            </a:r>
          </a:p>
          <a:p>
            <a:pPr>
              <a:spcBef>
                <a:spcPct val="50000"/>
              </a:spcBef>
              <a:buFontTx/>
              <a:buChar char="-"/>
            </a:pPr>
            <a:r>
              <a:rPr lang="tr-TR"/>
              <a:t> Daha güvenilir sonuçlar karşılaştırmalı	Güvenilir sonuç verebilirler</a:t>
            </a:r>
          </a:p>
          <a:p>
            <a:pPr>
              <a:spcBef>
                <a:spcPct val="50000"/>
              </a:spcBef>
            </a:pPr>
            <a:r>
              <a:rPr lang="tr-TR"/>
              <a:t>   verilebilir				</a:t>
            </a:r>
          </a:p>
          <a:p>
            <a:pPr>
              <a:spcBef>
                <a:spcPct val="50000"/>
              </a:spcBef>
              <a:buFontTx/>
              <a:buChar char="-"/>
            </a:pPr>
            <a:r>
              <a:rPr lang="tr-TR"/>
              <a:t> Petrol içeren sahalarda daha çok		Ekonomik değerlerde kullanılabilirler</a:t>
            </a:r>
          </a:p>
          <a:p>
            <a:pPr>
              <a:spcBef>
                <a:spcPct val="50000"/>
              </a:spcBef>
            </a:pPr>
            <a:r>
              <a:rPr lang="tr-TR"/>
              <a:t>  kullanılmaktadır</a:t>
            </a:r>
          </a:p>
          <a:p>
            <a:pPr>
              <a:spcBef>
                <a:spcPct val="50000"/>
              </a:spcBef>
            </a:pPr>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755650" y="1268413"/>
            <a:ext cx="7632700" cy="4903787"/>
          </a:xfrm>
          <a:prstGeom prst="rect">
            <a:avLst/>
          </a:prstGeom>
          <a:noFill/>
          <a:ln w="9525">
            <a:noFill/>
            <a:miter lim="800000"/>
            <a:headEnd/>
            <a:tailEnd/>
          </a:ln>
          <a:effectLst/>
        </p:spPr>
        <p:txBody>
          <a:bodyPr>
            <a:spAutoFit/>
          </a:bodyPr>
          <a:lstStyle/>
          <a:p>
            <a:pPr marL="342900" indent="-342900">
              <a:spcBef>
                <a:spcPct val="50000"/>
              </a:spcBef>
            </a:pPr>
            <a:r>
              <a:rPr lang="tr-TR">
                <a:solidFill>
                  <a:srgbClr val="FF0000"/>
                </a:solidFill>
              </a:rPr>
              <a:t>FOSİL:</a:t>
            </a:r>
            <a:r>
              <a:rPr lang="tr-TR"/>
              <a:t> Jeolojik zamanlarda yaşamış olan canlıların tortul kayaçlar içinde taşlaşmış olarak bulunan her çeşit kalıntı ve izine denilir. Fosiller, bugün yaşayan bir çok grubu temsil ettikleri gibi, soyları tümüyle ortadan kalkmış grupları da tanımamıza yardımcı olurlar. </a:t>
            </a:r>
          </a:p>
          <a:p>
            <a:pPr marL="342900" indent="-342900">
              <a:spcBef>
                <a:spcPct val="50000"/>
              </a:spcBef>
            </a:pPr>
            <a:r>
              <a:rPr lang="tr-TR"/>
              <a:t>	Bilinen en eski fosiller günümüzden 3.6 milyar yıl önce yaşamış olan fotosentetik siyanobakterilerdir (mavi-yeşil algler) (</a:t>
            </a:r>
            <a:r>
              <a:rPr lang="tr-TR">
                <a:hlinkClick r:id="rId2"/>
              </a:rPr>
              <a:t>http://www.mta.gov.tr/muze/paleo/fosil.asp</a:t>
            </a:r>
            <a:r>
              <a:rPr lang="tr-TR"/>
              <a:t>)</a:t>
            </a:r>
          </a:p>
          <a:p>
            <a:pPr marL="342900" indent="-342900">
              <a:spcBef>
                <a:spcPct val="50000"/>
              </a:spcBef>
            </a:pPr>
            <a:r>
              <a:rPr lang="tr-TR"/>
              <a:t>	Fosiller</a:t>
            </a:r>
          </a:p>
          <a:p>
            <a:pPr marL="342900" indent="-342900">
              <a:spcBef>
                <a:spcPct val="50000"/>
              </a:spcBef>
            </a:pPr>
            <a:r>
              <a:rPr lang="tr-TR"/>
              <a:t>	(1) Organizmaların sert kısımlarının kalıntıları (kavkı, iskelet)</a:t>
            </a:r>
          </a:p>
          <a:p>
            <a:pPr marL="342900" indent="-342900">
              <a:spcBef>
                <a:spcPct val="50000"/>
              </a:spcBef>
            </a:pPr>
            <a:r>
              <a:rPr lang="tr-TR"/>
              <a:t>	(2) Organizmaların zeminde bıraktıkları izler (beslenme, sürünme, barınma vb.)</a:t>
            </a:r>
          </a:p>
          <a:p>
            <a:pPr marL="342900" indent="-342900">
              <a:spcBef>
                <a:spcPct val="50000"/>
              </a:spcBef>
            </a:pPr>
            <a:r>
              <a:rPr lang="tr-TR"/>
              <a:t>	(3) Kavkıların fosilleşme sonrasındaki izleri, kalıntıları</a:t>
            </a:r>
          </a:p>
          <a:p>
            <a:pPr marL="342900" indent="-342900">
              <a:spcBef>
                <a:spcPct val="50000"/>
              </a:spcBef>
            </a:pPr>
            <a:r>
              <a:rPr lang="tr-TR"/>
              <a:t>	kapsar.</a:t>
            </a:r>
          </a:p>
          <a:p>
            <a:pPr marL="342900" indent="-342900">
              <a:spcBef>
                <a:spcPct val="50000"/>
              </a:spcBef>
            </a:pPr>
            <a:endParaRPr lang="tr-TR"/>
          </a:p>
        </p:txBody>
      </p:sp>
      <p:sp>
        <p:nvSpPr>
          <p:cNvPr id="55299" name="WordArt 3"/>
          <p:cNvSpPr>
            <a:spLocks noChangeArrowheads="1" noChangeShapeType="1" noTextEdit="1"/>
          </p:cNvSpPr>
          <p:nvPr/>
        </p:nvSpPr>
        <p:spPr bwMode="auto">
          <a:xfrm>
            <a:off x="179388" y="188913"/>
            <a:ext cx="3168650" cy="4318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Fosil ve fosilleşme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755650" y="441325"/>
            <a:ext cx="7632700" cy="6691313"/>
          </a:xfrm>
          <a:prstGeom prst="rect">
            <a:avLst/>
          </a:prstGeom>
          <a:noFill/>
          <a:ln w="9525">
            <a:noFill/>
            <a:miter lim="800000"/>
            <a:headEnd/>
            <a:tailEnd/>
          </a:ln>
          <a:effectLst/>
        </p:spPr>
        <p:txBody>
          <a:bodyPr>
            <a:spAutoFit/>
          </a:bodyPr>
          <a:lstStyle/>
          <a:p>
            <a:pPr marL="342900" indent="-342900">
              <a:spcBef>
                <a:spcPct val="50000"/>
              </a:spcBef>
            </a:pPr>
            <a:endParaRPr lang="tr-TR" b="1"/>
          </a:p>
          <a:p>
            <a:pPr marL="342900" indent="-342900">
              <a:spcBef>
                <a:spcPct val="50000"/>
              </a:spcBef>
            </a:pPr>
            <a:r>
              <a:rPr lang="tr-TR">
                <a:solidFill>
                  <a:srgbClr val="FF0000"/>
                </a:solidFill>
              </a:rPr>
              <a:t>Fosiller nerede bulunur?</a:t>
            </a:r>
            <a:br>
              <a:rPr lang="tr-TR">
                <a:solidFill>
                  <a:srgbClr val="FF0000"/>
                </a:solidFill>
              </a:rPr>
            </a:br>
            <a:r>
              <a:rPr lang="tr-TR"/>
              <a:t>Fosiller, karasal ve denizel ortamları işaret eden sedimenter kayalarda gözlenebilirler. Örneğin kumtaşı, kireçtaşı, çamurtaşı ve şeyl gibi tortul kayaçlar. </a:t>
            </a:r>
          </a:p>
          <a:p>
            <a:pPr marL="342900" indent="-342900">
              <a:spcBef>
                <a:spcPct val="50000"/>
              </a:spcBef>
            </a:pPr>
            <a:r>
              <a:rPr lang="tr-TR"/>
              <a:t>	Kökeni sedimenter olan ve organizma kalıntı ile izleri içeren metamorfik kayalarda da fosil bulunabilir. </a:t>
            </a:r>
          </a:p>
          <a:p>
            <a:pPr marL="342900" indent="-342900">
              <a:spcBef>
                <a:spcPct val="50000"/>
              </a:spcBef>
            </a:pPr>
            <a:r>
              <a:rPr lang="tr-TR"/>
              <a:t>	-----------------------</a:t>
            </a:r>
          </a:p>
          <a:p>
            <a:pPr marL="342900" indent="-342900">
              <a:spcBef>
                <a:spcPct val="50000"/>
              </a:spcBef>
            </a:pPr>
            <a:r>
              <a:rPr lang="tr-TR"/>
              <a:t>	Su ortamlarının birikim, kara ortamlarının aşınma ortamları olduğu (1)</a:t>
            </a:r>
          </a:p>
          <a:p>
            <a:pPr marL="342900" indent="-342900"/>
            <a:r>
              <a:rPr lang="tr-TR"/>
              <a:t>	Su/kara oranının ¾ olduğu (2)</a:t>
            </a:r>
          </a:p>
          <a:p>
            <a:pPr marL="342900" indent="-342900"/>
            <a:r>
              <a:rPr lang="tr-TR"/>
              <a:t>	Geçmiş jeolojik zamanlarda levha hareketleri (3)</a:t>
            </a:r>
          </a:p>
          <a:p>
            <a:pPr marL="342900" indent="-342900">
              <a:spcBef>
                <a:spcPct val="50000"/>
              </a:spcBef>
            </a:pPr>
            <a:r>
              <a:rPr lang="tr-TR"/>
              <a:t>	dikkate alınırsa, fosillerin yeryüzünün hemen her yerinde rastlanılabileceği açıktır. </a:t>
            </a:r>
          </a:p>
          <a:p>
            <a:pPr marL="342900" indent="-342900">
              <a:spcBef>
                <a:spcPct val="50000"/>
              </a:spcBef>
            </a:pPr>
            <a:r>
              <a:rPr lang="tr-TR"/>
              <a:t>	-----------------------</a:t>
            </a:r>
          </a:p>
          <a:p>
            <a:pPr marL="342900" indent="-342900">
              <a:spcBef>
                <a:spcPct val="50000"/>
              </a:spcBef>
            </a:pPr>
            <a:r>
              <a:rPr lang="tr-TR"/>
              <a:t>	Jeolojik zamanlara ait bugünkü kara parçalarında ve deniz  derinliklerindeki kayaların içerisinde fosillere rastlanılabilir.  </a:t>
            </a:r>
          </a:p>
          <a:p>
            <a:pPr marL="342900" indent="-342900">
              <a:spcBef>
                <a:spcPct val="50000"/>
              </a:spcBef>
            </a:pPr>
            <a:endParaRPr lang="tr-TR"/>
          </a:p>
          <a:p>
            <a:pPr marL="342900" indent="-342900">
              <a:spcBef>
                <a:spcPct val="50000"/>
              </a:spcBef>
            </a:pPr>
            <a:r>
              <a:rPr lang="tr-TR"/>
              <a:t>	</a:t>
            </a:r>
          </a:p>
          <a:p>
            <a:pPr marL="342900" indent="-342900">
              <a:spcBef>
                <a:spcPct val="50000"/>
              </a:spcBef>
            </a:pPr>
            <a:r>
              <a:rPr lang="tr-TR"/>
              <a:t>	</a:t>
            </a:r>
          </a:p>
        </p:txBody>
      </p:sp>
      <p:sp>
        <p:nvSpPr>
          <p:cNvPr id="50179" name="WordArt 3"/>
          <p:cNvSpPr>
            <a:spLocks noChangeArrowheads="1" noChangeShapeType="1" noTextEdit="1"/>
          </p:cNvSpPr>
          <p:nvPr/>
        </p:nvSpPr>
        <p:spPr bwMode="auto">
          <a:xfrm>
            <a:off x="179388" y="188913"/>
            <a:ext cx="3168650" cy="4318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Fosil ve fosilleşme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patlama"/>
          <p:cNvPicPr>
            <a:picLocks noChangeAspect="1" noChangeArrowheads="1"/>
          </p:cNvPicPr>
          <p:nvPr/>
        </p:nvPicPr>
        <p:blipFill>
          <a:blip r:embed="rId2" cstate="print"/>
          <a:srcRect/>
          <a:stretch>
            <a:fillRect/>
          </a:stretch>
        </p:blipFill>
        <p:spPr bwMode="auto">
          <a:xfrm>
            <a:off x="2700338" y="2060575"/>
            <a:ext cx="3802062" cy="2278063"/>
          </a:xfrm>
          <a:prstGeom prst="rect">
            <a:avLst/>
          </a:prstGeom>
          <a:noFill/>
          <a:ln w="9525">
            <a:noFill/>
            <a:miter lim="800000"/>
            <a:headEnd/>
            <a:tailEnd/>
          </a:ln>
        </p:spPr>
      </p:pic>
      <p:sp>
        <p:nvSpPr>
          <p:cNvPr id="52229" name="Rectangle 5"/>
          <p:cNvSpPr>
            <a:spLocks noChangeArrowheads="1"/>
          </p:cNvSpPr>
          <p:nvPr/>
        </p:nvSpPr>
        <p:spPr bwMode="auto">
          <a:xfrm>
            <a:off x="611188" y="4724400"/>
            <a:ext cx="8243887" cy="641350"/>
          </a:xfrm>
          <a:prstGeom prst="rect">
            <a:avLst/>
          </a:prstGeom>
          <a:noFill/>
          <a:ln w="9525">
            <a:noFill/>
            <a:miter lim="800000"/>
            <a:headEnd/>
            <a:tailEnd/>
          </a:ln>
          <a:effectLst/>
        </p:spPr>
        <p:txBody>
          <a:bodyPr>
            <a:spAutoFit/>
          </a:bodyPr>
          <a:lstStyle/>
          <a:p>
            <a:r>
              <a:rPr lang="tr-TR"/>
              <a:t>http://www.biltek.tubitak.gov.tr/bilgipaket/jeolojik/Fanerozoik/Paleozoik/Kambriyen/index.htm</a:t>
            </a:r>
          </a:p>
        </p:txBody>
      </p:sp>
      <p:sp>
        <p:nvSpPr>
          <p:cNvPr id="52230" name="AutoShape 6"/>
          <p:cNvSpPr>
            <a:spLocks noChangeArrowheads="1"/>
          </p:cNvSpPr>
          <p:nvPr/>
        </p:nvSpPr>
        <p:spPr bwMode="auto">
          <a:xfrm>
            <a:off x="2700338" y="1412875"/>
            <a:ext cx="4392612" cy="287338"/>
          </a:xfrm>
          <a:prstGeom prst="rightArrow">
            <a:avLst>
              <a:gd name="adj1" fmla="val 50000"/>
              <a:gd name="adj2" fmla="val 382182"/>
            </a:avLst>
          </a:prstGeom>
          <a:solidFill>
            <a:schemeClr val="accent1"/>
          </a:solidFill>
          <a:ln w="9525">
            <a:solidFill>
              <a:schemeClr val="tx1"/>
            </a:solidFill>
            <a:miter lim="800000"/>
            <a:headEnd/>
            <a:tailEnd/>
          </a:ln>
          <a:effectLst/>
        </p:spPr>
        <p:txBody>
          <a:bodyPr wrap="none" anchor="ctr"/>
          <a:lstStyle/>
          <a:p>
            <a:endParaRPr lang="tr-TR"/>
          </a:p>
        </p:txBody>
      </p:sp>
      <p:sp>
        <p:nvSpPr>
          <p:cNvPr id="52231" name="Text Box 7"/>
          <p:cNvSpPr txBox="1">
            <a:spLocks noChangeArrowheads="1"/>
          </p:cNvSpPr>
          <p:nvPr/>
        </p:nvSpPr>
        <p:spPr bwMode="auto">
          <a:xfrm>
            <a:off x="2916238" y="620713"/>
            <a:ext cx="4032250" cy="366712"/>
          </a:xfrm>
          <a:prstGeom prst="rect">
            <a:avLst/>
          </a:prstGeom>
          <a:noFill/>
          <a:ln w="9525">
            <a:noFill/>
            <a:miter lim="800000"/>
            <a:headEnd/>
            <a:tailEnd/>
          </a:ln>
          <a:effectLst/>
        </p:spPr>
        <p:txBody>
          <a:bodyPr>
            <a:spAutoFit/>
          </a:bodyPr>
          <a:lstStyle/>
          <a:p>
            <a:pPr>
              <a:spcBef>
                <a:spcPct val="50000"/>
              </a:spcBef>
            </a:pPr>
            <a:r>
              <a:rPr lang="tr-TR"/>
              <a:t>zaman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539750" y="908050"/>
            <a:ext cx="7632700" cy="6970713"/>
          </a:xfrm>
          <a:prstGeom prst="rect">
            <a:avLst/>
          </a:prstGeom>
          <a:noFill/>
          <a:ln w="9525">
            <a:noFill/>
            <a:miter lim="800000"/>
            <a:headEnd/>
            <a:tailEnd/>
          </a:ln>
          <a:effectLst/>
        </p:spPr>
        <p:txBody>
          <a:bodyPr>
            <a:spAutoFit/>
          </a:bodyPr>
          <a:lstStyle/>
          <a:p>
            <a:pPr marL="342900" indent="-342900">
              <a:spcBef>
                <a:spcPct val="50000"/>
              </a:spcBef>
              <a:buFontTx/>
              <a:buChar char="-"/>
            </a:pPr>
            <a:r>
              <a:rPr lang="tr-TR"/>
              <a:t>Kulanılabilecek kaynaklar</a:t>
            </a:r>
          </a:p>
          <a:p>
            <a:pPr marL="342900" indent="-342900">
              <a:spcBef>
                <a:spcPct val="50000"/>
              </a:spcBef>
              <a:buFontTx/>
              <a:buChar char="-"/>
            </a:pPr>
            <a:r>
              <a:rPr lang="tr-TR"/>
              <a:t>Paleontoloji’nin tanımı</a:t>
            </a:r>
          </a:p>
          <a:p>
            <a:pPr marL="342900" indent="-342900">
              <a:spcBef>
                <a:spcPct val="50000"/>
              </a:spcBef>
              <a:buFontTx/>
              <a:buChar char="-"/>
            </a:pPr>
            <a:r>
              <a:rPr lang="tr-TR"/>
              <a:t>Paleontoloji’nin dalları</a:t>
            </a:r>
          </a:p>
          <a:p>
            <a:pPr marL="342900" indent="-342900">
              <a:spcBef>
                <a:spcPct val="50000"/>
              </a:spcBef>
              <a:buFontTx/>
              <a:buChar char="-"/>
            </a:pPr>
            <a:r>
              <a:rPr lang="tr-TR"/>
              <a:t>Fosil ve fosilleşme</a:t>
            </a:r>
          </a:p>
          <a:p>
            <a:pPr marL="342900" indent="-342900">
              <a:spcBef>
                <a:spcPct val="50000"/>
              </a:spcBef>
              <a:buFontTx/>
              <a:buChar char="-"/>
            </a:pPr>
            <a:endParaRPr lang="tr-TR"/>
          </a:p>
          <a:p>
            <a:pPr marL="342900" indent="-342900">
              <a:spcBef>
                <a:spcPct val="50000"/>
              </a:spcBef>
              <a:buFontTx/>
              <a:buChar char="-"/>
            </a:pPr>
            <a:r>
              <a:rPr lang="tr-TR"/>
              <a:t>Taksonomi, taksonomik hiyerarşi</a:t>
            </a:r>
          </a:p>
          <a:p>
            <a:pPr marL="342900" indent="-342900">
              <a:spcBef>
                <a:spcPct val="50000"/>
              </a:spcBef>
              <a:buFontTx/>
              <a:buChar char="-"/>
            </a:pPr>
            <a:r>
              <a:rPr lang="tr-TR"/>
              <a:t>Fosil yazımları</a:t>
            </a:r>
          </a:p>
          <a:p>
            <a:pPr marL="342900" indent="-342900">
              <a:spcBef>
                <a:spcPct val="50000"/>
              </a:spcBef>
              <a:buFontTx/>
              <a:buChar char="-"/>
            </a:pPr>
            <a:r>
              <a:rPr lang="tr-TR"/>
              <a:t>Fosillerin yararları</a:t>
            </a:r>
          </a:p>
          <a:p>
            <a:pPr marL="342900" indent="-342900">
              <a:spcBef>
                <a:spcPct val="50000"/>
              </a:spcBef>
              <a:buFontTx/>
              <a:buChar char="-"/>
            </a:pPr>
            <a:r>
              <a:rPr lang="tr-TR"/>
              <a:t>Taşların yaşlarının verilmesi</a:t>
            </a:r>
          </a:p>
          <a:p>
            <a:pPr marL="342900" indent="-342900">
              <a:spcBef>
                <a:spcPct val="50000"/>
              </a:spcBef>
              <a:buFontTx/>
              <a:buChar char="-"/>
            </a:pPr>
            <a:endParaRPr lang="tr-TR"/>
          </a:p>
          <a:p>
            <a:pPr marL="342900" indent="-342900">
              <a:spcBef>
                <a:spcPct val="50000"/>
              </a:spcBef>
              <a:buFontTx/>
              <a:buChar char="-"/>
            </a:pPr>
            <a:r>
              <a:rPr lang="tr-TR"/>
              <a:t>Taşların ortamlarının verilmesi, </a:t>
            </a:r>
          </a:p>
          <a:p>
            <a:pPr marL="342900" indent="-342900">
              <a:spcBef>
                <a:spcPct val="50000"/>
              </a:spcBef>
              <a:buFontTx/>
              <a:buChar char="-"/>
            </a:pPr>
            <a:r>
              <a:rPr lang="tr-TR"/>
              <a:t>Yapısal özelliklerin ortaya konması</a:t>
            </a:r>
          </a:p>
          <a:p>
            <a:pPr marL="342900" indent="-342900">
              <a:spcBef>
                <a:spcPct val="50000"/>
              </a:spcBef>
              <a:buFontTx/>
              <a:buChar char="-"/>
            </a:pPr>
            <a:r>
              <a:rPr lang="tr-TR"/>
              <a:t>Fosillerin diğer yararlarının özeti  </a:t>
            </a:r>
          </a:p>
          <a:p>
            <a:pPr marL="342900" indent="-342900">
              <a:spcBef>
                <a:spcPct val="50000"/>
              </a:spcBef>
              <a:buFontTx/>
              <a:buChar char="-"/>
            </a:pPr>
            <a:endParaRPr lang="tr-TR"/>
          </a:p>
          <a:p>
            <a:pPr marL="342900" indent="-342900">
              <a:spcBef>
                <a:spcPct val="50000"/>
              </a:spcBef>
              <a:buFontTx/>
              <a:buChar char="-"/>
            </a:pPr>
            <a:endParaRPr lang="tr-TR"/>
          </a:p>
          <a:p>
            <a:pPr marL="342900" indent="-342900">
              <a:spcBef>
                <a:spcPct val="50000"/>
              </a:spcBef>
            </a:pPr>
            <a:r>
              <a:rPr lang="tr-TR"/>
              <a:t>      </a:t>
            </a:r>
          </a:p>
          <a:p>
            <a:pPr marL="342900" indent="-342900">
              <a:spcBef>
                <a:spcPct val="50000"/>
              </a:spcBef>
            </a:pPr>
            <a:r>
              <a:rPr lang="tr-TR"/>
              <a:t>      </a:t>
            </a:r>
          </a:p>
        </p:txBody>
      </p:sp>
      <p:sp>
        <p:nvSpPr>
          <p:cNvPr id="10245" name="WordArt 5"/>
          <p:cNvSpPr>
            <a:spLocks noChangeArrowheads="1" noChangeShapeType="1" noTextEdit="1"/>
          </p:cNvSpPr>
          <p:nvPr/>
        </p:nvSpPr>
        <p:spPr bwMode="auto">
          <a:xfrm>
            <a:off x="250825" y="476250"/>
            <a:ext cx="1441450" cy="4318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Konular</a:t>
            </a:r>
          </a:p>
        </p:txBody>
      </p:sp>
      <p:pic>
        <p:nvPicPr>
          <p:cNvPr id="6" name="Picture 5" descr="t-rex"/>
          <p:cNvPicPr>
            <a:picLocks noChangeAspect="1" noChangeArrowheads="1"/>
          </p:cNvPicPr>
          <p:nvPr/>
        </p:nvPicPr>
        <p:blipFill>
          <a:blip r:embed="rId2" cstate="print"/>
          <a:srcRect/>
          <a:stretch>
            <a:fillRect/>
          </a:stretch>
        </p:blipFill>
        <p:spPr bwMode="auto">
          <a:xfrm>
            <a:off x="5580112" y="3068960"/>
            <a:ext cx="2665412" cy="2465387"/>
          </a:xfrm>
          <a:prstGeom prst="rect">
            <a:avLst/>
          </a:prstGeom>
          <a:noFill/>
        </p:spPr>
      </p:pic>
      <p:sp>
        <p:nvSpPr>
          <p:cNvPr id="7" name="Text Box 6"/>
          <p:cNvSpPr txBox="1">
            <a:spLocks noChangeArrowheads="1"/>
          </p:cNvSpPr>
          <p:nvPr/>
        </p:nvSpPr>
        <p:spPr bwMode="auto">
          <a:xfrm>
            <a:off x="5220072" y="5733256"/>
            <a:ext cx="4197350" cy="244475"/>
          </a:xfrm>
          <a:prstGeom prst="rect">
            <a:avLst/>
          </a:prstGeom>
          <a:noFill/>
          <a:ln w="9525">
            <a:noFill/>
            <a:miter lim="800000"/>
            <a:headEnd/>
            <a:tailEnd/>
          </a:ln>
          <a:effectLst/>
        </p:spPr>
        <p:txBody>
          <a:bodyPr>
            <a:spAutoFit/>
          </a:bodyPr>
          <a:lstStyle/>
          <a:p>
            <a:r>
              <a:rPr lang="tr-TR" sz="1000" dirty="0"/>
              <a:t>http://members.cox.net/jdmount/paleont.html</a:t>
            </a:r>
          </a:p>
        </p:txBody>
      </p:sp>
      <p:pic>
        <p:nvPicPr>
          <p:cNvPr id="8" name="Picture 8" descr="Amonit2"/>
          <p:cNvPicPr>
            <a:picLocks noChangeAspect="1" noChangeArrowheads="1" noCrop="1"/>
          </p:cNvPicPr>
          <p:nvPr/>
        </p:nvPicPr>
        <p:blipFill>
          <a:blip r:embed="rId3" cstate="print"/>
          <a:srcRect/>
          <a:stretch>
            <a:fillRect/>
          </a:stretch>
        </p:blipFill>
        <p:spPr bwMode="auto">
          <a:xfrm>
            <a:off x="5940425" y="908050"/>
            <a:ext cx="1952625" cy="1952625"/>
          </a:xfrm>
          <a:prstGeom prst="rect">
            <a:avLst/>
          </a:prstGeom>
          <a:noFill/>
        </p:spPr>
      </p:pic>
      <p:sp>
        <p:nvSpPr>
          <p:cNvPr id="9" name="Rectangle 9"/>
          <p:cNvSpPr>
            <a:spLocks noChangeArrowheads="1"/>
          </p:cNvSpPr>
          <p:nvPr/>
        </p:nvSpPr>
        <p:spPr bwMode="auto">
          <a:xfrm>
            <a:off x="5048250" y="2781300"/>
            <a:ext cx="4095750" cy="274638"/>
          </a:xfrm>
          <a:prstGeom prst="rect">
            <a:avLst/>
          </a:prstGeom>
          <a:noFill/>
          <a:ln w="9525">
            <a:noFill/>
            <a:miter lim="800000"/>
            <a:headEnd/>
            <a:tailEnd/>
          </a:ln>
          <a:effectLst/>
        </p:spPr>
        <p:txBody>
          <a:bodyPr wrap="none">
            <a:spAutoFit/>
          </a:bodyPr>
          <a:lstStyle/>
          <a:p>
            <a:r>
              <a:rPr lang="tr-TR" sz="1200"/>
              <a:t>http://www.biltek.tubitak.gov.tr/bilgipaket/jeolojik/index.htm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AutoShape 4"/>
          <p:cNvSpPr>
            <a:spLocks noChangeArrowheads="1"/>
          </p:cNvSpPr>
          <p:nvPr/>
        </p:nvSpPr>
        <p:spPr bwMode="auto">
          <a:xfrm>
            <a:off x="3203575" y="4508500"/>
            <a:ext cx="4105275" cy="649288"/>
          </a:xfrm>
          <a:prstGeom prst="rightArrow">
            <a:avLst>
              <a:gd name="adj1" fmla="val 50000"/>
              <a:gd name="adj2" fmla="val 158068"/>
            </a:avLst>
          </a:prstGeom>
          <a:solidFill>
            <a:schemeClr val="accent1"/>
          </a:solidFill>
          <a:ln w="9525">
            <a:solidFill>
              <a:schemeClr val="tx1"/>
            </a:solidFill>
            <a:miter lim="800000"/>
            <a:headEnd/>
            <a:tailEnd/>
          </a:ln>
          <a:effectLst/>
        </p:spPr>
        <p:txBody>
          <a:bodyPr wrap="none" anchor="ctr"/>
          <a:lstStyle/>
          <a:p>
            <a:endParaRPr lang="tr-TR"/>
          </a:p>
        </p:txBody>
      </p:sp>
      <p:sp>
        <p:nvSpPr>
          <p:cNvPr id="61445" name="AutoShape 5"/>
          <p:cNvSpPr>
            <a:spLocks noChangeArrowheads="1"/>
          </p:cNvSpPr>
          <p:nvPr/>
        </p:nvSpPr>
        <p:spPr bwMode="auto">
          <a:xfrm>
            <a:off x="2268538" y="620713"/>
            <a:ext cx="719137" cy="3816350"/>
          </a:xfrm>
          <a:prstGeom prst="upArrow">
            <a:avLst>
              <a:gd name="adj1" fmla="val 50000"/>
              <a:gd name="adj2" fmla="val 132671"/>
            </a:avLst>
          </a:prstGeom>
          <a:solidFill>
            <a:schemeClr val="accent1"/>
          </a:solidFill>
          <a:ln w="9525">
            <a:solidFill>
              <a:schemeClr val="tx1"/>
            </a:solidFill>
            <a:miter lim="800000"/>
            <a:headEnd/>
            <a:tailEnd/>
          </a:ln>
          <a:effectLst/>
        </p:spPr>
        <p:txBody>
          <a:bodyPr wrap="none" anchor="ctr"/>
          <a:lstStyle/>
          <a:p>
            <a:endParaRPr lang="tr-TR"/>
          </a:p>
        </p:txBody>
      </p:sp>
      <p:sp>
        <p:nvSpPr>
          <p:cNvPr id="61446" name="Text Box 6"/>
          <p:cNvSpPr txBox="1">
            <a:spLocks noChangeArrowheads="1"/>
          </p:cNvSpPr>
          <p:nvPr/>
        </p:nvSpPr>
        <p:spPr bwMode="auto">
          <a:xfrm>
            <a:off x="2987675" y="2205038"/>
            <a:ext cx="2089150" cy="366712"/>
          </a:xfrm>
          <a:prstGeom prst="rect">
            <a:avLst/>
          </a:prstGeom>
          <a:noFill/>
          <a:ln w="9525">
            <a:noFill/>
            <a:miter lim="800000"/>
            <a:headEnd/>
            <a:tailEnd/>
          </a:ln>
          <a:effectLst/>
        </p:spPr>
        <p:txBody>
          <a:bodyPr>
            <a:spAutoFit/>
          </a:bodyPr>
          <a:lstStyle/>
          <a:p>
            <a:pPr>
              <a:spcBef>
                <a:spcPct val="50000"/>
              </a:spcBef>
            </a:pPr>
            <a:r>
              <a:rPr lang="tr-TR"/>
              <a:t>zaman</a:t>
            </a:r>
          </a:p>
        </p:txBody>
      </p:sp>
      <p:sp>
        <p:nvSpPr>
          <p:cNvPr id="61447" name="Text Box 7"/>
          <p:cNvSpPr txBox="1">
            <a:spLocks noChangeArrowheads="1"/>
          </p:cNvSpPr>
          <p:nvPr/>
        </p:nvSpPr>
        <p:spPr bwMode="auto">
          <a:xfrm>
            <a:off x="3492500" y="3933825"/>
            <a:ext cx="2519363" cy="366713"/>
          </a:xfrm>
          <a:prstGeom prst="rect">
            <a:avLst/>
          </a:prstGeom>
          <a:noFill/>
          <a:ln w="9525">
            <a:noFill/>
            <a:miter lim="800000"/>
            <a:headEnd/>
            <a:tailEnd/>
          </a:ln>
          <a:effectLst/>
        </p:spPr>
        <p:txBody>
          <a:bodyPr>
            <a:spAutoFit/>
          </a:bodyPr>
          <a:lstStyle/>
          <a:p>
            <a:pPr>
              <a:spcBef>
                <a:spcPct val="50000"/>
              </a:spcBef>
            </a:pPr>
            <a:r>
              <a:rPr lang="tr-TR"/>
              <a:t>mekan</a:t>
            </a:r>
          </a:p>
        </p:txBody>
      </p:sp>
      <p:sp>
        <p:nvSpPr>
          <p:cNvPr id="61448" name="Text Box 8"/>
          <p:cNvSpPr txBox="1">
            <a:spLocks noChangeArrowheads="1"/>
          </p:cNvSpPr>
          <p:nvPr/>
        </p:nvSpPr>
        <p:spPr bwMode="auto">
          <a:xfrm>
            <a:off x="4643438" y="1412875"/>
            <a:ext cx="4500562" cy="2017713"/>
          </a:xfrm>
          <a:prstGeom prst="rect">
            <a:avLst/>
          </a:prstGeom>
          <a:noFill/>
          <a:ln w="9525">
            <a:noFill/>
            <a:miter lim="800000"/>
            <a:headEnd/>
            <a:tailEnd/>
          </a:ln>
          <a:effectLst/>
        </p:spPr>
        <p:txBody>
          <a:bodyPr>
            <a:spAutoFit/>
          </a:bodyPr>
          <a:lstStyle/>
          <a:p>
            <a:pPr>
              <a:spcBef>
                <a:spcPct val="50000"/>
              </a:spcBef>
            </a:pPr>
            <a:r>
              <a:rPr lang="tr-TR"/>
              <a:t>	Değişim</a:t>
            </a:r>
          </a:p>
          <a:p>
            <a:pPr>
              <a:spcBef>
                <a:spcPct val="50000"/>
              </a:spcBef>
            </a:pPr>
            <a:r>
              <a:rPr lang="tr-TR"/>
              <a:t>	fiziksel etki (taşınma)</a:t>
            </a:r>
          </a:p>
          <a:p>
            <a:pPr>
              <a:spcBef>
                <a:spcPct val="50000"/>
              </a:spcBef>
            </a:pPr>
            <a:r>
              <a:rPr lang="tr-TR"/>
              <a:t>	kimyasal etki (kavkı değişimleri)</a:t>
            </a:r>
          </a:p>
          <a:p>
            <a:pPr>
              <a:spcBef>
                <a:spcPct val="50000"/>
              </a:spcBef>
            </a:pPr>
            <a:r>
              <a:rPr lang="tr-TR"/>
              <a:t>	biyolojik etki (parazit vb yaşam </a:t>
            </a:r>
          </a:p>
          <a:p>
            <a:pPr>
              <a:spcBef>
                <a:spcPct val="50000"/>
              </a:spcBef>
            </a:pPr>
            <a:r>
              <a:rPr lang="tr-TR"/>
              <a:t>		      etkileri)</a:t>
            </a:r>
          </a:p>
        </p:txBody>
      </p:sp>
      <p:sp>
        <p:nvSpPr>
          <p:cNvPr id="61449" name="Text Box 9"/>
          <p:cNvSpPr txBox="1">
            <a:spLocks noChangeArrowheads="1"/>
          </p:cNvSpPr>
          <p:nvPr/>
        </p:nvSpPr>
        <p:spPr bwMode="auto">
          <a:xfrm>
            <a:off x="539750" y="5445125"/>
            <a:ext cx="8135938" cy="641350"/>
          </a:xfrm>
          <a:prstGeom prst="rect">
            <a:avLst/>
          </a:prstGeom>
          <a:noFill/>
          <a:ln w="9525">
            <a:noFill/>
            <a:miter lim="800000"/>
            <a:headEnd/>
            <a:tailEnd/>
          </a:ln>
          <a:effectLst/>
        </p:spPr>
        <p:txBody>
          <a:bodyPr>
            <a:spAutoFit/>
          </a:bodyPr>
          <a:lstStyle/>
          <a:p>
            <a:pPr>
              <a:spcBef>
                <a:spcPct val="50000"/>
              </a:spcBef>
            </a:pPr>
            <a:r>
              <a:rPr lang="tr-TR">
                <a:solidFill>
                  <a:srgbClr val="FF0000"/>
                </a:solidFill>
              </a:rPr>
              <a:t>Fosilleşme:</a:t>
            </a:r>
            <a:r>
              <a:rPr lang="tr-TR"/>
              <a:t> Bir organizmanın gömülmesinden bulunuş anına kadar geçen tüm olaylar zincirine denilir. </a:t>
            </a:r>
          </a:p>
        </p:txBody>
      </p:sp>
      <p:sp>
        <p:nvSpPr>
          <p:cNvPr id="61450" name="Oval 10"/>
          <p:cNvSpPr>
            <a:spLocks noChangeArrowheads="1"/>
          </p:cNvSpPr>
          <p:nvPr/>
        </p:nvSpPr>
        <p:spPr bwMode="auto">
          <a:xfrm>
            <a:off x="4211638" y="3716338"/>
            <a:ext cx="1152525" cy="287337"/>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61451" name="Oval 11"/>
          <p:cNvSpPr>
            <a:spLocks noChangeArrowheads="1"/>
          </p:cNvSpPr>
          <p:nvPr/>
        </p:nvSpPr>
        <p:spPr bwMode="auto">
          <a:xfrm>
            <a:off x="4140200" y="765175"/>
            <a:ext cx="1152525" cy="287338"/>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61452" name="AutoShape 12"/>
          <p:cNvSpPr>
            <a:spLocks noChangeArrowheads="1"/>
          </p:cNvSpPr>
          <p:nvPr/>
        </p:nvSpPr>
        <p:spPr bwMode="auto">
          <a:xfrm>
            <a:off x="4572000" y="1196975"/>
            <a:ext cx="144463" cy="1944688"/>
          </a:xfrm>
          <a:prstGeom prst="upArrow">
            <a:avLst>
              <a:gd name="adj1" fmla="val 50000"/>
              <a:gd name="adj2" fmla="val 336537"/>
            </a:avLst>
          </a:prstGeom>
          <a:solidFill>
            <a:schemeClr val="accent1"/>
          </a:solidFill>
          <a:ln w="9525">
            <a:solidFill>
              <a:schemeClr val="tx1"/>
            </a:solidFill>
            <a:miter lim="800000"/>
            <a:headEnd/>
            <a:tailEnd/>
          </a:ln>
          <a:effectLst/>
        </p:spPr>
        <p:txBody>
          <a:bodyPr wrap="none" anchor="ctr"/>
          <a:lstStyle/>
          <a:p>
            <a:endParaRPr lang="tr-TR"/>
          </a:p>
        </p:txBody>
      </p:sp>
      <p:sp>
        <p:nvSpPr>
          <p:cNvPr id="61453" name="Text Box 13"/>
          <p:cNvSpPr txBox="1">
            <a:spLocks noChangeArrowheads="1"/>
          </p:cNvSpPr>
          <p:nvPr/>
        </p:nvSpPr>
        <p:spPr bwMode="auto">
          <a:xfrm>
            <a:off x="5580063" y="692150"/>
            <a:ext cx="2087562" cy="366713"/>
          </a:xfrm>
          <a:prstGeom prst="rect">
            <a:avLst/>
          </a:prstGeom>
          <a:noFill/>
          <a:ln w="9525">
            <a:noFill/>
            <a:miter lim="800000"/>
            <a:headEnd/>
            <a:tailEnd/>
          </a:ln>
          <a:effectLst/>
        </p:spPr>
        <p:txBody>
          <a:bodyPr>
            <a:spAutoFit/>
          </a:bodyPr>
          <a:lstStyle/>
          <a:p>
            <a:pPr>
              <a:spcBef>
                <a:spcPct val="50000"/>
              </a:spcBef>
            </a:pPr>
            <a:r>
              <a:rPr lang="tr-TR"/>
              <a:t>bulunuş</a:t>
            </a:r>
          </a:p>
        </p:txBody>
      </p:sp>
      <p:sp>
        <p:nvSpPr>
          <p:cNvPr id="61454" name="Text Box 14"/>
          <p:cNvSpPr txBox="1">
            <a:spLocks noChangeArrowheads="1"/>
          </p:cNvSpPr>
          <p:nvPr/>
        </p:nvSpPr>
        <p:spPr bwMode="auto">
          <a:xfrm>
            <a:off x="5651500" y="3716338"/>
            <a:ext cx="1655763" cy="366712"/>
          </a:xfrm>
          <a:prstGeom prst="rect">
            <a:avLst/>
          </a:prstGeom>
          <a:noFill/>
          <a:ln w="9525">
            <a:noFill/>
            <a:miter lim="800000"/>
            <a:headEnd/>
            <a:tailEnd/>
          </a:ln>
          <a:effectLst/>
        </p:spPr>
        <p:txBody>
          <a:bodyPr>
            <a:spAutoFit/>
          </a:bodyPr>
          <a:lstStyle/>
          <a:p>
            <a:pPr>
              <a:spcBef>
                <a:spcPct val="50000"/>
              </a:spcBef>
            </a:pPr>
            <a:r>
              <a:rPr lang="tr-TR"/>
              <a:t>ölüm</a:t>
            </a:r>
          </a:p>
        </p:txBody>
      </p:sp>
      <p:sp>
        <p:nvSpPr>
          <p:cNvPr id="61455" name="Text Box 15"/>
          <p:cNvSpPr txBox="1">
            <a:spLocks noChangeArrowheads="1"/>
          </p:cNvSpPr>
          <p:nvPr/>
        </p:nvSpPr>
        <p:spPr bwMode="auto">
          <a:xfrm>
            <a:off x="5651500" y="3357563"/>
            <a:ext cx="1655763" cy="366712"/>
          </a:xfrm>
          <a:prstGeom prst="rect">
            <a:avLst/>
          </a:prstGeom>
          <a:noFill/>
          <a:ln w="9525">
            <a:noFill/>
            <a:miter lim="800000"/>
            <a:headEnd/>
            <a:tailEnd/>
          </a:ln>
          <a:effectLst/>
        </p:spPr>
        <p:txBody>
          <a:bodyPr>
            <a:spAutoFit/>
          </a:bodyPr>
          <a:lstStyle/>
          <a:p>
            <a:pPr>
              <a:spcBef>
                <a:spcPct val="50000"/>
              </a:spcBef>
            </a:pPr>
            <a:r>
              <a:rPr lang="tr-TR"/>
              <a:t>gömülme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Fosil"/>
          <p:cNvPicPr>
            <a:picLocks noChangeAspect="1" noChangeArrowheads="1" noCrop="1"/>
          </p:cNvPicPr>
          <p:nvPr/>
        </p:nvPicPr>
        <p:blipFill>
          <a:blip r:embed="rId2" cstate="print"/>
          <a:srcRect/>
          <a:stretch>
            <a:fillRect/>
          </a:stretch>
        </p:blipFill>
        <p:spPr bwMode="auto">
          <a:xfrm>
            <a:off x="2905125" y="1743075"/>
            <a:ext cx="3333750" cy="3371850"/>
          </a:xfrm>
          <a:prstGeom prst="rect">
            <a:avLst/>
          </a:prstGeom>
          <a:noFill/>
        </p:spPr>
      </p:pic>
      <p:sp>
        <p:nvSpPr>
          <p:cNvPr id="59398" name="Rectangle 6"/>
          <p:cNvSpPr>
            <a:spLocks noChangeArrowheads="1"/>
          </p:cNvSpPr>
          <p:nvPr/>
        </p:nvSpPr>
        <p:spPr bwMode="auto">
          <a:xfrm>
            <a:off x="1258888" y="5445125"/>
            <a:ext cx="7258050" cy="366713"/>
          </a:xfrm>
          <a:prstGeom prst="rect">
            <a:avLst/>
          </a:prstGeom>
          <a:noFill/>
          <a:ln w="9525">
            <a:noFill/>
            <a:miter lim="800000"/>
            <a:headEnd/>
            <a:tailEnd/>
          </a:ln>
          <a:effectLst/>
        </p:spPr>
        <p:txBody>
          <a:bodyPr wrap="none">
            <a:spAutoFit/>
          </a:bodyPr>
          <a:lstStyle/>
          <a:p>
            <a:r>
              <a:rPr lang="tr-TR"/>
              <a:t>http://www.biltek.tubitak.gov.tr/bilgipaket/jeolojik/Fanerozoik/index.htm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2" cstate="print"/>
          <a:srcRect l="28349" t="36012" r="16978" b="9087"/>
          <a:stretch>
            <a:fillRect/>
          </a:stretch>
        </p:blipFill>
        <p:spPr bwMode="auto">
          <a:xfrm>
            <a:off x="0" y="0"/>
            <a:ext cx="9144000" cy="6886575"/>
          </a:xfrm>
          <a:prstGeom prst="rect">
            <a:avLst/>
          </a:prstGeom>
          <a:noFill/>
          <a:ln w="9525">
            <a:noFill/>
            <a:miter lim="800000"/>
            <a:headEnd/>
            <a:tailEnd/>
          </a:ln>
          <a:effectLst/>
        </p:spPr>
      </p:pic>
      <p:sp>
        <p:nvSpPr>
          <p:cNvPr id="5" name="4 Metin kutusu"/>
          <p:cNvSpPr txBox="1"/>
          <p:nvPr/>
        </p:nvSpPr>
        <p:spPr>
          <a:xfrm>
            <a:off x="5868144" y="6237312"/>
            <a:ext cx="2952328" cy="369332"/>
          </a:xfrm>
          <a:prstGeom prst="rect">
            <a:avLst/>
          </a:prstGeom>
          <a:noFill/>
        </p:spPr>
        <p:txBody>
          <a:bodyPr wrap="square" rtlCol="0">
            <a:spAutoFit/>
          </a:bodyPr>
          <a:lstStyle/>
          <a:p>
            <a:r>
              <a:rPr lang="tr-TR" dirty="0" err="1" smtClean="0">
                <a:solidFill>
                  <a:srgbClr val="FF0000"/>
                </a:solidFill>
              </a:rPr>
              <a:t>Alkaya</a:t>
            </a:r>
            <a:r>
              <a:rPr lang="tr-TR" dirty="0" smtClean="0">
                <a:solidFill>
                  <a:srgbClr val="FF0000"/>
                </a:solidFill>
              </a:rPr>
              <a:t>, F. Ders notları</a:t>
            </a:r>
            <a:endParaRPr lang="tr-TR"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395288" y="115888"/>
            <a:ext cx="8280400" cy="6959600"/>
          </a:xfrm>
          <a:prstGeom prst="rect">
            <a:avLst/>
          </a:prstGeom>
          <a:noFill/>
          <a:ln w="9525">
            <a:noFill/>
            <a:miter lim="800000"/>
            <a:headEnd/>
            <a:tailEnd/>
          </a:ln>
          <a:effectLst/>
        </p:spPr>
        <p:txBody>
          <a:bodyPr>
            <a:spAutoFit/>
          </a:bodyPr>
          <a:lstStyle/>
          <a:p>
            <a:pPr>
              <a:spcBef>
                <a:spcPct val="50000"/>
              </a:spcBef>
            </a:pPr>
            <a:r>
              <a:rPr lang="tr-TR" b="1">
                <a:solidFill>
                  <a:srgbClr val="FF0000"/>
                </a:solidFill>
              </a:rPr>
              <a:t>Fosiller nasıl oluşur?</a:t>
            </a:r>
            <a:r>
              <a:rPr lang="tr-TR">
                <a:solidFill>
                  <a:srgbClr val="FF0000"/>
                </a:solidFill>
              </a:rPr>
              <a:t/>
            </a:r>
            <a:br>
              <a:rPr lang="tr-TR">
                <a:solidFill>
                  <a:srgbClr val="FF0000"/>
                </a:solidFill>
              </a:rPr>
            </a:br>
            <a:r>
              <a:rPr lang="tr-TR"/>
              <a:t/>
            </a:r>
            <a:br>
              <a:rPr lang="tr-TR"/>
            </a:br>
            <a:r>
              <a:rPr lang="tr-TR"/>
              <a:t>(</a:t>
            </a:r>
            <a:r>
              <a:rPr lang="tr-TR">
                <a:hlinkClick r:id="rId2"/>
              </a:rPr>
              <a:t>http://www.mta.gov.tr/muze/paleo/fosil.asp</a:t>
            </a:r>
            <a:r>
              <a:rPr lang="tr-TR"/>
              <a:t>)</a:t>
            </a:r>
          </a:p>
          <a:p>
            <a:pPr>
              <a:spcBef>
                <a:spcPct val="50000"/>
              </a:spcBef>
            </a:pPr>
            <a:r>
              <a:rPr lang="tr-TR"/>
              <a:t>Canlılar öldükten sonra organik-yumuşak kısımları diğer hayvanlar tarafından tüketilir veya bakteriler tarafından tahrip edilir. Eğer ortam bakterilerin yaşamasına uygun oksijene sahip değilse ve ortam fosilleşmeye uygun taşlaşma süreci koşulları taşıyorsa, canlıdan arta kalan kemik, kabuk ve diş gibi sert ve dayanıklı kısımlar fosilleşerek günümüze ulaşabilir. Ayrıca hayvanların; kusmuk pelletleri, dışkı pelletleri (koprolit), yumurtaları ve izleri de fosil olarak korunabilir.</a:t>
            </a:r>
            <a:br>
              <a:rPr lang="tr-TR"/>
            </a:br>
            <a:r>
              <a:rPr lang="tr-TR"/>
              <a:t/>
            </a:r>
            <a:br>
              <a:rPr lang="tr-TR"/>
            </a:br>
            <a:r>
              <a:rPr lang="tr-TR" b="1"/>
              <a:t>1. Karbonlaşma:</a:t>
            </a:r>
            <a:r>
              <a:rPr lang="tr-TR"/>
              <a:t> Bitki fosilleri deniz, göl ya da bataklık gibi ortamlarda gömülerek fosilleşebilir. "Kömürleşme" denen karbonlaşma olayıyla bitkiler kısmen veya tamamen değişerek kömür haline gelebilirler.</a:t>
            </a:r>
            <a:br>
              <a:rPr lang="tr-TR"/>
            </a:br>
            <a:endParaRPr lang="tr-TR"/>
          </a:p>
          <a:p>
            <a:pPr>
              <a:spcBef>
                <a:spcPct val="50000"/>
              </a:spcBef>
            </a:pPr>
            <a:r>
              <a:rPr lang="tr-TR" b="1"/>
              <a:t>2. Petrifikasyon:</a:t>
            </a:r>
            <a:r>
              <a:rPr lang="tr-TR"/>
              <a:t> Organizma kalıntılarının kristalizasyonla mineralojik bileşimlerinin değişmesidir. En iyi bilinen petrifikasyon tipi silisçe zengin suların bitki hücreleri içine girerek kalıntıları </a:t>
            </a:r>
            <a:r>
              <a:rPr lang="tr-TR">
                <a:solidFill>
                  <a:srgbClr val="FF0000"/>
                </a:solidFill>
              </a:rPr>
              <a:t>silisleş</a:t>
            </a:r>
            <a:r>
              <a:rPr lang="tr-TR"/>
              <a:t>tirmesidir. Buna silisleşmiş ağaçlar örnek olarak verilebilir. Ayrıca hayvan kabukları veya kemikleri, içlerindeki boşluk veya gözeneklerin kalsit, silis ve demirce zengin sularla dolarak kristalleşmesiyle </a:t>
            </a:r>
            <a:r>
              <a:rPr lang="tr-TR">
                <a:solidFill>
                  <a:srgbClr val="FF0000"/>
                </a:solidFill>
              </a:rPr>
              <a:t>demirleş</a:t>
            </a:r>
            <a:r>
              <a:rPr lang="tr-TR"/>
              <a:t>miş, </a:t>
            </a:r>
            <a:r>
              <a:rPr lang="tr-TR">
                <a:solidFill>
                  <a:srgbClr val="FF0000"/>
                </a:solidFill>
              </a:rPr>
              <a:t>piritleş</a:t>
            </a:r>
            <a:r>
              <a:rPr lang="tr-TR"/>
              <a:t>miş, silisleşmiş veya </a:t>
            </a:r>
            <a:r>
              <a:rPr lang="tr-TR">
                <a:solidFill>
                  <a:srgbClr val="FF0000"/>
                </a:solidFill>
              </a:rPr>
              <a:t>kalsit</a:t>
            </a:r>
            <a:r>
              <a:rPr lang="tr-TR"/>
              <a:t>leşmiş hale dönüşebilirler.</a:t>
            </a:r>
            <a:br>
              <a:rPr lang="tr-TR"/>
            </a:br>
            <a:r>
              <a:rPr lang="tr-TR"/>
              <a:t/>
            </a:r>
            <a:br>
              <a:rPr lang="tr-TR"/>
            </a:br>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107950" y="333375"/>
            <a:ext cx="9036050" cy="6683375"/>
          </a:xfrm>
          <a:prstGeom prst="rect">
            <a:avLst/>
          </a:prstGeom>
          <a:noFill/>
          <a:ln w="9525">
            <a:noFill/>
            <a:miter lim="800000"/>
            <a:headEnd/>
            <a:tailEnd/>
          </a:ln>
          <a:effectLst/>
        </p:spPr>
        <p:txBody>
          <a:bodyPr>
            <a:spAutoFit/>
          </a:bodyPr>
          <a:lstStyle/>
          <a:p>
            <a:pPr>
              <a:spcBef>
                <a:spcPct val="50000"/>
              </a:spcBef>
            </a:pPr>
            <a:r>
              <a:rPr lang="tr-TR"/>
              <a:t>(</a:t>
            </a:r>
            <a:r>
              <a:rPr lang="tr-TR">
                <a:hlinkClick r:id="rId2"/>
              </a:rPr>
              <a:t>http://www.mta.gov.tr/muze/paleo/fosil.asp</a:t>
            </a:r>
            <a:r>
              <a:rPr lang="tr-TR"/>
              <a:t>)</a:t>
            </a:r>
          </a:p>
          <a:p>
            <a:r>
              <a:rPr lang="tr-TR" b="1"/>
              <a:t>3. Yer Değiştirme:</a:t>
            </a:r>
            <a:r>
              <a:rPr lang="tr-TR"/>
              <a:t> Yer değiştirme çamur içinde gömülü olan organizma kalıntılarının sülfid (pirit) veya fosfat (apatit) mineralleriyle yer değiştirmesi sonucu oluşur. Bu süreçte mineraller, organizmanın anatomisinin detaylarını gösteren yumuşak dokularla yer değiştirebilir. Örneğin Almanya'da bazı şeyller içinde Devoniyen'de yaşamış bir trilobitin antenleri ve sefalopodların tentakülleri, piritleşmiş fosiller olarak bulunmuştur.</a:t>
            </a:r>
            <a:endParaRPr lang="tr-TR" b="1"/>
          </a:p>
          <a:p>
            <a:endParaRPr lang="tr-TR" b="1"/>
          </a:p>
          <a:p>
            <a:r>
              <a:rPr lang="tr-TR" b="1"/>
              <a:t>4. Yeniden Kristalleşme:</a:t>
            </a:r>
            <a:r>
              <a:rPr lang="tr-TR"/>
              <a:t> Yeniden kristalleşme olayı hayvanın kabuğunun mikroskobik ölçüde detaylarını bozar. Buna karşılık kabuğun dış şeklinde bir değişiklik olmaz. Hayvan kabuklarının bir çoğu kalsiyum karbonat bileşimli aragonit mineralinden yapılmıştır. Milyonlarca yıl boyunca fosilleşme sırasında kalsiyum karbonat yeniden kristalleşerek daha duraylı bir mineral olan kalsit haline dönüşür.</a:t>
            </a:r>
            <a:br>
              <a:rPr lang="tr-TR"/>
            </a:br>
            <a:endParaRPr lang="tr-TR"/>
          </a:p>
          <a:p>
            <a:r>
              <a:rPr lang="tr-TR" b="1"/>
              <a:t>5. Yumuşak Dokuların Korunması Yoluyla Fosilleşme:</a:t>
            </a:r>
            <a:r>
              <a:rPr lang="tr-TR"/>
              <a:t> Bazen olağanüstü koşullar altında, organizmaya ait deri, tüy, doku gibi bazı parçalar bozulmadan fosilleşebilir. Örneğin Sibirya'da buz kütlelerin içinde binlerce yıl boyunca bozulmadan kalmış bütün mamut fosilleri bulunmuştur. Hatta bu mamutların midelerindeki yiyecekler bile olduğu gibi korunmuştur. </a:t>
            </a:r>
            <a:br>
              <a:rPr lang="tr-TR"/>
            </a:br>
            <a:r>
              <a:rPr lang="tr-TR"/>
              <a:t>Olağanüstü koşullar sıcak ve kurak iklimlerde de oluşabilir. Mumyalaşma adı verilen bu süreçte yumuşak dokular, bakterilerce çürütülmeye fırsat kalmadan kısa sürede kurur. Paleontologlar Çin'de bu şekilde derileri ve tüyleriyle korunmuş dinozor fosilleri bulmuşlardır.</a:t>
            </a:r>
            <a:br>
              <a:rPr lang="tr-TR"/>
            </a:br>
            <a:r>
              <a:rPr lang="tr-TR"/>
              <a:t/>
            </a:r>
            <a:br>
              <a:rPr lang="tr-TR"/>
            </a:br>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23850" y="0"/>
            <a:ext cx="8135938" cy="6958013"/>
          </a:xfrm>
          <a:prstGeom prst="rect">
            <a:avLst/>
          </a:prstGeom>
          <a:noFill/>
          <a:ln w="9525">
            <a:noFill/>
            <a:miter lim="800000"/>
            <a:headEnd/>
            <a:tailEnd/>
          </a:ln>
          <a:effectLst/>
        </p:spPr>
        <p:txBody>
          <a:bodyPr>
            <a:spAutoFit/>
          </a:bodyPr>
          <a:lstStyle/>
          <a:p>
            <a:r>
              <a:rPr lang="tr-TR"/>
              <a:t/>
            </a:r>
            <a:br>
              <a:rPr lang="tr-TR"/>
            </a:br>
            <a:r>
              <a:rPr lang="tr-TR"/>
              <a:t>(</a:t>
            </a:r>
            <a:r>
              <a:rPr lang="tr-TR">
                <a:hlinkClick r:id="rId2"/>
              </a:rPr>
              <a:t>http://www.mta.gov.tr/muze/paleo/fosil.asp</a:t>
            </a:r>
            <a:r>
              <a:rPr lang="tr-TR"/>
              <a:t>)</a:t>
            </a:r>
          </a:p>
          <a:p>
            <a:r>
              <a:rPr lang="tr-TR" b="1"/>
              <a:t>6. Organik Kapanlar:</a:t>
            </a:r>
            <a:r>
              <a:rPr lang="tr-TR"/>
              <a:t> Bir organizmanın amber, doğal asfalt veya çürümüş organik madde içinde hapsolarak korunması sonucu oluşan fosilleşme şeklidir. Bunlardan amber, ağaç reçineleridir. Ağaçtan akan reçine bu sırada böcek, örümcek veya küçük kertenkeleleri yakalayabilir. Hemen katılaşarak sertleşen bu madde içindeki hayvan hiç bozulmadan ve tüm detayıyla milyonlarca yıl boyunca kalabilir. </a:t>
            </a:r>
            <a:br>
              <a:rPr lang="tr-TR"/>
            </a:br>
            <a:r>
              <a:rPr lang="tr-TR"/>
              <a:t/>
            </a:r>
            <a:br>
              <a:rPr lang="tr-TR"/>
            </a:br>
            <a:r>
              <a:rPr lang="tr-TR"/>
              <a:t>Doğal asfalt, petrol kalıntısıdır. Asfalt suyla örtüldüğü zaman, susamış hayvanlar sudan içmek için geldiklerinde içine düşebilirler. Böylece yapışkan zeminden kurtulamayan hayvan yine hiç bozulmadan korunur. Bu tip ortamda fosilleşmiş hayvanlara Amerika'da Kaliforniya'da rastlanmıştır. </a:t>
            </a:r>
            <a:br>
              <a:rPr lang="tr-TR"/>
            </a:br>
            <a:r>
              <a:rPr lang="tr-TR"/>
              <a:t/>
            </a:r>
            <a:br>
              <a:rPr lang="tr-TR"/>
            </a:br>
            <a:r>
              <a:rPr lang="tr-TR"/>
              <a:t>Bir başka ortam bataklıklardır. Her ne kadar asidik ortam organik malzemeyi bozsa da, daha sağlam olan kemikler bozulmadan kalabilir. Danimarka'da 2000 yıl öncesinden kalma bataklıklarda insan kalıntıları bulunmuştur.</a:t>
            </a:r>
            <a:br>
              <a:rPr lang="tr-TR"/>
            </a:br>
            <a:endParaRPr lang="tr-TR"/>
          </a:p>
          <a:p>
            <a:r>
              <a:rPr lang="tr-TR" b="1"/>
              <a:t>7. Boşluk ve Kalıplar:</a:t>
            </a:r>
            <a:r>
              <a:rPr lang="tr-TR"/>
              <a:t> Asidik koşullar kayaç içinde korunmuş fosil hayvan kalıntılarını bulundukları yerde yavaşça eritir. Bu etki kaya içinde bir kalıp bırakır. Bu süreç genellikle kolay çözülen kalsitik kabuklarda daha fazla görülür. Kabuğun dış kısmının etkilenmesiyle dış kalıp oluşur. Bazen kabuk çözülmeden önce içi çökelle dolarak iç kalıplar meydana gelir.</a:t>
            </a:r>
            <a:br>
              <a:rPr lang="tr-TR"/>
            </a:br>
            <a:r>
              <a:rPr lang="tr-TR"/>
              <a:t/>
            </a:r>
            <a:br>
              <a:rPr lang="tr-TR"/>
            </a:br>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323850" y="620713"/>
            <a:ext cx="8280400" cy="5311775"/>
          </a:xfrm>
          <a:prstGeom prst="rect">
            <a:avLst/>
          </a:prstGeom>
          <a:noFill/>
          <a:ln w="9525">
            <a:noFill/>
            <a:miter lim="800000"/>
            <a:headEnd/>
            <a:tailEnd/>
          </a:ln>
          <a:effectLst/>
        </p:spPr>
        <p:txBody>
          <a:bodyPr>
            <a:spAutoFit/>
          </a:bodyPr>
          <a:lstStyle/>
          <a:p>
            <a:pPr>
              <a:spcBef>
                <a:spcPct val="50000"/>
              </a:spcBef>
            </a:pPr>
            <a:r>
              <a:rPr lang="tr-TR"/>
              <a:t/>
            </a:r>
            <a:br>
              <a:rPr lang="tr-TR"/>
            </a:br>
            <a:r>
              <a:rPr lang="tr-TR"/>
              <a:t>(</a:t>
            </a:r>
            <a:r>
              <a:rPr lang="tr-TR">
                <a:hlinkClick r:id="rId2"/>
              </a:rPr>
              <a:t>http://www.mta.gov.tr/muze/paleo/fosil.asp</a:t>
            </a:r>
            <a:r>
              <a:rPr lang="tr-TR"/>
              <a:t>)</a:t>
            </a:r>
          </a:p>
          <a:p>
            <a:pPr>
              <a:spcBef>
                <a:spcPct val="50000"/>
              </a:spcBef>
            </a:pPr>
            <a:r>
              <a:rPr lang="tr-TR" b="1"/>
              <a:t>8. İzler (Omurgalı ve Omurgasız Hayvanlar):</a:t>
            </a:r>
            <a:r>
              <a:rPr lang="tr-TR"/>
              <a:t> Hayvanlar çamur gibi yumuşak bir zeminde yürüdükleri zaman bıraktıkları çeşitli ayak, kuyruk veya gövde vb. izleri sertleşerek korunabilir. Bu izlere ait boşluklar farklı bir çökelle dolduğu zaman kalıp haline gelir. Buna dinozorların ve insanların ayak izleri örnek olarak gösterilebilir. Paleontologlar, dinozorların ayak izlerini yorumlayarak onların yürüme ve hareket etme özelliklerini ortaya koyabilirler.</a:t>
            </a:r>
            <a:br>
              <a:rPr lang="tr-TR"/>
            </a:br>
            <a:endParaRPr lang="tr-TR"/>
          </a:p>
          <a:p>
            <a:pPr>
              <a:spcBef>
                <a:spcPct val="50000"/>
              </a:spcBef>
            </a:pPr>
            <a:r>
              <a:rPr lang="tr-TR" b="1"/>
              <a:t>9. Fosil Benzeri Yapılar:</a:t>
            </a:r>
            <a:r>
              <a:rPr lang="tr-TR"/>
              <a:t> Bazen mineraller, kayaçlar içinde büyüyerek fosil benzeri şekiller oluşturabilirler. Bunlara yalancı fosiller denilir. Örneğin dendrit kristalleri sıklıkla fosil sanılmaktadır.</a:t>
            </a:r>
            <a:br>
              <a:rPr lang="tr-TR"/>
            </a:br>
            <a:r>
              <a:rPr lang="tr-TR"/>
              <a:t/>
            </a:r>
            <a:br>
              <a:rPr lang="tr-TR"/>
            </a:br>
            <a:r>
              <a:rPr lang="tr-TR"/>
              <a:t>Bunun dışında, bazen mumyalaşmış veya travertenle kaplanmış güncel hayvan veya bitkilere de rastlanabilir. Bu kalıntılar da gerçek fosil değildir. Zaman içinde fosilleşmeye aday örneklerdir.</a:t>
            </a:r>
            <a:br>
              <a:rPr lang="tr-TR"/>
            </a:br>
            <a:r>
              <a:rPr lang="tr-TR"/>
              <a:t/>
            </a:r>
            <a:br>
              <a:rPr lang="tr-TR"/>
            </a:br>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468313" y="476250"/>
            <a:ext cx="7416800" cy="5997575"/>
          </a:xfrm>
          <a:prstGeom prst="rect">
            <a:avLst/>
          </a:prstGeom>
          <a:noFill/>
          <a:ln w="9525">
            <a:noFill/>
            <a:miter lim="800000"/>
            <a:headEnd/>
            <a:tailEnd/>
          </a:ln>
          <a:effectLst/>
        </p:spPr>
        <p:txBody>
          <a:bodyPr>
            <a:spAutoFit/>
          </a:bodyPr>
          <a:lstStyle/>
          <a:p>
            <a:pPr>
              <a:spcBef>
                <a:spcPct val="50000"/>
              </a:spcBef>
            </a:pPr>
            <a:r>
              <a:rPr lang="tr-TR"/>
              <a:t/>
            </a:r>
            <a:br>
              <a:rPr lang="tr-TR"/>
            </a:br>
            <a:r>
              <a:rPr lang="tr-TR"/>
              <a:t>(</a:t>
            </a:r>
            <a:r>
              <a:rPr lang="tr-TR">
                <a:hlinkClick r:id="rId2"/>
              </a:rPr>
              <a:t>http://www.mta.gov.tr/muze/paleo/fosil.asp</a:t>
            </a:r>
            <a:r>
              <a:rPr lang="tr-TR"/>
              <a:t>)</a:t>
            </a:r>
          </a:p>
          <a:p>
            <a:pPr>
              <a:spcBef>
                <a:spcPct val="50000"/>
              </a:spcBef>
            </a:pPr>
            <a:r>
              <a:rPr lang="tr-TR" b="1"/>
              <a:t>Karasal Fosilleşmeye Bir Örnek</a:t>
            </a:r>
            <a:r>
              <a:rPr lang="tr-TR"/>
              <a:t/>
            </a:r>
            <a:br>
              <a:rPr lang="tr-TR"/>
            </a:br>
            <a:r>
              <a:rPr lang="tr-TR" b="1"/>
              <a:t>a)</a:t>
            </a:r>
            <a:r>
              <a:rPr lang="tr-TR"/>
              <a:t> Omurgalı hayvanlar nehir, çay, dere ve göl gibi tatlı su kaynaklarının kenarında yaşamlarını sürdürüyorlar.</a:t>
            </a:r>
            <a:br>
              <a:rPr lang="tr-TR"/>
            </a:br>
            <a:r>
              <a:rPr lang="tr-TR" b="1"/>
              <a:t>b)</a:t>
            </a:r>
            <a:r>
              <a:rPr lang="tr-TR"/>
              <a:t> Ölen hayvanların kemikleri çeşitli su taşkınlarının getirdikleri kırıntılı malzemeler altında kalarak örtülüyor.</a:t>
            </a:r>
            <a:br>
              <a:rPr lang="tr-TR"/>
            </a:br>
            <a:r>
              <a:rPr lang="tr-TR" b="1"/>
              <a:t>c)</a:t>
            </a:r>
            <a:r>
              <a:rPr lang="tr-TR"/>
              <a:t> Su taşkınlarının getirileriyle oluşan çökeller kemiklerin üzerindeki kırıntılı kayaçları gittikçe kalınlaştırıyor.</a:t>
            </a:r>
            <a:br>
              <a:rPr lang="tr-TR"/>
            </a:br>
            <a:r>
              <a:rPr lang="tr-TR" b="1"/>
              <a:t>d)</a:t>
            </a:r>
            <a:r>
              <a:rPr lang="tr-TR"/>
              <a:t> Akarsu taşkınlarının getirdiği tortullar istifi zaman içinde daha da kalınlaştırıyor.</a:t>
            </a:r>
            <a:br>
              <a:rPr lang="tr-TR"/>
            </a:br>
            <a:r>
              <a:rPr lang="tr-TR" b="1"/>
              <a:t>e)</a:t>
            </a:r>
            <a:r>
              <a:rPr lang="tr-TR"/>
              <a:t> Çökel miktarının zamanla artması hayvan kemiklerinin daha da derinlerde kalmasına ve taşlaşarak fosilleşmesine neden oluyor. </a:t>
            </a:r>
            <a:br>
              <a:rPr lang="tr-TR"/>
            </a:br>
            <a:r>
              <a:rPr lang="tr-TR" b="1"/>
              <a:t>f)</a:t>
            </a:r>
            <a:r>
              <a:rPr lang="tr-TR"/>
              <a:t> Göl ya da çökelme havzası çökellerle dolarak ortadan kalkıyor. Daha sonra tektonik bir yükselmeyle akarsular yeniden canlanıyor. Kalın bir istif oluşturan bu alan zamanla aşındırılarak yarılmaya başlıyor ve gömülü kalmış olan fosilli tabakalar açığa çıkıyor. Fosil bilimciler (paleontologlar) sanki bir avcı gibi bu fosil yatakları araştırıp bularak ve bilimsel kazılar yaparak bu fosilleri gün ışığına çıkarıp, bilim dünyasına sunuyorlar.</a:t>
            </a:r>
            <a:br>
              <a:rPr lang="tr-TR"/>
            </a:br>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WordArt 4"/>
          <p:cNvSpPr>
            <a:spLocks noChangeArrowheads="1" noChangeShapeType="1" noTextEdit="1"/>
          </p:cNvSpPr>
          <p:nvPr/>
        </p:nvSpPr>
        <p:spPr bwMode="auto">
          <a:xfrm>
            <a:off x="250825" y="188913"/>
            <a:ext cx="3168650" cy="4318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Taksonomik hiyerarşi</a:t>
            </a:r>
          </a:p>
        </p:txBody>
      </p:sp>
      <p:sp>
        <p:nvSpPr>
          <p:cNvPr id="64517" name="Text Box 5"/>
          <p:cNvSpPr txBox="1">
            <a:spLocks noChangeArrowheads="1"/>
          </p:cNvSpPr>
          <p:nvPr/>
        </p:nvSpPr>
        <p:spPr bwMode="auto">
          <a:xfrm>
            <a:off x="250825" y="1916113"/>
            <a:ext cx="8642350" cy="2292350"/>
          </a:xfrm>
          <a:prstGeom prst="rect">
            <a:avLst/>
          </a:prstGeom>
          <a:noFill/>
          <a:ln w="9525">
            <a:noFill/>
            <a:miter lim="800000"/>
            <a:headEnd/>
            <a:tailEnd/>
          </a:ln>
          <a:effectLst/>
        </p:spPr>
        <p:txBody>
          <a:bodyPr>
            <a:spAutoFit/>
          </a:bodyPr>
          <a:lstStyle/>
          <a:p>
            <a:pPr>
              <a:spcBef>
                <a:spcPct val="50000"/>
              </a:spcBef>
            </a:pPr>
            <a:r>
              <a:rPr lang="tr-TR">
                <a:solidFill>
                  <a:srgbClr val="FF0000"/>
                </a:solidFill>
              </a:rPr>
              <a:t>TÜR:</a:t>
            </a:r>
            <a:r>
              <a:rPr lang="tr-TR"/>
              <a:t>  Üreme sonrasında kendine benzer bireyler meydana gelen morfolojik benzerlik sunan bireyler topluluğudur. Üç temel nokta dikkat çekicidir. </a:t>
            </a:r>
          </a:p>
          <a:p>
            <a:pPr>
              <a:spcBef>
                <a:spcPct val="50000"/>
              </a:spcBef>
            </a:pPr>
            <a:r>
              <a:rPr lang="tr-TR"/>
              <a:t>	-Üreme </a:t>
            </a:r>
          </a:p>
          <a:p>
            <a:pPr>
              <a:spcBef>
                <a:spcPct val="50000"/>
              </a:spcBef>
            </a:pPr>
            <a:r>
              <a:rPr lang="tr-TR"/>
              <a:t>	-Coğrafik yayılım</a:t>
            </a:r>
          </a:p>
          <a:p>
            <a:pPr>
              <a:spcBef>
                <a:spcPct val="50000"/>
              </a:spcBef>
            </a:pPr>
            <a:r>
              <a:rPr lang="tr-TR"/>
              <a:t>	-Morfolojik benzerlik</a:t>
            </a:r>
          </a:p>
          <a:p>
            <a:pPr>
              <a:spcBef>
                <a:spcPct val="50000"/>
              </a:spcBef>
            </a:pPr>
            <a:endParaRPr lang="tr-TR"/>
          </a:p>
        </p:txBody>
      </p:sp>
      <p:sp>
        <p:nvSpPr>
          <p:cNvPr id="64518" name="Text Box 6"/>
          <p:cNvSpPr txBox="1">
            <a:spLocks noChangeArrowheads="1"/>
          </p:cNvSpPr>
          <p:nvPr/>
        </p:nvSpPr>
        <p:spPr bwMode="auto">
          <a:xfrm>
            <a:off x="430213" y="4292600"/>
            <a:ext cx="8713787" cy="915988"/>
          </a:xfrm>
          <a:prstGeom prst="rect">
            <a:avLst/>
          </a:prstGeom>
          <a:noFill/>
          <a:ln w="9525">
            <a:noFill/>
            <a:miter lim="800000"/>
            <a:headEnd/>
            <a:tailEnd/>
          </a:ln>
          <a:effectLst/>
        </p:spPr>
        <p:txBody>
          <a:bodyPr>
            <a:spAutoFit/>
          </a:bodyPr>
          <a:lstStyle/>
          <a:p>
            <a:pPr>
              <a:spcBef>
                <a:spcPct val="50000"/>
              </a:spcBef>
            </a:pPr>
            <a:r>
              <a:rPr lang="tr-TR"/>
              <a:t>Paleontoloji’nin kalbini TAKSONOMİ oluşturur. Taksonomi fosil ve güncel hayvanların belirli bir düzen içerisinde doğal gruplara ayrılmasıdır.  Bu grupların her birine TAKSON denilir (Takson tekil, Taksa çoğuldur).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900113" y="765175"/>
            <a:ext cx="7775575" cy="2017713"/>
          </a:xfrm>
          <a:prstGeom prst="rect">
            <a:avLst/>
          </a:prstGeom>
          <a:noFill/>
          <a:ln w="9525">
            <a:noFill/>
            <a:miter lim="800000"/>
            <a:headEnd/>
            <a:tailEnd/>
          </a:ln>
          <a:effectLst/>
        </p:spPr>
        <p:txBody>
          <a:bodyPr>
            <a:spAutoFit/>
          </a:bodyPr>
          <a:lstStyle/>
          <a:p>
            <a:pPr>
              <a:spcBef>
                <a:spcPct val="50000"/>
              </a:spcBef>
            </a:pPr>
            <a:r>
              <a:rPr lang="tr-TR"/>
              <a:t>	  Alem 				Alem</a:t>
            </a:r>
          </a:p>
          <a:p>
            <a:pPr>
              <a:spcBef>
                <a:spcPct val="50000"/>
              </a:spcBef>
            </a:pPr>
            <a:endParaRPr lang="tr-TR"/>
          </a:p>
          <a:p>
            <a:pPr>
              <a:spcBef>
                <a:spcPct val="50000"/>
              </a:spcBef>
            </a:pPr>
            <a:r>
              <a:rPr lang="tr-TR"/>
              <a:t>Filum (Şube)	Filum (Şube)	Filum (Şube)	Filum (Şube)</a:t>
            </a:r>
          </a:p>
          <a:p>
            <a:pPr>
              <a:spcBef>
                <a:spcPct val="50000"/>
              </a:spcBef>
            </a:pPr>
            <a:endParaRPr lang="tr-TR"/>
          </a:p>
          <a:p>
            <a:pPr>
              <a:spcBef>
                <a:spcPct val="50000"/>
              </a:spcBef>
            </a:pPr>
            <a:endParaRPr lang="tr-TR"/>
          </a:p>
        </p:txBody>
      </p:sp>
      <p:sp>
        <p:nvSpPr>
          <p:cNvPr id="66565" name="Text Box 5"/>
          <p:cNvSpPr txBox="1">
            <a:spLocks noChangeArrowheads="1"/>
          </p:cNvSpPr>
          <p:nvPr/>
        </p:nvSpPr>
        <p:spPr bwMode="auto">
          <a:xfrm>
            <a:off x="2700338" y="2205038"/>
            <a:ext cx="3744912" cy="641350"/>
          </a:xfrm>
          <a:prstGeom prst="rect">
            <a:avLst/>
          </a:prstGeom>
          <a:noFill/>
          <a:ln w="9525">
            <a:noFill/>
            <a:miter lim="800000"/>
            <a:headEnd/>
            <a:tailEnd/>
          </a:ln>
          <a:effectLst/>
        </p:spPr>
        <p:txBody>
          <a:bodyPr>
            <a:spAutoFit/>
          </a:bodyPr>
          <a:lstStyle/>
          <a:p>
            <a:pPr>
              <a:spcBef>
                <a:spcPct val="50000"/>
              </a:spcBef>
            </a:pPr>
            <a:r>
              <a:rPr lang="tr-TR"/>
              <a:t>   Class (Sınıf)        Class (Sınıf)	</a:t>
            </a:r>
          </a:p>
        </p:txBody>
      </p:sp>
      <p:sp>
        <p:nvSpPr>
          <p:cNvPr id="66566" name="Text Box 6"/>
          <p:cNvSpPr txBox="1">
            <a:spLocks noChangeArrowheads="1"/>
          </p:cNvSpPr>
          <p:nvPr/>
        </p:nvSpPr>
        <p:spPr bwMode="auto">
          <a:xfrm>
            <a:off x="3635375" y="2781300"/>
            <a:ext cx="4824413" cy="366713"/>
          </a:xfrm>
          <a:prstGeom prst="rect">
            <a:avLst/>
          </a:prstGeom>
          <a:noFill/>
          <a:ln w="9525">
            <a:noFill/>
            <a:miter lim="800000"/>
            <a:headEnd/>
            <a:tailEnd/>
          </a:ln>
          <a:effectLst/>
        </p:spPr>
        <p:txBody>
          <a:bodyPr>
            <a:spAutoFit/>
          </a:bodyPr>
          <a:lstStyle/>
          <a:p>
            <a:pPr>
              <a:spcBef>
                <a:spcPct val="50000"/>
              </a:spcBef>
            </a:pPr>
            <a:r>
              <a:rPr lang="tr-TR"/>
              <a:t>Ordo (Takım)     Ordo (Takım)   Ordo (Takım)</a:t>
            </a:r>
          </a:p>
        </p:txBody>
      </p:sp>
      <p:sp>
        <p:nvSpPr>
          <p:cNvPr id="66567" name="Text Box 7"/>
          <p:cNvSpPr txBox="1">
            <a:spLocks noChangeArrowheads="1"/>
          </p:cNvSpPr>
          <p:nvPr/>
        </p:nvSpPr>
        <p:spPr bwMode="auto">
          <a:xfrm>
            <a:off x="2374900" y="3500438"/>
            <a:ext cx="6769100" cy="366712"/>
          </a:xfrm>
          <a:prstGeom prst="rect">
            <a:avLst/>
          </a:prstGeom>
          <a:noFill/>
          <a:ln w="9525">
            <a:noFill/>
            <a:miter lim="800000"/>
            <a:headEnd/>
            <a:tailEnd/>
          </a:ln>
          <a:effectLst/>
        </p:spPr>
        <p:txBody>
          <a:bodyPr>
            <a:spAutoFit/>
          </a:bodyPr>
          <a:lstStyle/>
          <a:p>
            <a:pPr>
              <a:spcBef>
                <a:spcPct val="50000"/>
              </a:spcBef>
            </a:pPr>
            <a:r>
              <a:rPr lang="tr-TR"/>
              <a:t>Familya (Aile) 	Familya (Aile)	Familya (Aile)</a:t>
            </a:r>
          </a:p>
        </p:txBody>
      </p:sp>
      <p:sp>
        <p:nvSpPr>
          <p:cNvPr id="66568" name="Text Box 8"/>
          <p:cNvSpPr txBox="1">
            <a:spLocks noChangeArrowheads="1"/>
          </p:cNvSpPr>
          <p:nvPr/>
        </p:nvSpPr>
        <p:spPr bwMode="auto">
          <a:xfrm>
            <a:off x="3348038" y="4076700"/>
            <a:ext cx="3600450" cy="366713"/>
          </a:xfrm>
          <a:prstGeom prst="rect">
            <a:avLst/>
          </a:prstGeom>
          <a:noFill/>
          <a:ln w="9525">
            <a:noFill/>
            <a:miter lim="800000"/>
            <a:headEnd/>
            <a:tailEnd/>
          </a:ln>
          <a:effectLst/>
        </p:spPr>
        <p:txBody>
          <a:bodyPr>
            <a:spAutoFit/>
          </a:bodyPr>
          <a:lstStyle/>
          <a:p>
            <a:pPr>
              <a:spcBef>
                <a:spcPct val="50000"/>
              </a:spcBef>
            </a:pPr>
            <a:r>
              <a:rPr lang="tr-TR"/>
              <a:t>Genus (Cins) 	Genus (Cins)</a:t>
            </a:r>
          </a:p>
        </p:txBody>
      </p:sp>
      <p:sp>
        <p:nvSpPr>
          <p:cNvPr id="66569" name="Text Box 9"/>
          <p:cNvSpPr txBox="1">
            <a:spLocks noChangeArrowheads="1"/>
          </p:cNvSpPr>
          <p:nvPr/>
        </p:nvSpPr>
        <p:spPr bwMode="auto">
          <a:xfrm>
            <a:off x="2268538" y="4581525"/>
            <a:ext cx="4032250" cy="366713"/>
          </a:xfrm>
          <a:prstGeom prst="rect">
            <a:avLst/>
          </a:prstGeom>
          <a:noFill/>
          <a:ln w="9525">
            <a:noFill/>
            <a:miter lim="800000"/>
            <a:headEnd/>
            <a:tailEnd/>
          </a:ln>
          <a:effectLst/>
        </p:spPr>
        <p:txBody>
          <a:bodyPr>
            <a:spAutoFit/>
          </a:bodyPr>
          <a:lstStyle/>
          <a:p>
            <a:pPr>
              <a:spcBef>
                <a:spcPct val="50000"/>
              </a:spcBef>
            </a:pPr>
            <a:r>
              <a:rPr lang="tr-TR"/>
              <a:t>Species (tür)	Species (tür) </a:t>
            </a:r>
          </a:p>
        </p:txBody>
      </p:sp>
      <p:sp>
        <p:nvSpPr>
          <p:cNvPr id="66570" name="Text Box 10"/>
          <p:cNvSpPr txBox="1">
            <a:spLocks noChangeArrowheads="1"/>
          </p:cNvSpPr>
          <p:nvPr/>
        </p:nvSpPr>
        <p:spPr bwMode="auto">
          <a:xfrm>
            <a:off x="539750" y="5084763"/>
            <a:ext cx="3384550" cy="366712"/>
          </a:xfrm>
          <a:prstGeom prst="rect">
            <a:avLst/>
          </a:prstGeom>
          <a:noFill/>
          <a:ln w="9525">
            <a:noFill/>
            <a:miter lim="800000"/>
            <a:headEnd/>
            <a:tailEnd/>
          </a:ln>
          <a:effectLst/>
        </p:spPr>
        <p:txBody>
          <a:bodyPr>
            <a:spAutoFit/>
          </a:bodyPr>
          <a:lstStyle/>
          <a:p>
            <a:pPr>
              <a:spcBef>
                <a:spcPct val="50000"/>
              </a:spcBef>
            </a:pPr>
            <a:r>
              <a:rPr lang="tr-TR"/>
              <a:t>Birey    birey    birey    birey </a:t>
            </a:r>
          </a:p>
        </p:txBody>
      </p:sp>
      <p:sp>
        <p:nvSpPr>
          <p:cNvPr id="66571" name="WordArt 11"/>
          <p:cNvSpPr>
            <a:spLocks noChangeArrowheads="1" noChangeShapeType="1" noTextEdit="1"/>
          </p:cNvSpPr>
          <p:nvPr/>
        </p:nvSpPr>
        <p:spPr bwMode="auto">
          <a:xfrm>
            <a:off x="250825" y="188913"/>
            <a:ext cx="3168650" cy="4318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Taksonomik hiyerarşi</a:t>
            </a:r>
          </a:p>
        </p:txBody>
      </p:sp>
      <p:sp>
        <p:nvSpPr>
          <p:cNvPr id="66572" name="Line 12"/>
          <p:cNvSpPr>
            <a:spLocks noChangeShapeType="1"/>
          </p:cNvSpPr>
          <p:nvPr/>
        </p:nvSpPr>
        <p:spPr bwMode="auto">
          <a:xfrm flipH="1">
            <a:off x="5003800" y="1052513"/>
            <a:ext cx="647700" cy="576262"/>
          </a:xfrm>
          <a:prstGeom prst="line">
            <a:avLst/>
          </a:prstGeom>
          <a:noFill/>
          <a:ln w="9525">
            <a:solidFill>
              <a:schemeClr val="tx1"/>
            </a:solidFill>
            <a:round/>
            <a:headEnd/>
            <a:tailEnd/>
          </a:ln>
          <a:effectLst/>
        </p:spPr>
        <p:txBody>
          <a:bodyPr/>
          <a:lstStyle/>
          <a:p>
            <a:endParaRPr lang="tr-TR"/>
          </a:p>
        </p:txBody>
      </p:sp>
      <p:sp>
        <p:nvSpPr>
          <p:cNvPr id="66573" name="Line 13"/>
          <p:cNvSpPr>
            <a:spLocks noChangeShapeType="1"/>
          </p:cNvSpPr>
          <p:nvPr/>
        </p:nvSpPr>
        <p:spPr bwMode="auto">
          <a:xfrm>
            <a:off x="5795963" y="1052513"/>
            <a:ext cx="720725" cy="576262"/>
          </a:xfrm>
          <a:prstGeom prst="line">
            <a:avLst/>
          </a:prstGeom>
          <a:noFill/>
          <a:ln w="9525">
            <a:solidFill>
              <a:schemeClr val="tx1"/>
            </a:solidFill>
            <a:round/>
            <a:headEnd/>
            <a:tailEnd/>
          </a:ln>
          <a:effectLst/>
        </p:spPr>
        <p:txBody>
          <a:bodyPr/>
          <a:lstStyle/>
          <a:p>
            <a:endParaRPr lang="tr-TR"/>
          </a:p>
        </p:txBody>
      </p:sp>
      <p:sp>
        <p:nvSpPr>
          <p:cNvPr id="66574" name="Line 14"/>
          <p:cNvSpPr>
            <a:spLocks noChangeShapeType="1"/>
          </p:cNvSpPr>
          <p:nvPr/>
        </p:nvSpPr>
        <p:spPr bwMode="auto">
          <a:xfrm flipH="1">
            <a:off x="1403350" y="1125538"/>
            <a:ext cx="647700" cy="431800"/>
          </a:xfrm>
          <a:prstGeom prst="line">
            <a:avLst/>
          </a:prstGeom>
          <a:noFill/>
          <a:ln w="9525">
            <a:solidFill>
              <a:schemeClr val="tx1"/>
            </a:solidFill>
            <a:round/>
            <a:headEnd/>
            <a:tailEnd/>
          </a:ln>
          <a:effectLst/>
        </p:spPr>
        <p:txBody>
          <a:bodyPr/>
          <a:lstStyle/>
          <a:p>
            <a:endParaRPr lang="tr-TR"/>
          </a:p>
        </p:txBody>
      </p:sp>
      <p:sp>
        <p:nvSpPr>
          <p:cNvPr id="66575" name="Line 15"/>
          <p:cNvSpPr>
            <a:spLocks noChangeShapeType="1"/>
          </p:cNvSpPr>
          <p:nvPr/>
        </p:nvSpPr>
        <p:spPr bwMode="auto">
          <a:xfrm>
            <a:off x="2268538" y="1125538"/>
            <a:ext cx="574675" cy="503237"/>
          </a:xfrm>
          <a:prstGeom prst="line">
            <a:avLst/>
          </a:prstGeom>
          <a:noFill/>
          <a:ln w="9525">
            <a:solidFill>
              <a:schemeClr val="tx1"/>
            </a:solidFill>
            <a:round/>
            <a:headEnd/>
            <a:tailEnd/>
          </a:ln>
          <a:effectLst/>
        </p:spPr>
        <p:txBody>
          <a:bodyPr/>
          <a:lstStyle/>
          <a:p>
            <a:endParaRPr lang="tr-TR"/>
          </a:p>
        </p:txBody>
      </p:sp>
      <p:sp>
        <p:nvSpPr>
          <p:cNvPr id="66576" name="Line 16"/>
          <p:cNvSpPr>
            <a:spLocks noChangeShapeType="1"/>
          </p:cNvSpPr>
          <p:nvPr/>
        </p:nvSpPr>
        <p:spPr bwMode="auto">
          <a:xfrm flipH="1">
            <a:off x="3779838" y="1916113"/>
            <a:ext cx="863600" cy="288925"/>
          </a:xfrm>
          <a:prstGeom prst="line">
            <a:avLst/>
          </a:prstGeom>
          <a:noFill/>
          <a:ln w="9525">
            <a:solidFill>
              <a:schemeClr val="tx1"/>
            </a:solidFill>
            <a:round/>
            <a:headEnd/>
            <a:tailEnd/>
          </a:ln>
          <a:effectLst/>
        </p:spPr>
        <p:txBody>
          <a:bodyPr/>
          <a:lstStyle/>
          <a:p>
            <a:endParaRPr lang="tr-TR"/>
          </a:p>
        </p:txBody>
      </p:sp>
      <p:sp>
        <p:nvSpPr>
          <p:cNvPr id="66577" name="Line 17"/>
          <p:cNvSpPr>
            <a:spLocks noChangeShapeType="1"/>
          </p:cNvSpPr>
          <p:nvPr/>
        </p:nvSpPr>
        <p:spPr bwMode="auto">
          <a:xfrm>
            <a:off x="4787900" y="1916113"/>
            <a:ext cx="863600" cy="288925"/>
          </a:xfrm>
          <a:prstGeom prst="line">
            <a:avLst/>
          </a:prstGeom>
          <a:noFill/>
          <a:ln w="9525">
            <a:solidFill>
              <a:schemeClr val="tx1"/>
            </a:solidFill>
            <a:round/>
            <a:headEnd/>
            <a:tailEnd/>
          </a:ln>
          <a:effectLst/>
        </p:spPr>
        <p:txBody>
          <a:bodyPr/>
          <a:lstStyle/>
          <a:p>
            <a:endParaRPr lang="tr-TR"/>
          </a:p>
        </p:txBody>
      </p:sp>
      <p:sp>
        <p:nvSpPr>
          <p:cNvPr id="66578" name="Line 18"/>
          <p:cNvSpPr>
            <a:spLocks noChangeShapeType="1"/>
          </p:cNvSpPr>
          <p:nvPr/>
        </p:nvSpPr>
        <p:spPr bwMode="auto">
          <a:xfrm flipH="1">
            <a:off x="4500563" y="2565400"/>
            <a:ext cx="503237" cy="215900"/>
          </a:xfrm>
          <a:prstGeom prst="line">
            <a:avLst/>
          </a:prstGeom>
          <a:noFill/>
          <a:ln w="9525">
            <a:solidFill>
              <a:schemeClr val="tx1"/>
            </a:solidFill>
            <a:round/>
            <a:headEnd/>
            <a:tailEnd/>
          </a:ln>
          <a:effectLst/>
        </p:spPr>
        <p:txBody>
          <a:bodyPr/>
          <a:lstStyle/>
          <a:p>
            <a:endParaRPr lang="tr-TR"/>
          </a:p>
        </p:txBody>
      </p:sp>
      <p:sp>
        <p:nvSpPr>
          <p:cNvPr id="66579" name="Line 19"/>
          <p:cNvSpPr>
            <a:spLocks noChangeShapeType="1"/>
          </p:cNvSpPr>
          <p:nvPr/>
        </p:nvSpPr>
        <p:spPr bwMode="auto">
          <a:xfrm>
            <a:off x="5219700" y="2636838"/>
            <a:ext cx="360363" cy="215900"/>
          </a:xfrm>
          <a:prstGeom prst="line">
            <a:avLst/>
          </a:prstGeom>
          <a:noFill/>
          <a:ln w="9525">
            <a:solidFill>
              <a:schemeClr val="tx1"/>
            </a:solidFill>
            <a:round/>
            <a:headEnd/>
            <a:tailEnd/>
          </a:ln>
          <a:effectLst/>
        </p:spPr>
        <p:txBody>
          <a:bodyPr/>
          <a:lstStyle/>
          <a:p>
            <a:endParaRPr lang="tr-TR"/>
          </a:p>
        </p:txBody>
      </p:sp>
      <p:sp>
        <p:nvSpPr>
          <p:cNvPr id="66580" name="Line 20"/>
          <p:cNvSpPr>
            <a:spLocks noChangeShapeType="1"/>
          </p:cNvSpPr>
          <p:nvPr/>
        </p:nvSpPr>
        <p:spPr bwMode="auto">
          <a:xfrm>
            <a:off x="5508625" y="2636838"/>
            <a:ext cx="1800225" cy="144462"/>
          </a:xfrm>
          <a:prstGeom prst="line">
            <a:avLst/>
          </a:prstGeom>
          <a:noFill/>
          <a:ln w="9525">
            <a:solidFill>
              <a:schemeClr val="tx1"/>
            </a:solidFill>
            <a:round/>
            <a:headEnd/>
            <a:tailEnd/>
          </a:ln>
          <a:effectLst/>
        </p:spPr>
        <p:txBody>
          <a:bodyPr/>
          <a:lstStyle/>
          <a:p>
            <a:endParaRPr lang="tr-TR"/>
          </a:p>
        </p:txBody>
      </p:sp>
      <p:sp>
        <p:nvSpPr>
          <p:cNvPr id="66581" name="Line 21"/>
          <p:cNvSpPr>
            <a:spLocks noChangeShapeType="1"/>
          </p:cNvSpPr>
          <p:nvPr/>
        </p:nvSpPr>
        <p:spPr bwMode="auto">
          <a:xfrm flipH="1">
            <a:off x="3348038" y="3141663"/>
            <a:ext cx="647700" cy="358775"/>
          </a:xfrm>
          <a:prstGeom prst="line">
            <a:avLst/>
          </a:prstGeom>
          <a:noFill/>
          <a:ln w="9525">
            <a:solidFill>
              <a:schemeClr val="tx1"/>
            </a:solidFill>
            <a:round/>
            <a:headEnd/>
            <a:tailEnd/>
          </a:ln>
          <a:effectLst/>
        </p:spPr>
        <p:txBody>
          <a:bodyPr/>
          <a:lstStyle/>
          <a:p>
            <a:endParaRPr lang="tr-TR"/>
          </a:p>
        </p:txBody>
      </p:sp>
      <p:sp>
        <p:nvSpPr>
          <p:cNvPr id="66582" name="Line 22"/>
          <p:cNvSpPr>
            <a:spLocks noChangeShapeType="1"/>
          </p:cNvSpPr>
          <p:nvPr/>
        </p:nvSpPr>
        <p:spPr bwMode="auto">
          <a:xfrm>
            <a:off x="4140200" y="3141663"/>
            <a:ext cx="360363" cy="358775"/>
          </a:xfrm>
          <a:prstGeom prst="line">
            <a:avLst/>
          </a:prstGeom>
          <a:noFill/>
          <a:ln w="9525">
            <a:solidFill>
              <a:schemeClr val="tx1"/>
            </a:solidFill>
            <a:round/>
            <a:headEnd/>
            <a:tailEnd/>
          </a:ln>
          <a:effectLst/>
        </p:spPr>
        <p:txBody>
          <a:bodyPr/>
          <a:lstStyle/>
          <a:p>
            <a:endParaRPr lang="tr-TR"/>
          </a:p>
        </p:txBody>
      </p:sp>
      <p:sp>
        <p:nvSpPr>
          <p:cNvPr id="66583" name="Line 23"/>
          <p:cNvSpPr>
            <a:spLocks noChangeShapeType="1"/>
          </p:cNvSpPr>
          <p:nvPr/>
        </p:nvSpPr>
        <p:spPr bwMode="auto">
          <a:xfrm>
            <a:off x="4356100" y="3141663"/>
            <a:ext cx="1655763" cy="358775"/>
          </a:xfrm>
          <a:prstGeom prst="line">
            <a:avLst/>
          </a:prstGeom>
          <a:noFill/>
          <a:ln w="9525">
            <a:solidFill>
              <a:schemeClr val="tx1"/>
            </a:solidFill>
            <a:round/>
            <a:headEnd/>
            <a:tailEnd/>
          </a:ln>
          <a:effectLst/>
        </p:spPr>
        <p:txBody>
          <a:bodyPr/>
          <a:lstStyle/>
          <a:p>
            <a:endParaRPr lang="tr-TR"/>
          </a:p>
        </p:txBody>
      </p:sp>
      <p:sp>
        <p:nvSpPr>
          <p:cNvPr id="66584" name="Line 24"/>
          <p:cNvSpPr>
            <a:spLocks noChangeShapeType="1"/>
          </p:cNvSpPr>
          <p:nvPr/>
        </p:nvSpPr>
        <p:spPr bwMode="auto">
          <a:xfrm flipH="1">
            <a:off x="3995738" y="3860800"/>
            <a:ext cx="504825" cy="288925"/>
          </a:xfrm>
          <a:prstGeom prst="line">
            <a:avLst/>
          </a:prstGeom>
          <a:noFill/>
          <a:ln w="9525">
            <a:solidFill>
              <a:schemeClr val="tx1"/>
            </a:solidFill>
            <a:round/>
            <a:headEnd/>
            <a:tailEnd/>
          </a:ln>
          <a:effectLst/>
        </p:spPr>
        <p:txBody>
          <a:bodyPr/>
          <a:lstStyle/>
          <a:p>
            <a:endParaRPr lang="tr-TR"/>
          </a:p>
        </p:txBody>
      </p:sp>
      <p:sp>
        <p:nvSpPr>
          <p:cNvPr id="66585" name="Line 25"/>
          <p:cNvSpPr>
            <a:spLocks noChangeShapeType="1"/>
          </p:cNvSpPr>
          <p:nvPr/>
        </p:nvSpPr>
        <p:spPr bwMode="auto">
          <a:xfrm>
            <a:off x="4716463" y="3860800"/>
            <a:ext cx="576262" cy="288925"/>
          </a:xfrm>
          <a:prstGeom prst="line">
            <a:avLst/>
          </a:prstGeom>
          <a:noFill/>
          <a:ln w="9525">
            <a:solidFill>
              <a:schemeClr val="tx1"/>
            </a:solidFill>
            <a:round/>
            <a:headEnd/>
            <a:tailEnd/>
          </a:ln>
          <a:effectLst/>
        </p:spPr>
        <p:txBody>
          <a:bodyPr/>
          <a:lstStyle/>
          <a:p>
            <a:endParaRPr lang="tr-TR"/>
          </a:p>
        </p:txBody>
      </p:sp>
      <p:sp>
        <p:nvSpPr>
          <p:cNvPr id="66586" name="Line 26"/>
          <p:cNvSpPr>
            <a:spLocks noChangeShapeType="1"/>
          </p:cNvSpPr>
          <p:nvPr/>
        </p:nvSpPr>
        <p:spPr bwMode="auto">
          <a:xfrm flipH="1">
            <a:off x="3059113" y="4437063"/>
            <a:ext cx="504825" cy="287337"/>
          </a:xfrm>
          <a:prstGeom prst="line">
            <a:avLst/>
          </a:prstGeom>
          <a:noFill/>
          <a:ln w="9525">
            <a:solidFill>
              <a:schemeClr val="tx1"/>
            </a:solidFill>
            <a:round/>
            <a:headEnd/>
            <a:tailEnd/>
          </a:ln>
          <a:effectLst/>
        </p:spPr>
        <p:txBody>
          <a:bodyPr/>
          <a:lstStyle/>
          <a:p>
            <a:endParaRPr lang="tr-TR"/>
          </a:p>
        </p:txBody>
      </p:sp>
      <p:sp>
        <p:nvSpPr>
          <p:cNvPr id="66587" name="Line 27"/>
          <p:cNvSpPr>
            <a:spLocks noChangeShapeType="1"/>
          </p:cNvSpPr>
          <p:nvPr/>
        </p:nvSpPr>
        <p:spPr bwMode="auto">
          <a:xfrm>
            <a:off x="3851275" y="4508500"/>
            <a:ext cx="433388" cy="144463"/>
          </a:xfrm>
          <a:prstGeom prst="line">
            <a:avLst/>
          </a:prstGeom>
          <a:noFill/>
          <a:ln w="9525">
            <a:solidFill>
              <a:schemeClr val="tx1"/>
            </a:solidFill>
            <a:round/>
            <a:headEnd/>
            <a:tailEnd/>
          </a:ln>
          <a:effectLst/>
        </p:spPr>
        <p:txBody>
          <a:bodyPr/>
          <a:lstStyle/>
          <a:p>
            <a:endParaRPr lang="tr-TR"/>
          </a:p>
        </p:txBody>
      </p:sp>
      <p:sp>
        <p:nvSpPr>
          <p:cNvPr id="66588" name="Line 28"/>
          <p:cNvSpPr>
            <a:spLocks noChangeShapeType="1"/>
          </p:cNvSpPr>
          <p:nvPr/>
        </p:nvSpPr>
        <p:spPr bwMode="auto">
          <a:xfrm flipH="1">
            <a:off x="827088" y="4797425"/>
            <a:ext cx="1512887" cy="287338"/>
          </a:xfrm>
          <a:prstGeom prst="line">
            <a:avLst/>
          </a:prstGeom>
          <a:noFill/>
          <a:ln w="9525">
            <a:solidFill>
              <a:schemeClr val="tx1"/>
            </a:solidFill>
            <a:round/>
            <a:headEnd/>
            <a:tailEnd/>
          </a:ln>
          <a:effectLst/>
        </p:spPr>
        <p:txBody>
          <a:bodyPr/>
          <a:lstStyle/>
          <a:p>
            <a:endParaRPr lang="tr-TR"/>
          </a:p>
        </p:txBody>
      </p:sp>
      <p:sp>
        <p:nvSpPr>
          <p:cNvPr id="66589" name="Line 29"/>
          <p:cNvSpPr>
            <a:spLocks noChangeShapeType="1"/>
          </p:cNvSpPr>
          <p:nvPr/>
        </p:nvSpPr>
        <p:spPr bwMode="auto">
          <a:xfrm flipH="1">
            <a:off x="1692275" y="4941888"/>
            <a:ext cx="647700" cy="142875"/>
          </a:xfrm>
          <a:prstGeom prst="line">
            <a:avLst/>
          </a:prstGeom>
          <a:noFill/>
          <a:ln w="9525">
            <a:solidFill>
              <a:schemeClr val="tx1"/>
            </a:solidFill>
            <a:round/>
            <a:headEnd/>
            <a:tailEnd/>
          </a:ln>
          <a:effectLst/>
        </p:spPr>
        <p:txBody>
          <a:bodyPr/>
          <a:lstStyle/>
          <a:p>
            <a:endParaRPr lang="tr-TR"/>
          </a:p>
        </p:txBody>
      </p:sp>
      <p:sp>
        <p:nvSpPr>
          <p:cNvPr id="66590" name="Line 30"/>
          <p:cNvSpPr>
            <a:spLocks noChangeShapeType="1"/>
          </p:cNvSpPr>
          <p:nvPr/>
        </p:nvSpPr>
        <p:spPr bwMode="auto">
          <a:xfrm flipH="1">
            <a:off x="2411413" y="4941888"/>
            <a:ext cx="215900" cy="215900"/>
          </a:xfrm>
          <a:prstGeom prst="line">
            <a:avLst/>
          </a:prstGeom>
          <a:noFill/>
          <a:ln w="9525">
            <a:solidFill>
              <a:schemeClr val="tx1"/>
            </a:solidFill>
            <a:round/>
            <a:headEnd/>
            <a:tailEnd/>
          </a:ln>
          <a:effectLst/>
        </p:spPr>
        <p:txBody>
          <a:bodyPr/>
          <a:lstStyle/>
          <a:p>
            <a:endParaRPr lang="tr-TR"/>
          </a:p>
        </p:txBody>
      </p:sp>
      <p:sp>
        <p:nvSpPr>
          <p:cNvPr id="66591" name="Line 31"/>
          <p:cNvSpPr>
            <a:spLocks noChangeShapeType="1"/>
          </p:cNvSpPr>
          <p:nvPr/>
        </p:nvSpPr>
        <p:spPr bwMode="auto">
          <a:xfrm>
            <a:off x="2843213" y="4941888"/>
            <a:ext cx="215900" cy="215900"/>
          </a:xfrm>
          <a:prstGeom prst="line">
            <a:avLst/>
          </a:prstGeom>
          <a:noFill/>
          <a:ln w="9525">
            <a:solidFill>
              <a:schemeClr val="tx1"/>
            </a:solidFill>
            <a:round/>
            <a:headEnd/>
            <a:tailEnd/>
          </a:ln>
          <a:effectLst/>
        </p:spPr>
        <p:txBody>
          <a:bodyPr/>
          <a:lstStyle/>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1116013" y="1628775"/>
            <a:ext cx="6553200" cy="3255963"/>
          </a:xfrm>
          <a:prstGeom prst="rect">
            <a:avLst/>
          </a:prstGeom>
          <a:noFill/>
          <a:ln w="9525">
            <a:noFill/>
            <a:miter lim="800000"/>
            <a:headEnd/>
            <a:tailEnd/>
          </a:ln>
          <a:effectLst/>
        </p:spPr>
        <p:txBody>
          <a:bodyPr>
            <a:spAutoFit/>
          </a:bodyPr>
          <a:lstStyle/>
          <a:p>
            <a:pPr marL="342900" indent="-342900">
              <a:spcBef>
                <a:spcPct val="50000"/>
              </a:spcBef>
            </a:pPr>
            <a:r>
              <a:rPr lang="tr-TR">
                <a:solidFill>
                  <a:srgbClr val="FF0000"/>
                </a:solidFill>
              </a:rPr>
              <a:t>Yararlanılabilecek eserler</a:t>
            </a:r>
          </a:p>
          <a:p>
            <a:pPr marL="342900" indent="-342900">
              <a:spcBef>
                <a:spcPct val="50000"/>
              </a:spcBef>
            </a:pPr>
            <a:r>
              <a:rPr lang="tr-TR"/>
              <a:t>1. Ders notları</a:t>
            </a:r>
          </a:p>
          <a:p>
            <a:pPr marL="342900" indent="-342900">
              <a:spcBef>
                <a:spcPct val="50000"/>
              </a:spcBef>
            </a:pPr>
            <a:r>
              <a:rPr lang="tr-TR"/>
              <a:t>2. Kitaplar </a:t>
            </a:r>
          </a:p>
          <a:p>
            <a:pPr marL="342900" indent="-342900">
              <a:spcBef>
                <a:spcPct val="50000"/>
              </a:spcBef>
            </a:pPr>
            <a:r>
              <a:rPr lang="tr-TR"/>
              <a:t>3. Dergiler (makaleler)</a:t>
            </a:r>
          </a:p>
          <a:p>
            <a:pPr marL="342900" indent="-342900">
              <a:spcBef>
                <a:spcPct val="50000"/>
              </a:spcBef>
            </a:pPr>
            <a:r>
              <a:rPr lang="tr-TR"/>
              <a:t>4. Tezler</a:t>
            </a:r>
          </a:p>
          <a:p>
            <a:pPr marL="342900" indent="-342900">
              <a:spcBef>
                <a:spcPct val="50000"/>
              </a:spcBef>
            </a:pPr>
            <a:r>
              <a:rPr lang="tr-TR"/>
              <a:t>5. Raporlar</a:t>
            </a:r>
          </a:p>
          <a:p>
            <a:pPr marL="342900" indent="-342900">
              <a:spcBef>
                <a:spcPct val="50000"/>
              </a:spcBef>
            </a:pPr>
            <a:r>
              <a:rPr lang="tr-TR"/>
              <a:t>6. Web siteleri</a:t>
            </a:r>
          </a:p>
          <a:p>
            <a:pPr marL="342900" indent="-342900">
              <a:spcBef>
                <a:spcPct val="50000"/>
              </a:spcBef>
            </a:pPr>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WordArt 4"/>
          <p:cNvSpPr>
            <a:spLocks noChangeArrowheads="1" noChangeShapeType="1" noTextEdit="1"/>
          </p:cNvSpPr>
          <p:nvPr/>
        </p:nvSpPr>
        <p:spPr bwMode="auto">
          <a:xfrm>
            <a:off x="250825" y="188913"/>
            <a:ext cx="3168650" cy="4318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Fosil yazımları</a:t>
            </a:r>
          </a:p>
        </p:txBody>
      </p:sp>
      <p:sp>
        <p:nvSpPr>
          <p:cNvPr id="67589" name="Text Box 5"/>
          <p:cNvSpPr txBox="1">
            <a:spLocks noChangeArrowheads="1"/>
          </p:cNvSpPr>
          <p:nvPr/>
        </p:nvSpPr>
        <p:spPr bwMode="auto">
          <a:xfrm>
            <a:off x="323850" y="669925"/>
            <a:ext cx="8208963" cy="6188075"/>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tr-TR"/>
              <a:t>Linne’nin ikili adlaması kullanılır. Üçlü dörtlü adlamalarda mevcuttur. İkili adlamada ilk kelime cins, ikinci kelime türü ifade eder.</a:t>
            </a:r>
          </a:p>
          <a:p>
            <a:pPr marL="342900" indent="-342900">
              <a:spcBef>
                <a:spcPct val="50000"/>
              </a:spcBef>
            </a:pPr>
            <a:r>
              <a:rPr lang="tr-TR"/>
              <a:t>	</a:t>
            </a:r>
            <a:r>
              <a:rPr lang="tr-TR" i="1"/>
              <a:t>Felis domesticus</a:t>
            </a:r>
          </a:p>
          <a:p>
            <a:pPr marL="342900" indent="-342900">
              <a:spcBef>
                <a:spcPct val="50000"/>
              </a:spcBef>
            </a:pPr>
            <a:r>
              <a:rPr lang="tr-TR"/>
              <a:t>	</a:t>
            </a:r>
            <a:r>
              <a:rPr lang="tr-TR" i="1"/>
              <a:t>Felis leo</a:t>
            </a:r>
          </a:p>
          <a:p>
            <a:pPr marL="342900" indent="-342900">
              <a:spcBef>
                <a:spcPct val="50000"/>
              </a:spcBef>
            </a:pPr>
            <a:r>
              <a:rPr lang="tr-TR"/>
              <a:t>	</a:t>
            </a:r>
            <a:r>
              <a:rPr lang="tr-TR" i="1"/>
              <a:t>Felis tigris</a:t>
            </a:r>
            <a:r>
              <a:rPr lang="tr-TR"/>
              <a:t> gibi</a:t>
            </a:r>
          </a:p>
          <a:p>
            <a:pPr marL="342900" indent="-342900">
              <a:spcBef>
                <a:spcPct val="50000"/>
              </a:spcBef>
            </a:pPr>
            <a:r>
              <a:rPr lang="tr-TR"/>
              <a:t>2. Cins adının ilk harfi büyük harfle, türün ilk harfi küçük harfle başlar.</a:t>
            </a:r>
          </a:p>
          <a:p>
            <a:pPr marL="342900" indent="-342900">
              <a:spcBef>
                <a:spcPct val="50000"/>
              </a:spcBef>
            </a:pPr>
            <a:r>
              <a:rPr lang="tr-TR"/>
              <a:t>	</a:t>
            </a:r>
            <a:r>
              <a:rPr lang="tr-TR" sz="2000" b="1" i="1"/>
              <a:t>F</a:t>
            </a:r>
            <a:r>
              <a:rPr lang="tr-TR" i="1"/>
              <a:t>elis </a:t>
            </a:r>
            <a:r>
              <a:rPr lang="tr-TR" sz="2000" b="1" i="1"/>
              <a:t>d</a:t>
            </a:r>
            <a:r>
              <a:rPr lang="tr-TR" i="1"/>
              <a:t>omesticus </a:t>
            </a:r>
          </a:p>
          <a:p>
            <a:pPr marL="342900" indent="-342900">
              <a:spcBef>
                <a:spcPct val="50000"/>
              </a:spcBef>
            </a:pPr>
            <a:r>
              <a:rPr lang="tr-TR"/>
              <a:t>3. Cins ve tür adları farlı yazım karakterinde yazılır </a:t>
            </a:r>
          </a:p>
          <a:p>
            <a:pPr marL="342900" indent="-342900">
              <a:spcBef>
                <a:spcPct val="50000"/>
              </a:spcBef>
            </a:pPr>
            <a:r>
              <a:rPr lang="tr-TR"/>
              <a:t>	 </a:t>
            </a:r>
            <a:r>
              <a:rPr lang="tr-TR" i="1"/>
              <a:t>Felis domesticus </a:t>
            </a:r>
            <a:r>
              <a:rPr lang="tr-TR"/>
              <a:t> gibi eğik ya da altı çizilir.</a:t>
            </a:r>
          </a:p>
          <a:p>
            <a:pPr marL="342900" indent="-342900">
              <a:spcBef>
                <a:spcPct val="50000"/>
              </a:spcBef>
            </a:pPr>
            <a:r>
              <a:rPr lang="tr-TR"/>
              <a:t>4. </a:t>
            </a:r>
            <a:r>
              <a:rPr lang="tr-TR" b="1" i="1"/>
              <a:t>Felis </a:t>
            </a:r>
            <a:r>
              <a:rPr lang="tr-TR"/>
              <a:t>sp.  buradaki sp.  türü tanımlanmamışı ifade eder ve normal yazı karakterinde yazılır.</a:t>
            </a:r>
          </a:p>
          <a:p>
            <a:pPr marL="342900" indent="-342900">
              <a:spcBef>
                <a:spcPct val="50000"/>
              </a:spcBef>
            </a:pPr>
            <a:r>
              <a:rPr lang="tr-TR"/>
              <a:t>5. </a:t>
            </a:r>
            <a:r>
              <a:rPr lang="tr-TR" i="1"/>
              <a:t>Felis </a:t>
            </a:r>
            <a:r>
              <a:rPr lang="tr-TR"/>
              <a:t>cf.</a:t>
            </a:r>
            <a:r>
              <a:rPr lang="tr-TR" i="1"/>
              <a:t> domesticus</a:t>
            </a:r>
          </a:p>
          <a:p>
            <a:pPr marL="342900" indent="-342900">
              <a:spcBef>
                <a:spcPct val="50000"/>
              </a:spcBef>
            </a:pPr>
            <a:r>
              <a:rPr lang="tr-TR" i="1"/>
              <a:t> 	Felis </a:t>
            </a:r>
            <a:r>
              <a:rPr lang="tr-TR"/>
              <a:t>aff.</a:t>
            </a:r>
            <a:r>
              <a:rPr lang="tr-TR" i="1"/>
              <a:t> domesticus</a:t>
            </a:r>
            <a:endParaRPr lang="tr-TR"/>
          </a:p>
          <a:p>
            <a:pPr marL="342900" indent="-342900">
              <a:spcBef>
                <a:spcPct val="50000"/>
              </a:spcBef>
            </a:pPr>
            <a:r>
              <a:rPr lang="tr-TR"/>
              <a:t>	buradaki cf. ve aff. ismi yazılan türe benzerlik gösterdiğini belirtir, kesin tanımlamanın  yapılmadığını belirtir. </a:t>
            </a:r>
          </a:p>
          <a:p>
            <a:pPr marL="342900" indent="-342900">
              <a:spcBef>
                <a:spcPct val="50000"/>
              </a:spcBef>
            </a:pPr>
            <a:r>
              <a:rPr lang="tr-T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WordArt 4"/>
          <p:cNvSpPr>
            <a:spLocks noChangeArrowheads="1" noChangeShapeType="1" noTextEdit="1"/>
          </p:cNvSpPr>
          <p:nvPr/>
        </p:nvSpPr>
        <p:spPr bwMode="auto">
          <a:xfrm>
            <a:off x="250825" y="188913"/>
            <a:ext cx="3168650" cy="4318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Fosil yazımları</a:t>
            </a:r>
          </a:p>
        </p:txBody>
      </p:sp>
      <p:sp>
        <p:nvSpPr>
          <p:cNvPr id="68613" name="Text Box 5"/>
          <p:cNvSpPr txBox="1">
            <a:spLocks noChangeArrowheads="1"/>
          </p:cNvSpPr>
          <p:nvPr/>
        </p:nvSpPr>
        <p:spPr bwMode="auto">
          <a:xfrm>
            <a:off x="395288" y="1052513"/>
            <a:ext cx="7848600" cy="366712"/>
          </a:xfrm>
          <a:prstGeom prst="rect">
            <a:avLst/>
          </a:prstGeom>
          <a:noFill/>
          <a:ln w="9525">
            <a:noFill/>
            <a:miter lim="800000"/>
            <a:headEnd/>
            <a:tailEnd/>
          </a:ln>
          <a:effectLst/>
        </p:spPr>
        <p:txBody>
          <a:bodyPr>
            <a:spAutoFit/>
          </a:bodyPr>
          <a:lstStyle/>
          <a:p>
            <a:pPr>
              <a:spcBef>
                <a:spcPct val="50000"/>
              </a:spcBef>
            </a:pPr>
            <a:endParaRPr lang="tr-TR"/>
          </a:p>
        </p:txBody>
      </p:sp>
      <p:sp>
        <p:nvSpPr>
          <p:cNvPr id="68614" name="Text Box 6"/>
          <p:cNvSpPr txBox="1">
            <a:spLocks noChangeArrowheads="1"/>
          </p:cNvSpPr>
          <p:nvPr/>
        </p:nvSpPr>
        <p:spPr bwMode="auto">
          <a:xfrm>
            <a:off x="179388" y="908050"/>
            <a:ext cx="8353425" cy="5867400"/>
          </a:xfrm>
          <a:prstGeom prst="rect">
            <a:avLst/>
          </a:prstGeom>
          <a:noFill/>
          <a:ln w="9525">
            <a:noFill/>
            <a:miter lim="800000"/>
            <a:headEnd/>
            <a:tailEnd/>
          </a:ln>
          <a:effectLst/>
        </p:spPr>
        <p:txBody>
          <a:bodyPr>
            <a:spAutoFit/>
          </a:bodyPr>
          <a:lstStyle/>
          <a:p>
            <a:pPr marL="342900" indent="-342900">
              <a:spcBef>
                <a:spcPct val="50000"/>
              </a:spcBef>
            </a:pPr>
            <a:r>
              <a:rPr lang="tr-TR"/>
              <a:t>6. </a:t>
            </a:r>
            <a:r>
              <a:rPr lang="tr-TR" i="1"/>
              <a:t>Pseudomia hekimhanensis</a:t>
            </a:r>
            <a:r>
              <a:rPr lang="tr-TR"/>
              <a:t> Görmüş, 1999</a:t>
            </a:r>
          </a:p>
          <a:p>
            <a:pPr marL="342900" indent="-342900">
              <a:spcBef>
                <a:spcPct val="50000"/>
              </a:spcBef>
            </a:pPr>
            <a:r>
              <a:rPr lang="tr-TR"/>
              <a:t>    Cins             tür                    bulan kişi, bulunduğu tarih</a:t>
            </a:r>
          </a:p>
          <a:p>
            <a:pPr marL="342900" indent="-342900">
              <a:spcBef>
                <a:spcPct val="50000"/>
              </a:spcBef>
            </a:pPr>
            <a:r>
              <a:rPr lang="tr-TR"/>
              <a:t>    burada bulan kişi ve tarih normal karakterlerde yazılır</a:t>
            </a:r>
          </a:p>
          <a:p>
            <a:pPr marL="342900" indent="-342900">
              <a:spcBef>
                <a:spcPct val="50000"/>
              </a:spcBef>
            </a:pPr>
            <a:r>
              <a:rPr lang="tr-TR"/>
              <a:t>7. Tür adı sabittir, değişmez. Bir başka cinse dahil edilebilir. Böyle bir durumda aşağıdaki gibi parantez içerisinde ifade edilir. </a:t>
            </a:r>
          </a:p>
          <a:p>
            <a:pPr marL="342900" indent="-342900">
              <a:spcBef>
                <a:spcPct val="50000"/>
              </a:spcBef>
            </a:pPr>
            <a:r>
              <a:rPr lang="tr-TR"/>
              <a:t>    </a:t>
            </a:r>
            <a:r>
              <a:rPr lang="tr-TR" i="1"/>
              <a:t>Edomia hekimhanensis</a:t>
            </a:r>
            <a:r>
              <a:rPr lang="tr-TR"/>
              <a:t> (Görmüş, 1999), Canberk, 2008</a:t>
            </a:r>
          </a:p>
          <a:p>
            <a:pPr marL="342900" indent="-342900">
              <a:spcBef>
                <a:spcPct val="50000"/>
              </a:spcBef>
              <a:buFontTx/>
              <a:buAutoNum type="arabicPeriod" startAt="8"/>
            </a:pPr>
            <a:r>
              <a:rPr lang="tr-TR"/>
              <a:t>------cea       Üst Familya ekidir         Örn:  Loftusicea </a:t>
            </a:r>
          </a:p>
          <a:p>
            <a:pPr marL="342900" indent="-342900">
              <a:spcBef>
                <a:spcPct val="50000"/>
              </a:spcBef>
            </a:pPr>
            <a:r>
              <a:rPr lang="tr-TR"/>
              <a:t>      ------dae       Aile  ekidir		     Örn: Loftusidae</a:t>
            </a:r>
          </a:p>
          <a:p>
            <a:pPr marL="342900" indent="-342900">
              <a:spcBef>
                <a:spcPct val="50000"/>
              </a:spcBef>
            </a:pPr>
            <a:r>
              <a:rPr lang="tr-TR"/>
              <a:t>      ------nae       Alt aile ekidir                Örn: Loftusinae </a:t>
            </a:r>
          </a:p>
          <a:p>
            <a:pPr marL="342900" indent="-342900">
              <a:spcBef>
                <a:spcPct val="50000"/>
              </a:spcBef>
            </a:pPr>
            <a:r>
              <a:rPr lang="tr-TR"/>
              <a:t>      belirtilen ekleri içeren kelimeler normal karakterlerde yazılır.</a:t>
            </a:r>
          </a:p>
          <a:p>
            <a:pPr marL="342900" indent="-342900">
              <a:spcBef>
                <a:spcPct val="50000"/>
              </a:spcBef>
            </a:pPr>
            <a:r>
              <a:rPr lang="tr-TR"/>
              <a:t>9. Hayvanlarda Şube-Filum, bitkilerde Division-Şube terimleri kullanılır.</a:t>
            </a:r>
          </a:p>
          <a:p>
            <a:pPr marL="342900" indent="-342900">
              <a:spcBef>
                <a:spcPct val="50000"/>
              </a:spcBef>
            </a:pPr>
            <a:r>
              <a:rPr lang="tr-TR"/>
              <a:t>10. Fosillerin tayininde a) morfolojik benzer olanlar bir araya getirilir, b) gruplar tahmin edilir, c) ilgili literatür temin edilir, d) fosil tayinleri yapılır. Eğer ilk kez bir fosil tanımlanırsa HOLOTİP (tip örnek), PARATİP (yardımcı örnek) ve NEOTİP (holotip kaybolduğunda paratiplerden seçilerek holotip yerine konan örnek) gibi tip örnekler tanımlanmaktadır.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WordArt 4"/>
          <p:cNvSpPr>
            <a:spLocks noChangeArrowheads="1" noChangeShapeType="1" noTextEdit="1"/>
          </p:cNvSpPr>
          <p:nvPr/>
        </p:nvSpPr>
        <p:spPr bwMode="auto">
          <a:xfrm>
            <a:off x="250825" y="188913"/>
            <a:ext cx="3168650" cy="4318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Fosillerin yararları</a:t>
            </a:r>
          </a:p>
        </p:txBody>
      </p:sp>
      <p:sp>
        <p:nvSpPr>
          <p:cNvPr id="69637" name="Text Box 5"/>
          <p:cNvSpPr txBox="1">
            <a:spLocks noChangeArrowheads="1"/>
          </p:cNvSpPr>
          <p:nvPr/>
        </p:nvSpPr>
        <p:spPr bwMode="auto">
          <a:xfrm>
            <a:off x="395288" y="1052513"/>
            <a:ext cx="7272337" cy="4081462"/>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tr-TR"/>
              <a:t>Kayaçların yaşlarının verilmesi</a:t>
            </a:r>
          </a:p>
          <a:p>
            <a:pPr marL="342900" indent="-342900">
              <a:spcBef>
                <a:spcPct val="50000"/>
              </a:spcBef>
              <a:buFontTx/>
              <a:buAutoNum type="arabicPeriod"/>
            </a:pPr>
            <a:r>
              <a:rPr lang="tr-TR"/>
              <a:t>Kayaçların ortamlarının ortaya konması</a:t>
            </a:r>
          </a:p>
          <a:p>
            <a:pPr marL="342900" indent="-342900">
              <a:spcBef>
                <a:spcPct val="50000"/>
              </a:spcBef>
              <a:buFontTx/>
              <a:buAutoNum type="arabicPeriod"/>
            </a:pPr>
            <a:r>
              <a:rPr lang="tr-TR"/>
              <a:t>Yapısal Özelliklerin belirlenmesi</a:t>
            </a:r>
          </a:p>
          <a:p>
            <a:pPr marL="342900" indent="-342900">
              <a:spcBef>
                <a:spcPct val="50000"/>
              </a:spcBef>
              <a:buFontTx/>
              <a:buAutoNum type="arabicPeriod"/>
            </a:pPr>
            <a:r>
              <a:rPr lang="tr-TR"/>
              <a:t>Karşılaştırmaların yapılması</a:t>
            </a:r>
          </a:p>
          <a:p>
            <a:pPr marL="342900" indent="-342900">
              <a:spcBef>
                <a:spcPct val="50000"/>
              </a:spcBef>
              <a:buFontTx/>
              <a:buAutoNum type="arabicPeriod"/>
            </a:pPr>
            <a:r>
              <a:rPr lang="tr-TR"/>
              <a:t>Biyostratigrafik zonların ortaya konması</a:t>
            </a:r>
          </a:p>
          <a:p>
            <a:pPr marL="342900" indent="-342900">
              <a:spcBef>
                <a:spcPct val="50000"/>
              </a:spcBef>
              <a:buFontTx/>
              <a:buAutoNum type="arabicPeriod"/>
            </a:pPr>
            <a:r>
              <a:rPr lang="tr-TR"/>
              <a:t>Paleocoğrafya</a:t>
            </a:r>
          </a:p>
          <a:p>
            <a:pPr marL="342900" indent="-342900">
              <a:spcBef>
                <a:spcPct val="50000"/>
              </a:spcBef>
              <a:buFontTx/>
              <a:buAutoNum type="arabicPeriod"/>
            </a:pPr>
            <a:r>
              <a:rPr lang="tr-TR"/>
              <a:t>Paleoekoloji</a:t>
            </a:r>
          </a:p>
          <a:p>
            <a:pPr marL="342900" indent="-342900">
              <a:spcBef>
                <a:spcPct val="50000"/>
              </a:spcBef>
              <a:buFontTx/>
              <a:buAutoNum type="arabicPeriod"/>
            </a:pPr>
            <a:r>
              <a:rPr lang="tr-TR"/>
              <a:t>Zaman-mekan içinde dağılım</a:t>
            </a:r>
          </a:p>
          <a:p>
            <a:pPr marL="342900" indent="-342900">
              <a:spcBef>
                <a:spcPct val="50000"/>
              </a:spcBef>
              <a:buFontTx/>
              <a:buAutoNum type="arabicPeriod"/>
            </a:pPr>
            <a:r>
              <a:rPr lang="tr-TR"/>
              <a:t>Jeolojik tarihçenin açıklanması</a:t>
            </a:r>
          </a:p>
          <a:p>
            <a:pPr marL="342900" indent="-342900">
              <a:spcBef>
                <a:spcPct val="50000"/>
              </a:spcBef>
            </a:pPr>
            <a:r>
              <a:rPr lang="tr-TR"/>
              <a:t> </a:t>
            </a:r>
          </a:p>
        </p:txBody>
      </p:sp>
      <p:sp>
        <p:nvSpPr>
          <p:cNvPr id="69638" name="Text Box 6"/>
          <p:cNvSpPr txBox="1">
            <a:spLocks noChangeArrowheads="1"/>
          </p:cNvSpPr>
          <p:nvPr/>
        </p:nvSpPr>
        <p:spPr bwMode="auto">
          <a:xfrm>
            <a:off x="179388" y="5157788"/>
            <a:ext cx="8713787" cy="915987"/>
          </a:xfrm>
          <a:prstGeom prst="rect">
            <a:avLst/>
          </a:prstGeom>
          <a:noFill/>
          <a:ln w="9525">
            <a:noFill/>
            <a:miter lim="800000"/>
            <a:headEnd/>
            <a:tailEnd/>
          </a:ln>
          <a:effectLst/>
        </p:spPr>
        <p:txBody>
          <a:bodyPr>
            <a:spAutoFit/>
          </a:bodyPr>
          <a:lstStyle/>
          <a:p>
            <a:pPr>
              <a:spcBef>
                <a:spcPct val="50000"/>
              </a:spcBef>
            </a:pPr>
            <a:r>
              <a:rPr lang="tr-TR"/>
              <a:t>FOSİLLER VE MİNERALLER, KAYAÇLAR İÇERİSİDEKİ GEÇMİŞE AİT GÜNÜMÜZDE BULUNAN KİMLİK BİLGİLERİDİR. YETERKİ YARINLAR İÇİN DOĞRU OKUNABİLSİNLER…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WordArt 4"/>
          <p:cNvSpPr>
            <a:spLocks noChangeArrowheads="1" noChangeShapeType="1" noTextEdit="1"/>
          </p:cNvSpPr>
          <p:nvPr/>
        </p:nvSpPr>
        <p:spPr bwMode="auto">
          <a:xfrm>
            <a:off x="250825" y="188913"/>
            <a:ext cx="3168650" cy="4318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Yaşların verilmesi </a:t>
            </a:r>
          </a:p>
        </p:txBody>
      </p:sp>
      <p:sp>
        <p:nvSpPr>
          <p:cNvPr id="70661" name="Text Box 5"/>
          <p:cNvSpPr txBox="1">
            <a:spLocks noChangeArrowheads="1"/>
          </p:cNvSpPr>
          <p:nvPr/>
        </p:nvSpPr>
        <p:spPr bwMode="auto">
          <a:xfrm>
            <a:off x="250825" y="908050"/>
            <a:ext cx="8137525" cy="1604963"/>
          </a:xfrm>
          <a:prstGeom prst="rect">
            <a:avLst/>
          </a:prstGeom>
          <a:noFill/>
          <a:ln w="9525">
            <a:noFill/>
            <a:miter lim="800000"/>
            <a:headEnd/>
            <a:tailEnd/>
          </a:ln>
          <a:effectLst/>
        </p:spPr>
        <p:txBody>
          <a:bodyPr>
            <a:spAutoFit/>
          </a:bodyPr>
          <a:lstStyle/>
          <a:p>
            <a:pPr>
              <a:spcBef>
                <a:spcPct val="50000"/>
              </a:spcBef>
            </a:pPr>
            <a:r>
              <a:rPr lang="tr-TR"/>
              <a:t>- Karakteristik fosil</a:t>
            </a:r>
          </a:p>
          <a:p>
            <a:pPr>
              <a:spcBef>
                <a:spcPct val="50000"/>
              </a:spcBef>
              <a:buFontTx/>
              <a:buChar char="-"/>
            </a:pPr>
            <a:r>
              <a:rPr lang="tr-TR"/>
              <a:t> Neler karakteristik fosil olabilir.</a:t>
            </a:r>
          </a:p>
          <a:p>
            <a:pPr>
              <a:spcBef>
                <a:spcPct val="50000"/>
              </a:spcBef>
              <a:buFontTx/>
              <a:buChar char="-"/>
            </a:pPr>
            <a:r>
              <a:rPr lang="tr-TR"/>
              <a:t> Taşların özelliklerinin, fosilleşmenin önemi</a:t>
            </a:r>
          </a:p>
          <a:p>
            <a:pPr>
              <a:spcBef>
                <a:spcPct val="50000"/>
              </a:spcBef>
            </a:pPr>
            <a:r>
              <a:rPr lang="tr-TR"/>
              <a:t>Konuları dikkate alınarak kayaçların  yaşları verilmelidir.</a:t>
            </a:r>
          </a:p>
        </p:txBody>
      </p:sp>
      <p:sp>
        <p:nvSpPr>
          <p:cNvPr id="70662" name="WordArt 6"/>
          <p:cNvSpPr>
            <a:spLocks noChangeArrowheads="1" noChangeShapeType="1" noTextEdit="1"/>
          </p:cNvSpPr>
          <p:nvPr/>
        </p:nvSpPr>
        <p:spPr bwMode="auto">
          <a:xfrm>
            <a:off x="468313" y="3141663"/>
            <a:ext cx="2016125" cy="288925"/>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Karakteristik fosil </a:t>
            </a:r>
          </a:p>
        </p:txBody>
      </p:sp>
      <p:sp>
        <p:nvSpPr>
          <p:cNvPr id="70663" name="Text Box 7"/>
          <p:cNvSpPr txBox="1">
            <a:spLocks noChangeArrowheads="1"/>
          </p:cNvSpPr>
          <p:nvPr/>
        </p:nvSpPr>
        <p:spPr bwMode="auto">
          <a:xfrm>
            <a:off x="2700338" y="3068638"/>
            <a:ext cx="5616575" cy="2843212"/>
          </a:xfrm>
          <a:prstGeom prst="rect">
            <a:avLst/>
          </a:prstGeom>
          <a:noFill/>
          <a:ln w="9525">
            <a:noFill/>
            <a:miter lim="800000"/>
            <a:headEnd/>
            <a:tailEnd/>
          </a:ln>
          <a:effectLst/>
        </p:spPr>
        <p:txBody>
          <a:bodyPr>
            <a:spAutoFit/>
          </a:bodyPr>
          <a:lstStyle/>
          <a:p>
            <a:pPr>
              <a:spcBef>
                <a:spcPct val="50000"/>
              </a:spcBef>
              <a:buFontTx/>
              <a:buChar char="-"/>
            </a:pPr>
            <a:r>
              <a:rPr lang="tr-TR"/>
              <a:t> Belirli bir zamanı işaret eden,</a:t>
            </a:r>
          </a:p>
          <a:p>
            <a:pPr>
              <a:spcBef>
                <a:spcPct val="50000"/>
              </a:spcBef>
              <a:buFontTx/>
              <a:buChar char="-"/>
            </a:pPr>
            <a:r>
              <a:rPr lang="tr-TR"/>
              <a:t> Belirli bir ortamda yaşayan,</a:t>
            </a:r>
          </a:p>
          <a:p>
            <a:pPr>
              <a:spcBef>
                <a:spcPct val="50000"/>
              </a:spcBef>
              <a:buFontTx/>
              <a:buChar char="-"/>
            </a:pPr>
            <a:r>
              <a:rPr lang="tr-TR"/>
              <a:t> Belirli bir coğrafik yayılım gösteren,</a:t>
            </a:r>
          </a:p>
          <a:p>
            <a:pPr>
              <a:spcBef>
                <a:spcPct val="50000"/>
              </a:spcBef>
              <a:buFontTx/>
              <a:buChar char="-"/>
            </a:pPr>
            <a:r>
              <a:rPr lang="tr-TR"/>
              <a:t> Bol bulanan ve </a:t>
            </a:r>
          </a:p>
          <a:p>
            <a:pPr>
              <a:spcBef>
                <a:spcPct val="50000"/>
              </a:spcBef>
              <a:buFontTx/>
              <a:buChar char="-"/>
            </a:pPr>
            <a:r>
              <a:rPr lang="tr-TR"/>
              <a:t> Kolay tanınabilir </a:t>
            </a:r>
          </a:p>
          <a:p>
            <a:pPr>
              <a:spcBef>
                <a:spcPct val="50000"/>
              </a:spcBef>
            </a:pPr>
            <a:r>
              <a:rPr lang="tr-TR"/>
              <a:t>Organizmalara denilir.</a:t>
            </a:r>
          </a:p>
          <a:p>
            <a:pPr>
              <a:spcBef>
                <a:spcPct val="50000"/>
              </a:spcBef>
            </a:pPr>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zamancet"/>
          <p:cNvPicPr>
            <a:picLocks noChangeAspect="1" noChangeArrowheads="1"/>
          </p:cNvPicPr>
          <p:nvPr/>
        </p:nvPicPr>
        <p:blipFill>
          <a:blip r:embed="rId2" cstate="print"/>
          <a:srcRect/>
          <a:stretch>
            <a:fillRect/>
          </a:stretch>
        </p:blipFill>
        <p:spPr bwMode="auto">
          <a:xfrm>
            <a:off x="250825" y="0"/>
            <a:ext cx="2852738" cy="6797675"/>
          </a:xfrm>
          <a:prstGeom prst="rect">
            <a:avLst/>
          </a:prstGeom>
          <a:noFill/>
        </p:spPr>
      </p:pic>
      <p:sp>
        <p:nvSpPr>
          <p:cNvPr id="71686" name="AutoShape 6"/>
          <p:cNvSpPr>
            <a:spLocks noChangeArrowheads="1"/>
          </p:cNvSpPr>
          <p:nvPr/>
        </p:nvSpPr>
        <p:spPr bwMode="auto">
          <a:xfrm>
            <a:off x="3203575" y="260350"/>
            <a:ext cx="288925" cy="3816350"/>
          </a:xfrm>
          <a:prstGeom prst="upArrow">
            <a:avLst>
              <a:gd name="adj1" fmla="val 50000"/>
              <a:gd name="adj2" fmla="val 330220"/>
            </a:avLst>
          </a:prstGeom>
          <a:solidFill>
            <a:schemeClr val="accent1"/>
          </a:solidFill>
          <a:ln w="9525">
            <a:solidFill>
              <a:schemeClr val="tx1"/>
            </a:solidFill>
            <a:miter lim="800000"/>
            <a:headEnd/>
            <a:tailEnd/>
          </a:ln>
          <a:effectLst/>
        </p:spPr>
        <p:txBody>
          <a:bodyPr wrap="none" anchor="ctr"/>
          <a:lstStyle/>
          <a:p>
            <a:endParaRPr lang="tr-TR"/>
          </a:p>
        </p:txBody>
      </p:sp>
      <p:sp>
        <p:nvSpPr>
          <p:cNvPr id="71687" name="Rectangle 7"/>
          <p:cNvSpPr>
            <a:spLocks noChangeArrowheads="1"/>
          </p:cNvSpPr>
          <p:nvPr/>
        </p:nvSpPr>
        <p:spPr bwMode="auto">
          <a:xfrm>
            <a:off x="3635375" y="3284538"/>
            <a:ext cx="182563" cy="754062"/>
          </a:xfrm>
          <a:prstGeom prst="rect">
            <a:avLst/>
          </a:prstGeom>
          <a:solidFill>
            <a:schemeClr val="accent1"/>
          </a:solidFill>
          <a:ln w="9525">
            <a:solidFill>
              <a:schemeClr val="tx1"/>
            </a:solidFill>
            <a:miter lim="800000"/>
            <a:headEnd/>
            <a:tailEnd/>
          </a:ln>
          <a:effectLst/>
        </p:spPr>
        <p:txBody>
          <a:bodyPr wrap="none" anchor="ctr"/>
          <a:lstStyle/>
          <a:p>
            <a:endParaRPr lang="tr-TR"/>
          </a:p>
        </p:txBody>
      </p:sp>
      <p:sp>
        <p:nvSpPr>
          <p:cNvPr id="71690" name="Text Box 10"/>
          <p:cNvSpPr txBox="1">
            <a:spLocks noChangeArrowheads="1"/>
          </p:cNvSpPr>
          <p:nvPr/>
        </p:nvSpPr>
        <p:spPr bwMode="auto">
          <a:xfrm>
            <a:off x="3276600" y="0"/>
            <a:ext cx="2303463" cy="366713"/>
          </a:xfrm>
          <a:prstGeom prst="rect">
            <a:avLst/>
          </a:prstGeom>
          <a:noFill/>
          <a:ln w="9525">
            <a:noFill/>
            <a:miter lim="800000"/>
            <a:headEnd/>
            <a:tailEnd/>
          </a:ln>
          <a:effectLst/>
        </p:spPr>
        <p:txBody>
          <a:bodyPr>
            <a:spAutoFit/>
          </a:bodyPr>
          <a:lstStyle/>
          <a:p>
            <a:pPr>
              <a:spcBef>
                <a:spcPct val="50000"/>
              </a:spcBef>
            </a:pPr>
            <a:r>
              <a:rPr lang="tr-TR"/>
              <a:t>A   B   C </a:t>
            </a:r>
          </a:p>
        </p:txBody>
      </p:sp>
      <p:sp>
        <p:nvSpPr>
          <p:cNvPr id="71691" name="Text Box 11"/>
          <p:cNvSpPr txBox="1">
            <a:spLocks noChangeArrowheads="1"/>
          </p:cNvSpPr>
          <p:nvPr/>
        </p:nvSpPr>
        <p:spPr bwMode="auto">
          <a:xfrm>
            <a:off x="3851275" y="4581525"/>
            <a:ext cx="4824413" cy="2017713"/>
          </a:xfrm>
          <a:prstGeom prst="rect">
            <a:avLst/>
          </a:prstGeom>
          <a:noFill/>
          <a:ln w="9525">
            <a:noFill/>
            <a:miter lim="800000"/>
            <a:headEnd/>
            <a:tailEnd/>
          </a:ln>
          <a:effectLst/>
        </p:spPr>
        <p:txBody>
          <a:bodyPr>
            <a:spAutoFit/>
          </a:bodyPr>
          <a:lstStyle/>
          <a:p>
            <a:pPr>
              <a:spcBef>
                <a:spcPct val="50000"/>
              </a:spcBef>
            </a:pPr>
            <a:r>
              <a:rPr lang="tr-TR"/>
              <a:t>Burada 	A fosili Karbonifer-Güncel</a:t>
            </a:r>
          </a:p>
          <a:p>
            <a:pPr>
              <a:spcBef>
                <a:spcPct val="50000"/>
              </a:spcBef>
            </a:pPr>
            <a:r>
              <a:rPr lang="tr-TR"/>
              <a:t>     	B fosili Karbonifer-Permiyen</a:t>
            </a:r>
          </a:p>
          <a:p>
            <a:pPr>
              <a:spcBef>
                <a:spcPct val="50000"/>
              </a:spcBef>
            </a:pPr>
            <a:r>
              <a:rPr lang="tr-TR"/>
              <a:t>	C fosili Karbonifer-Kretase aralığını </a:t>
            </a:r>
          </a:p>
          <a:p>
            <a:pPr>
              <a:spcBef>
                <a:spcPct val="50000"/>
              </a:spcBef>
            </a:pPr>
            <a:r>
              <a:rPr lang="tr-TR"/>
              <a:t>               işaret etmektedir. Öyleyse;</a:t>
            </a:r>
          </a:p>
          <a:p>
            <a:pPr>
              <a:spcBef>
                <a:spcPct val="50000"/>
              </a:spcBef>
            </a:pPr>
            <a:endParaRPr lang="tr-TR"/>
          </a:p>
        </p:txBody>
      </p:sp>
      <p:sp>
        <p:nvSpPr>
          <p:cNvPr id="71692" name="Rectangle 12"/>
          <p:cNvSpPr>
            <a:spLocks noChangeArrowheads="1"/>
          </p:cNvSpPr>
          <p:nvPr/>
        </p:nvSpPr>
        <p:spPr bwMode="auto">
          <a:xfrm>
            <a:off x="4140200" y="1844675"/>
            <a:ext cx="215900" cy="2193925"/>
          </a:xfrm>
          <a:prstGeom prst="rect">
            <a:avLst/>
          </a:prstGeom>
          <a:solidFill>
            <a:schemeClr val="accent1"/>
          </a:solidFill>
          <a:ln w="9525">
            <a:solidFill>
              <a:schemeClr val="tx1"/>
            </a:solidFill>
            <a:miter lim="800000"/>
            <a:headEnd/>
            <a:tailEnd/>
          </a:ln>
          <a:effectLst/>
        </p:spPr>
        <p:txBody>
          <a:bodyPr wrap="none" anchor="ctr"/>
          <a:lstStyle/>
          <a:p>
            <a:endParaRPr lang="tr-TR"/>
          </a:p>
        </p:txBody>
      </p:sp>
      <p:sp>
        <p:nvSpPr>
          <p:cNvPr id="71694" name="Line 14"/>
          <p:cNvSpPr>
            <a:spLocks noChangeShapeType="1"/>
          </p:cNvSpPr>
          <p:nvPr/>
        </p:nvSpPr>
        <p:spPr bwMode="auto">
          <a:xfrm>
            <a:off x="3203575" y="3284538"/>
            <a:ext cx="1800225" cy="0"/>
          </a:xfrm>
          <a:prstGeom prst="line">
            <a:avLst/>
          </a:prstGeom>
          <a:noFill/>
          <a:ln w="9525">
            <a:solidFill>
              <a:schemeClr val="tx1"/>
            </a:solidFill>
            <a:round/>
            <a:headEnd/>
            <a:tailEnd/>
          </a:ln>
          <a:effectLst/>
        </p:spPr>
        <p:txBody>
          <a:bodyPr/>
          <a:lstStyle/>
          <a:p>
            <a:endParaRPr lang="tr-TR"/>
          </a:p>
        </p:txBody>
      </p:sp>
      <p:sp>
        <p:nvSpPr>
          <p:cNvPr id="71695" name="Line 15"/>
          <p:cNvSpPr>
            <a:spLocks noChangeShapeType="1"/>
          </p:cNvSpPr>
          <p:nvPr/>
        </p:nvSpPr>
        <p:spPr bwMode="auto">
          <a:xfrm>
            <a:off x="3146425" y="4062413"/>
            <a:ext cx="1800225" cy="0"/>
          </a:xfrm>
          <a:prstGeom prst="line">
            <a:avLst/>
          </a:prstGeom>
          <a:noFill/>
          <a:ln w="9525">
            <a:solidFill>
              <a:schemeClr val="tx1"/>
            </a:solidFill>
            <a:round/>
            <a:headEnd/>
            <a:tailEnd/>
          </a:ln>
          <a:effectLst/>
        </p:spPr>
        <p:txBody>
          <a:bodyPr/>
          <a:lstStyle/>
          <a:p>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ext Box 4"/>
          <p:cNvSpPr txBox="1">
            <a:spLocks noChangeArrowheads="1"/>
          </p:cNvSpPr>
          <p:nvPr/>
        </p:nvSpPr>
        <p:spPr bwMode="auto">
          <a:xfrm>
            <a:off x="1187450" y="1268413"/>
            <a:ext cx="7632700" cy="2843212"/>
          </a:xfrm>
          <a:prstGeom prst="rect">
            <a:avLst/>
          </a:prstGeom>
          <a:noFill/>
          <a:ln w="9525">
            <a:noFill/>
            <a:miter lim="800000"/>
            <a:headEnd/>
            <a:tailEnd/>
          </a:ln>
          <a:effectLst/>
        </p:spPr>
        <p:txBody>
          <a:bodyPr>
            <a:spAutoFit/>
          </a:bodyPr>
          <a:lstStyle/>
          <a:p>
            <a:pPr>
              <a:spcBef>
                <a:spcPct val="50000"/>
              </a:spcBef>
            </a:pPr>
            <a:r>
              <a:rPr lang="tr-TR"/>
              <a:t>Tür mertebesindeki fosiller daha dar bir zaman aralığını işaret ederler.</a:t>
            </a:r>
          </a:p>
          <a:p>
            <a:pPr>
              <a:spcBef>
                <a:spcPct val="50000"/>
              </a:spcBef>
            </a:pPr>
            <a:endParaRPr lang="tr-TR"/>
          </a:p>
          <a:p>
            <a:pPr>
              <a:spcBef>
                <a:spcPct val="50000"/>
              </a:spcBef>
            </a:pPr>
            <a:r>
              <a:rPr lang="tr-TR"/>
              <a:t>Tür mertebesinde	    	Orbitoides apiculatus	Maastrihtiyen</a:t>
            </a:r>
          </a:p>
          <a:p>
            <a:pPr>
              <a:spcBef>
                <a:spcPct val="50000"/>
              </a:spcBef>
            </a:pPr>
            <a:r>
              <a:rPr lang="tr-TR"/>
              <a:t>Aile mertebesinde 	Loftusidae 		Üst Kretase</a:t>
            </a:r>
          </a:p>
          <a:p>
            <a:pPr>
              <a:spcBef>
                <a:spcPct val="50000"/>
              </a:spcBef>
            </a:pPr>
            <a:r>
              <a:rPr lang="tr-TR"/>
              <a:t>Sınıf mertebesinde 	Rudistler (Bivalvlerden)	Kretase</a:t>
            </a:r>
          </a:p>
          <a:p>
            <a:pPr>
              <a:spcBef>
                <a:spcPct val="50000"/>
              </a:spcBef>
            </a:pPr>
            <a:r>
              <a:rPr lang="tr-TR"/>
              <a:t>Filum mertebesinde 	Graptolitler		Ord.-Sil.</a:t>
            </a:r>
          </a:p>
          <a:p>
            <a:pPr>
              <a:spcBef>
                <a:spcPct val="50000"/>
              </a:spcBef>
            </a:pPr>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Freeform 4"/>
          <p:cNvSpPr>
            <a:spLocks/>
          </p:cNvSpPr>
          <p:nvPr/>
        </p:nvSpPr>
        <p:spPr bwMode="auto">
          <a:xfrm>
            <a:off x="1271588" y="549275"/>
            <a:ext cx="5821362" cy="5759450"/>
          </a:xfrm>
          <a:custGeom>
            <a:avLst/>
            <a:gdLst/>
            <a:ahLst/>
            <a:cxnLst>
              <a:cxn ang="0">
                <a:pos x="310" y="544"/>
              </a:cxn>
              <a:cxn ang="0">
                <a:pos x="355" y="45"/>
              </a:cxn>
              <a:cxn ang="0">
                <a:pos x="1263" y="271"/>
              </a:cxn>
              <a:cxn ang="0">
                <a:pos x="2215" y="544"/>
              </a:cxn>
              <a:cxn ang="0">
                <a:pos x="2124" y="1995"/>
              </a:cxn>
              <a:cxn ang="0">
                <a:pos x="809" y="1814"/>
              </a:cxn>
              <a:cxn ang="0">
                <a:pos x="83" y="952"/>
              </a:cxn>
              <a:cxn ang="0">
                <a:pos x="310" y="544"/>
              </a:cxn>
            </a:cxnLst>
            <a:rect l="0" t="0" r="r" b="b"/>
            <a:pathLst>
              <a:path w="2358" h="2207">
                <a:moveTo>
                  <a:pt x="310" y="544"/>
                </a:moveTo>
                <a:cubicBezTo>
                  <a:pt x="355" y="393"/>
                  <a:pt x="196" y="90"/>
                  <a:pt x="355" y="45"/>
                </a:cubicBezTo>
                <a:cubicBezTo>
                  <a:pt x="514" y="0"/>
                  <a:pt x="953" y="188"/>
                  <a:pt x="1263" y="271"/>
                </a:cubicBezTo>
                <a:cubicBezTo>
                  <a:pt x="1573" y="354"/>
                  <a:pt x="2072" y="257"/>
                  <a:pt x="2215" y="544"/>
                </a:cubicBezTo>
                <a:cubicBezTo>
                  <a:pt x="2358" y="831"/>
                  <a:pt x="2358" y="1783"/>
                  <a:pt x="2124" y="1995"/>
                </a:cubicBezTo>
                <a:cubicBezTo>
                  <a:pt x="1890" y="2207"/>
                  <a:pt x="1149" y="1988"/>
                  <a:pt x="809" y="1814"/>
                </a:cubicBezTo>
                <a:cubicBezTo>
                  <a:pt x="469" y="1640"/>
                  <a:pt x="166" y="1156"/>
                  <a:pt x="83" y="952"/>
                </a:cubicBezTo>
                <a:cubicBezTo>
                  <a:pt x="0" y="748"/>
                  <a:pt x="265" y="695"/>
                  <a:pt x="310" y="544"/>
                </a:cubicBezTo>
                <a:close/>
              </a:path>
            </a:pathLst>
          </a:custGeom>
          <a:solidFill>
            <a:srgbClr val="CC99FF"/>
          </a:solidFill>
          <a:ln w="9525">
            <a:solidFill>
              <a:schemeClr val="tx1"/>
            </a:solidFill>
            <a:round/>
            <a:headEnd/>
            <a:tailEnd/>
          </a:ln>
          <a:effectLst/>
        </p:spPr>
        <p:txBody>
          <a:bodyPr/>
          <a:lstStyle/>
          <a:p>
            <a:endParaRPr lang="tr-TR"/>
          </a:p>
        </p:txBody>
      </p:sp>
      <p:sp>
        <p:nvSpPr>
          <p:cNvPr id="73733" name="Freeform 5"/>
          <p:cNvSpPr>
            <a:spLocks/>
          </p:cNvSpPr>
          <p:nvPr/>
        </p:nvSpPr>
        <p:spPr bwMode="auto">
          <a:xfrm>
            <a:off x="3635375" y="3213100"/>
            <a:ext cx="1595438" cy="1992313"/>
          </a:xfrm>
          <a:custGeom>
            <a:avLst/>
            <a:gdLst/>
            <a:ahLst/>
            <a:cxnLst>
              <a:cxn ang="0">
                <a:pos x="310" y="544"/>
              </a:cxn>
              <a:cxn ang="0">
                <a:pos x="355" y="45"/>
              </a:cxn>
              <a:cxn ang="0">
                <a:pos x="1263" y="271"/>
              </a:cxn>
              <a:cxn ang="0">
                <a:pos x="2215" y="544"/>
              </a:cxn>
              <a:cxn ang="0">
                <a:pos x="2124" y="1995"/>
              </a:cxn>
              <a:cxn ang="0">
                <a:pos x="809" y="1814"/>
              </a:cxn>
              <a:cxn ang="0">
                <a:pos x="83" y="952"/>
              </a:cxn>
              <a:cxn ang="0">
                <a:pos x="310" y="544"/>
              </a:cxn>
            </a:cxnLst>
            <a:rect l="0" t="0" r="r" b="b"/>
            <a:pathLst>
              <a:path w="2358" h="2207">
                <a:moveTo>
                  <a:pt x="310" y="544"/>
                </a:moveTo>
                <a:cubicBezTo>
                  <a:pt x="355" y="393"/>
                  <a:pt x="196" y="90"/>
                  <a:pt x="355" y="45"/>
                </a:cubicBezTo>
                <a:cubicBezTo>
                  <a:pt x="514" y="0"/>
                  <a:pt x="953" y="188"/>
                  <a:pt x="1263" y="271"/>
                </a:cubicBezTo>
                <a:cubicBezTo>
                  <a:pt x="1573" y="354"/>
                  <a:pt x="2072" y="257"/>
                  <a:pt x="2215" y="544"/>
                </a:cubicBezTo>
                <a:cubicBezTo>
                  <a:pt x="2358" y="831"/>
                  <a:pt x="2358" y="1783"/>
                  <a:pt x="2124" y="1995"/>
                </a:cubicBezTo>
                <a:cubicBezTo>
                  <a:pt x="1890" y="2207"/>
                  <a:pt x="1149" y="1988"/>
                  <a:pt x="809" y="1814"/>
                </a:cubicBezTo>
                <a:cubicBezTo>
                  <a:pt x="469" y="1640"/>
                  <a:pt x="166" y="1156"/>
                  <a:pt x="83" y="952"/>
                </a:cubicBezTo>
                <a:cubicBezTo>
                  <a:pt x="0" y="748"/>
                  <a:pt x="265" y="695"/>
                  <a:pt x="310" y="544"/>
                </a:cubicBezTo>
                <a:close/>
              </a:path>
            </a:pathLst>
          </a:custGeom>
          <a:solidFill>
            <a:srgbClr val="FFCC00"/>
          </a:solidFill>
          <a:ln w="9525">
            <a:solidFill>
              <a:schemeClr val="tx1"/>
            </a:solidFill>
            <a:round/>
            <a:headEnd/>
            <a:tailEnd/>
          </a:ln>
          <a:effectLst/>
        </p:spPr>
        <p:txBody>
          <a:bodyPr/>
          <a:lstStyle/>
          <a:p>
            <a:endParaRPr lang="tr-TR"/>
          </a:p>
        </p:txBody>
      </p:sp>
      <p:sp>
        <p:nvSpPr>
          <p:cNvPr id="73734" name="Freeform 6"/>
          <p:cNvSpPr>
            <a:spLocks/>
          </p:cNvSpPr>
          <p:nvPr/>
        </p:nvSpPr>
        <p:spPr bwMode="auto">
          <a:xfrm>
            <a:off x="2124075" y="2492375"/>
            <a:ext cx="276225" cy="912813"/>
          </a:xfrm>
          <a:custGeom>
            <a:avLst/>
            <a:gdLst/>
            <a:ahLst/>
            <a:cxnLst>
              <a:cxn ang="0">
                <a:pos x="310" y="544"/>
              </a:cxn>
              <a:cxn ang="0">
                <a:pos x="355" y="45"/>
              </a:cxn>
              <a:cxn ang="0">
                <a:pos x="1263" y="271"/>
              </a:cxn>
              <a:cxn ang="0">
                <a:pos x="2215" y="544"/>
              </a:cxn>
              <a:cxn ang="0">
                <a:pos x="2124" y="1995"/>
              </a:cxn>
              <a:cxn ang="0">
                <a:pos x="809" y="1814"/>
              </a:cxn>
              <a:cxn ang="0">
                <a:pos x="83" y="952"/>
              </a:cxn>
              <a:cxn ang="0">
                <a:pos x="310" y="544"/>
              </a:cxn>
            </a:cxnLst>
            <a:rect l="0" t="0" r="r" b="b"/>
            <a:pathLst>
              <a:path w="2358" h="2207">
                <a:moveTo>
                  <a:pt x="310" y="544"/>
                </a:moveTo>
                <a:cubicBezTo>
                  <a:pt x="355" y="393"/>
                  <a:pt x="196" y="90"/>
                  <a:pt x="355" y="45"/>
                </a:cubicBezTo>
                <a:cubicBezTo>
                  <a:pt x="514" y="0"/>
                  <a:pt x="953" y="188"/>
                  <a:pt x="1263" y="271"/>
                </a:cubicBezTo>
                <a:cubicBezTo>
                  <a:pt x="1573" y="354"/>
                  <a:pt x="2072" y="257"/>
                  <a:pt x="2215" y="544"/>
                </a:cubicBezTo>
                <a:cubicBezTo>
                  <a:pt x="2358" y="831"/>
                  <a:pt x="2358" y="1783"/>
                  <a:pt x="2124" y="1995"/>
                </a:cubicBezTo>
                <a:cubicBezTo>
                  <a:pt x="1890" y="2207"/>
                  <a:pt x="1149" y="1988"/>
                  <a:pt x="809" y="1814"/>
                </a:cubicBezTo>
                <a:cubicBezTo>
                  <a:pt x="469" y="1640"/>
                  <a:pt x="166" y="1156"/>
                  <a:pt x="83" y="952"/>
                </a:cubicBezTo>
                <a:cubicBezTo>
                  <a:pt x="0" y="748"/>
                  <a:pt x="265" y="695"/>
                  <a:pt x="310" y="544"/>
                </a:cubicBezTo>
                <a:close/>
              </a:path>
            </a:pathLst>
          </a:custGeom>
          <a:solidFill>
            <a:schemeClr val="folHlink"/>
          </a:solidFill>
          <a:ln w="9525">
            <a:solidFill>
              <a:schemeClr val="tx1"/>
            </a:solidFill>
            <a:round/>
            <a:headEnd/>
            <a:tailEnd/>
          </a:ln>
          <a:effectLst/>
        </p:spPr>
        <p:txBody>
          <a:bodyPr/>
          <a:lstStyle/>
          <a:p>
            <a:endParaRPr lang="tr-TR"/>
          </a:p>
        </p:txBody>
      </p:sp>
      <p:sp>
        <p:nvSpPr>
          <p:cNvPr id="73735" name="Freeform 7"/>
          <p:cNvSpPr>
            <a:spLocks/>
          </p:cNvSpPr>
          <p:nvPr/>
        </p:nvSpPr>
        <p:spPr bwMode="auto">
          <a:xfrm>
            <a:off x="3492500" y="1844675"/>
            <a:ext cx="923925" cy="1271588"/>
          </a:xfrm>
          <a:custGeom>
            <a:avLst/>
            <a:gdLst/>
            <a:ahLst/>
            <a:cxnLst>
              <a:cxn ang="0">
                <a:pos x="310" y="544"/>
              </a:cxn>
              <a:cxn ang="0">
                <a:pos x="355" y="45"/>
              </a:cxn>
              <a:cxn ang="0">
                <a:pos x="1263" y="271"/>
              </a:cxn>
              <a:cxn ang="0">
                <a:pos x="2215" y="544"/>
              </a:cxn>
              <a:cxn ang="0">
                <a:pos x="2124" y="1995"/>
              </a:cxn>
              <a:cxn ang="0">
                <a:pos x="809" y="1814"/>
              </a:cxn>
              <a:cxn ang="0">
                <a:pos x="83" y="952"/>
              </a:cxn>
              <a:cxn ang="0">
                <a:pos x="310" y="544"/>
              </a:cxn>
            </a:cxnLst>
            <a:rect l="0" t="0" r="r" b="b"/>
            <a:pathLst>
              <a:path w="2358" h="2207">
                <a:moveTo>
                  <a:pt x="310" y="544"/>
                </a:moveTo>
                <a:cubicBezTo>
                  <a:pt x="355" y="393"/>
                  <a:pt x="196" y="90"/>
                  <a:pt x="355" y="45"/>
                </a:cubicBezTo>
                <a:cubicBezTo>
                  <a:pt x="514" y="0"/>
                  <a:pt x="953" y="188"/>
                  <a:pt x="1263" y="271"/>
                </a:cubicBezTo>
                <a:cubicBezTo>
                  <a:pt x="1573" y="354"/>
                  <a:pt x="2072" y="257"/>
                  <a:pt x="2215" y="544"/>
                </a:cubicBezTo>
                <a:cubicBezTo>
                  <a:pt x="2358" y="831"/>
                  <a:pt x="2358" y="1783"/>
                  <a:pt x="2124" y="1995"/>
                </a:cubicBezTo>
                <a:cubicBezTo>
                  <a:pt x="1890" y="2207"/>
                  <a:pt x="1149" y="1988"/>
                  <a:pt x="809" y="1814"/>
                </a:cubicBezTo>
                <a:cubicBezTo>
                  <a:pt x="469" y="1640"/>
                  <a:pt x="166" y="1156"/>
                  <a:pt x="83" y="952"/>
                </a:cubicBezTo>
                <a:cubicBezTo>
                  <a:pt x="0" y="748"/>
                  <a:pt x="265" y="695"/>
                  <a:pt x="310" y="544"/>
                </a:cubicBezTo>
                <a:close/>
              </a:path>
            </a:pathLst>
          </a:custGeom>
          <a:solidFill>
            <a:srgbClr val="993366"/>
          </a:solidFill>
          <a:ln w="9525">
            <a:solidFill>
              <a:schemeClr val="tx1"/>
            </a:solidFill>
            <a:round/>
            <a:headEnd/>
            <a:tailEnd/>
          </a:ln>
          <a:effectLst/>
        </p:spPr>
        <p:txBody>
          <a:bodyPr/>
          <a:lstStyle/>
          <a:p>
            <a:endParaRPr lang="tr-TR"/>
          </a:p>
        </p:txBody>
      </p:sp>
      <p:sp>
        <p:nvSpPr>
          <p:cNvPr id="73736" name="Freeform 8"/>
          <p:cNvSpPr>
            <a:spLocks/>
          </p:cNvSpPr>
          <p:nvPr/>
        </p:nvSpPr>
        <p:spPr bwMode="auto">
          <a:xfrm>
            <a:off x="4427538" y="1916113"/>
            <a:ext cx="1449387" cy="623887"/>
          </a:xfrm>
          <a:custGeom>
            <a:avLst/>
            <a:gdLst/>
            <a:ahLst/>
            <a:cxnLst>
              <a:cxn ang="0">
                <a:pos x="310" y="544"/>
              </a:cxn>
              <a:cxn ang="0">
                <a:pos x="355" y="45"/>
              </a:cxn>
              <a:cxn ang="0">
                <a:pos x="1263" y="271"/>
              </a:cxn>
              <a:cxn ang="0">
                <a:pos x="2215" y="544"/>
              </a:cxn>
              <a:cxn ang="0">
                <a:pos x="2124" y="1995"/>
              </a:cxn>
              <a:cxn ang="0">
                <a:pos x="809" y="1814"/>
              </a:cxn>
              <a:cxn ang="0">
                <a:pos x="83" y="952"/>
              </a:cxn>
              <a:cxn ang="0">
                <a:pos x="310" y="544"/>
              </a:cxn>
            </a:cxnLst>
            <a:rect l="0" t="0" r="r" b="b"/>
            <a:pathLst>
              <a:path w="2358" h="2207">
                <a:moveTo>
                  <a:pt x="310" y="544"/>
                </a:moveTo>
                <a:cubicBezTo>
                  <a:pt x="355" y="393"/>
                  <a:pt x="196" y="90"/>
                  <a:pt x="355" y="45"/>
                </a:cubicBezTo>
                <a:cubicBezTo>
                  <a:pt x="514" y="0"/>
                  <a:pt x="953" y="188"/>
                  <a:pt x="1263" y="271"/>
                </a:cubicBezTo>
                <a:cubicBezTo>
                  <a:pt x="1573" y="354"/>
                  <a:pt x="2072" y="257"/>
                  <a:pt x="2215" y="544"/>
                </a:cubicBezTo>
                <a:cubicBezTo>
                  <a:pt x="2358" y="831"/>
                  <a:pt x="2358" y="1783"/>
                  <a:pt x="2124" y="1995"/>
                </a:cubicBezTo>
                <a:cubicBezTo>
                  <a:pt x="1890" y="2207"/>
                  <a:pt x="1149" y="1988"/>
                  <a:pt x="809" y="1814"/>
                </a:cubicBezTo>
                <a:cubicBezTo>
                  <a:pt x="469" y="1640"/>
                  <a:pt x="166" y="1156"/>
                  <a:pt x="83" y="952"/>
                </a:cubicBezTo>
                <a:cubicBezTo>
                  <a:pt x="0" y="748"/>
                  <a:pt x="265" y="695"/>
                  <a:pt x="310" y="544"/>
                </a:cubicBezTo>
                <a:close/>
              </a:path>
            </a:pathLst>
          </a:custGeom>
          <a:solidFill>
            <a:srgbClr val="00FFFF"/>
          </a:solidFill>
          <a:ln w="9525">
            <a:solidFill>
              <a:schemeClr val="tx1"/>
            </a:solidFill>
            <a:round/>
            <a:headEnd/>
            <a:tailEnd/>
          </a:ln>
          <a:effectLst/>
        </p:spPr>
        <p:txBody>
          <a:bodyPr/>
          <a:lstStyle/>
          <a:p>
            <a:endParaRPr lang="tr-TR"/>
          </a:p>
        </p:txBody>
      </p:sp>
      <p:sp>
        <p:nvSpPr>
          <p:cNvPr id="73737" name="Freeform 9"/>
          <p:cNvSpPr>
            <a:spLocks/>
          </p:cNvSpPr>
          <p:nvPr/>
        </p:nvSpPr>
        <p:spPr bwMode="auto">
          <a:xfrm>
            <a:off x="5219700" y="2852738"/>
            <a:ext cx="947738" cy="1560512"/>
          </a:xfrm>
          <a:custGeom>
            <a:avLst/>
            <a:gdLst/>
            <a:ahLst/>
            <a:cxnLst>
              <a:cxn ang="0">
                <a:pos x="310" y="544"/>
              </a:cxn>
              <a:cxn ang="0">
                <a:pos x="355" y="45"/>
              </a:cxn>
              <a:cxn ang="0">
                <a:pos x="1263" y="271"/>
              </a:cxn>
              <a:cxn ang="0">
                <a:pos x="2215" y="544"/>
              </a:cxn>
              <a:cxn ang="0">
                <a:pos x="2124" y="1995"/>
              </a:cxn>
              <a:cxn ang="0">
                <a:pos x="809" y="1814"/>
              </a:cxn>
              <a:cxn ang="0">
                <a:pos x="83" y="952"/>
              </a:cxn>
              <a:cxn ang="0">
                <a:pos x="310" y="544"/>
              </a:cxn>
            </a:cxnLst>
            <a:rect l="0" t="0" r="r" b="b"/>
            <a:pathLst>
              <a:path w="2358" h="2207">
                <a:moveTo>
                  <a:pt x="310" y="544"/>
                </a:moveTo>
                <a:cubicBezTo>
                  <a:pt x="355" y="393"/>
                  <a:pt x="196" y="90"/>
                  <a:pt x="355" y="45"/>
                </a:cubicBezTo>
                <a:cubicBezTo>
                  <a:pt x="514" y="0"/>
                  <a:pt x="953" y="188"/>
                  <a:pt x="1263" y="271"/>
                </a:cubicBezTo>
                <a:cubicBezTo>
                  <a:pt x="1573" y="354"/>
                  <a:pt x="2072" y="257"/>
                  <a:pt x="2215" y="544"/>
                </a:cubicBezTo>
                <a:cubicBezTo>
                  <a:pt x="2358" y="831"/>
                  <a:pt x="2358" y="1783"/>
                  <a:pt x="2124" y="1995"/>
                </a:cubicBezTo>
                <a:cubicBezTo>
                  <a:pt x="1890" y="2207"/>
                  <a:pt x="1149" y="1988"/>
                  <a:pt x="809" y="1814"/>
                </a:cubicBezTo>
                <a:cubicBezTo>
                  <a:pt x="469" y="1640"/>
                  <a:pt x="166" y="1156"/>
                  <a:pt x="83" y="952"/>
                </a:cubicBezTo>
                <a:cubicBezTo>
                  <a:pt x="0" y="748"/>
                  <a:pt x="265" y="695"/>
                  <a:pt x="310" y="544"/>
                </a:cubicBezTo>
                <a:close/>
              </a:path>
            </a:pathLst>
          </a:custGeom>
          <a:solidFill>
            <a:srgbClr val="FFCC00"/>
          </a:solidFill>
          <a:ln w="9525">
            <a:solidFill>
              <a:schemeClr val="tx1"/>
            </a:solidFill>
            <a:round/>
            <a:headEnd/>
            <a:tailEnd/>
          </a:ln>
          <a:effectLst/>
        </p:spPr>
        <p:txBody>
          <a:bodyPr/>
          <a:lstStyle/>
          <a:p>
            <a:endParaRPr lang="tr-TR"/>
          </a:p>
        </p:txBody>
      </p:sp>
      <p:sp>
        <p:nvSpPr>
          <p:cNvPr id="73738" name="Freeform 10"/>
          <p:cNvSpPr>
            <a:spLocks/>
          </p:cNvSpPr>
          <p:nvPr/>
        </p:nvSpPr>
        <p:spPr bwMode="auto">
          <a:xfrm>
            <a:off x="2555875" y="2276475"/>
            <a:ext cx="947738" cy="1560513"/>
          </a:xfrm>
          <a:custGeom>
            <a:avLst/>
            <a:gdLst/>
            <a:ahLst/>
            <a:cxnLst>
              <a:cxn ang="0">
                <a:pos x="310" y="544"/>
              </a:cxn>
              <a:cxn ang="0">
                <a:pos x="355" y="45"/>
              </a:cxn>
              <a:cxn ang="0">
                <a:pos x="1263" y="271"/>
              </a:cxn>
              <a:cxn ang="0">
                <a:pos x="2215" y="544"/>
              </a:cxn>
              <a:cxn ang="0">
                <a:pos x="2124" y="1995"/>
              </a:cxn>
              <a:cxn ang="0">
                <a:pos x="809" y="1814"/>
              </a:cxn>
              <a:cxn ang="0">
                <a:pos x="83" y="952"/>
              </a:cxn>
              <a:cxn ang="0">
                <a:pos x="310" y="544"/>
              </a:cxn>
            </a:cxnLst>
            <a:rect l="0" t="0" r="r" b="b"/>
            <a:pathLst>
              <a:path w="2358" h="2207">
                <a:moveTo>
                  <a:pt x="310" y="544"/>
                </a:moveTo>
                <a:cubicBezTo>
                  <a:pt x="355" y="393"/>
                  <a:pt x="196" y="90"/>
                  <a:pt x="355" y="45"/>
                </a:cubicBezTo>
                <a:cubicBezTo>
                  <a:pt x="514" y="0"/>
                  <a:pt x="953" y="188"/>
                  <a:pt x="1263" y="271"/>
                </a:cubicBezTo>
                <a:cubicBezTo>
                  <a:pt x="1573" y="354"/>
                  <a:pt x="2072" y="257"/>
                  <a:pt x="2215" y="544"/>
                </a:cubicBezTo>
                <a:cubicBezTo>
                  <a:pt x="2358" y="831"/>
                  <a:pt x="2358" y="1783"/>
                  <a:pt x="2124" y="1995"/>
                </a:cubicBezTo>
                <a:cubicBezTo>
                  <a:pt x="1890" y="2207"/>
                  <a:pt x="1149" y="1988"/>
                  <a:pt x="809" y="1814"/>
                </a:cubicBezTo>
                <a:cubicBezTo>
                  <a:pt x="469" y="1640"/>
                  <a:pt x="166" y="1156"/>
                  <a:pt x="83" y="952"/>
                </a:cubicBezTo>
                <a:cubicBezTo>
                  <a:pt x="0" y="748"/>
                  <a:pt x="265" y="695"/>
                  <a:pt x="310" y="544"/>
                </a:cubicBezTo>
                <a:close/>
              </a:path>
            </a:pathLst>
          </a:custGeom>
          <a:solidFill>
            <a:srgbClr val="FFCC00"/>
          </a:solidFill>
          <a:ln w="9525">
            <a:solidFill>
              <a:schemeClr val="tx1"/>
            </a:solidFill>
            <a:round/>
            <a:headEnd/>
            <a:tailEnd/>
          </a:ln>
          <a:effectLst/>
        </p:spPr>
        <p:txBody>
          <a:bodyPr/>
          <a:lstStyle/>
          <a:p>
            <a:endParaRPr lang="tr-TR"/>
          </a:p>
        </p:txBody>
      </p:sp>
      <p:sp>
        <p:nvSpPr>
          <p:cNvPr id="73739" name="Freeform 11"/>
          <p:cNvSpPr>
            <a:spLocks/>
          </p:cNvSpPr>
          <p:nvPr/>
        </p:nvSpPr>
        <p:spPr bwMode="auto">
          <a:xfrm>
            <a:off x="5364163" y="4724400"/>
            <a:ext cx="1017587" cy="984250"/>
          </a:xfrm>
          <a:custGeom>
            <a:avLst/>
            <a:gdLst/>
            <a:ahLst/>
            <a:cxnLst>
              <a:cxn ang="0">
                <a:pos x="310" y="544"/>
              </a:cxn>
              <a:cxn ang="0">
                <a:pos x="355" y="45"/>
              </a:cxn>
              <a:cxn ang="0">
                <a:pos x="1263" y="271"/>
              </a:cxn>
              <a:cxn ang="0">
                <a:pos x="2215" y="544"/>
              </a:cxn>
              <a:cxn ang="0">
                <a:pos x="2124" y="1995"/>
              </a:cxn>
              <a:cxn ang="0">
                <a:pos x="809" y="1814"/>
              </a:cxn>
              <a:cxn ang="0">
                <a:pos x="83" y="952"/>
              </a:cxn>
              <a:cxn ang="0">
                <a:pos x="310" y="544"/>
              </a:cxn>
            </a:cxnLst>
            <a:rect l="0" t="0" r="r" b="b"/>
            <a:pathLst>
              <a:path w="2358" h="2207">
                <a:moveTo>
                  <a:pt x="310" y="544"/>
                </a:moveTo>
                <a:cubicBezTo>
                  <a:pt x="355" y="393"/>
                  <a:pt x="196" y="90"/>
                  <a:pt x="355" y="45"/>
                </a:cubicBezTo>
                <a:cubicBezTo>
                  <a:pt x="514" y="0"/>
                  <a:pt x="953" y="188"/>
                  <a:pt x="1263" y="271"/>
                </a:cubicBezTo>
                <a:cubicBezTo>
                  <a:pt x="1573" y="354"/>
                  <a:pt x="2072" y="257"/>
                  <a:pt x="2215" y="544"/>
                </a:cubicBezTo>
                <a:cubicBezTo>
                  <a:pt x="2358" y="831"/>
                  <a:pt x="2358" y="1783"/>
                  <a:pt x="2124" y="1995"/>
                </a:cubicBezTo>
                <a:cubicBezTo>
                  <a:pt x="1890" y="2207"/>
                  <a:pt x="1149" y="1988"/>
                  <a:pt x="809" y="1814"/>
                </a:cubicBezTo>
                <a:cubicBezTo>
                  <a:pt x="469" y="1640"/>
                  <a:pt x="166" y="1156"/>
                  <a:pt x="83" y="952"/>
                </a:cubicBezTo>
                <a:cubicBezTo>
                  <a:pt x="0" y="748"/>
                  <a:pt x="265" y="695"/>
                  <a:pt x="310" y="544"/>
                </a:cubicBezTo>
                <a:close/>
              </a:path>
            </a:pathLst>
          </a:custGeom>
          <a:solidFill>
            <a:srgbClr val="00FFFF"/>
          </a:solidFill>
          <a:ln w="9525">
            <a:solidFill>
              <a:schemeClr val="tx1"/>
            </a:solidFill>
            <a:round/>
            <a:headEnd/>
            <a:tailEnd/>
          </a:ln>
          <a:effectLst/>
        </p:spPr>
        <p:txBody>
          <a:bodyPr/>
          <a:lstStyle/>
          <a:p>
            <a:endParaRPr lang="tr-TR"/>
          </a:p>
        </p:txBody>
      </p:sp>
      <p:sp>
        <p:nvSpPr>
          <p:cNvPr id="73740" name="Text Box 12"/>
          <p:cNvSpPr txBox="1">
            <a:spLocks noChangeArrowheads="1"/>
          </p:cNvSpPr>
          <p:nvPr/>
        </p:nvSpPr>
        <p:spPr bwMode="auto">
          <a:xfrm>
            <a:off x="3779838" y="115888"/>
            <a:ext cx="5113337" cy="366712"/>
          </a:xfrm>
          <a:prstGeom prst="rect">
            <a:avLst/>
          </a:prstGeom>
          <a:noFill/>
          <a:ln w="9525">
            <a:noFill/>
            <a:miter lim="800000"/>
            <a:headEnd/>
            <a:tailEnd/>
          </a:ln>
          <a:effectLst/>
        </p:spPr>
        <p:txBody>
          <a:bodyPr>
            <a:spAutoFit/>
          </a:bodyPr>
          <a:lstStyle/>
          <a:p>
            <a:pPr>
              <a:spcBef>
                <a:spcPct val="50000"/>
              </a:spcBef>
            </a:pPr>
            <a:r>
              <a:rPr lang="tr-TR"/>
              <a:t>Bir kumtaşı, konglomera (çakıltaşı)  örneği </a:t>
            </a:r>
          </a:p>
        </p:txBody>
      </p:sp>
      <p:sp>
        <p:nvSpPr>
          <p:cNvPr id="73741" name="AutoShape 13"/>
          <p:cNvSpPr>
            <a:spLocks noChangeArrowheads="1"/>
          </p:cNvSpPr>
          <p:nvPr/>
        </p:nvSpPr>
        <p:spPr bwMode="auto">
          <a:xfrm>
            <a:off x="468313" y="2205038"/>
            <a:ext cx="1798637" cy="647700"/>
          </a:xfrm>
          <a:prstGeom prst="curvedDownArrow">
            <a:avLst>
              <a:gd name="adj1" fmla="val 55539"/>
              <a:gd name="adj2" fmla="val 111078"/>
              <a:gd name="adj3" fmla="val 33333"/>
            </a:avLst>
          </a:prstGeom>
          <a:solidFill>
            <a:schemeClr val="accent1"/>
          </a:solidFill>
          <a:ln w="9525">
            <a:solidFill>
              <a:schemeClr val="tx1"/>
            </a:solidFill>
            <a:miter lim="800000"/>
            <a:headEnd/>
            <a:tailEnd/>
          </a:ln>
          <a:effectLst/>
        </p:spPr>
        <p:txBody>
          <a:bodyPr wrap="none" anchor="ctr"/>
          <a:lstStyle/>
          <a:p>
            <a:endParaRPr lang="tr-TR"/>
          </a:p>
        </p:txBody>
      </p:sp>
      <p:sp>
        <p:nvSpPr>
          <p:cNvPr id="73742" name="AutoShape 14"/>
          <p:cNvSpPr>
            <a:spLocks noChangeArrowheads="1"/>
          </p:cNvSpPr>
          <p:nvPr/>
        </p:nvSpPr>
        <p:spPr bwMode="auto">
          <a:xfrm rot="5400000">
            <a:off x="6155532" y="4869656"/>
            <a:ext cx="1225550" cy="2376487"/>
          </a:xfrm>
          <a:prstGeom prst="curvedLeftArrow">
            <a:avLst>
              <a:gd name="adj1" fmla="val 38782"/>
              <a:gd name="adj2" fmla="val 77565"/>
              <a:gd name="adj3" fmla="val 33333"/>
            </a:avLst>
          </a:prstGeom>
          <a:solidFill>
            <a:schemeClr val="accent1"/>
          </a:solidFill>
          <a:ln w="9525">
            <a:solidFill>
              <a:schemeClr val="tx1"/>
            </a:solidFill>
            <a:miter lim="800000"/>
            <a:headEnd/>
            <a:tailEnd/>
          </a:ln>
          <a:effectLst/>
        </p:spPr>
        <p:txBody>
          <a:bodyPr wrap="none" anchor="ctr"/>
          <a:lstStyle/>
          <a:p>
            <a:endParaRPr lang="tr-TR"/>
          </a:p>
        </p:txBody>
      </p:sp>
      <p:sp>
        <p:nvSpPr>
          <p:cNvPr id="73743" name="AutoShape 15"/>
          <p:cNvSpPr>
            <a:spLocks noChangeArrowheads="1"/>
          </p:cNvSpPr>
          <p:nvPr/>
        </p:nvSpPr>
        <p:spPr bwMode="auto">
          <a:xfrm>
            <a:off x="5795963" y="3429000"/>
            <a:ext cx="2160587" cy="360363"/>
          </a:xfrm>
          <a:prstGeom prst="rightArrow">
            <a:avLst>
              <a:gd name="adj1" fmla="val 50000"/>
              <a:gd name="adj2" fmla="val 149890"/>
            </a:avLst>
          </a:prstGeom>
          <a:solidFill>
            <a:schemeClr val="accent1"/>
          </a:solidFill>
          <a:ln w="9525">
            <a:solidFill>
              <a:schemeClr val="tx1"/>
            </a:solidFill>
            <a:miter lim="800000"/>
            <a:headEnd/>
            <a:tailEnd/>
          </a:ln>
          <a:effectLst/>
        </p:spPr>
        <p:txBody>
          <a:bodyPr wrap="none" anchor="ctr"/>
          <a:lstStyle/>
          <a:p>
            <a:endParaRPr lang="tr-TR"/>
          </a:p>
        </p:txBody>
      </p:sp>
      <p:sp>
        <p:nvSpPr>
          <p:cNvPr id="73744" name="AutoShape 16"/>
          <p:cNvSpPr>
            <a:spLocks noChangeArrowheads="1"/>
          </p:cNvSpPr>
          <p:nvPr/>
        </p:nvSpPr>
        <p:spPr bwMode="auto">
          <a:xfrm>
            <a:off x="4284663" y="2492375"/>
            <a:ext cx="4032250" cy="360363"/>
          </a:xfrm>
          <a:prstGeom prst="rightArrow">
            <a:avLst>
              <a:gd name="adj1" fmla="val 50000"/>
              <a:gd name="adj2" fmla="val 279735"/>
            </a:avLst>
          </a:prstGeom>
          <a:solidFill>
            <a:schemeClr val="accent1"/>
          </a:solidFill>
          <a:ln w="9525">
            <a:solidFill>
              <a:schemeClr val="tx1"/>
            </a:solidFill>
            <a:miter lim="800000"/>
            <a:headEnd/>
            <a:tailEnd/>
          </a:ln>
          <a:effectLst/>
        </p:spPr>
        <p:txBody>
          <a:bodyPr wrap="none" anchor="ctr"/>
          <a:lstStyle/>
          <a:p>
            <a:endParaRPr lang="tr-TR"/>
          </a:p>
        </p:txBody>
      </p:sp>
      <p:sp>
        <p:nvSpPr>
          <p:cNvPr id="73745" name="Line 17"/>
          <p:cNvSpPr>
            <a:spLocks noChangeShapeType="1"/>
          </p:cNvSpPr>
          <p:nvPr/>
        </p:nvSpPr>
        <p:spPr bwMode="auto">
          <a:xfrm flipV="1">
            <a:off x="900113" y="4508500"/>
            <a:ext cx="2592387" cy="649288"/>
          </a:xfrm>
          <a:prstGeom prst="line">
            <a:avLst/>
          </a:prstGeom>
          <a:noFill/>
          <a:ln w="63500">
            <a:solidFill>
              <a:schemeClr val="tx1"/>
            </a:solidFill>
            <a:round/>
            <a:headEnd/>
            <a:tailEnd type="triangle" w="med" len="med"/>
          </a:ln>
          <a:effectLst/>
        </p:spPr>
        <p:txBody>
          <a:bodyPr/>
          <a:lstStyle/>
          <a:p>
            <a:endParaRPr lang="tr-TR"/>
          </a:p>
        </p:txBody>
      </p:sp>
      <p:sp>
        <p:nvSpPr>
          <p:cNvPr id="73746" name="Text Box 18"/>
          <p:cNvSpPr txBox="1">
            <a:spLocks noChangeArrowheads="1"/>
          </p:cNvSpPr>
          <p:nvPr/>
        </p:nvSpPr>
        <p:spPr bwMode="auto">
          <a:xfrm>
            <a:off x="0" y="5229225"/>
            <a:ext cx="3635375" cy="779463"/>
          </a:xfrm>
          <a:prstGeom prst="rect">
            <a:avLst/>
          </a:prstGeom>
          <a:noFill/>
          <a:ln w="9525">
            <a:noFill/>
            <a:miter lim="800000"/>
            <a:headEnd/>
            <a:tailEnd/>
          </a:ln>
          <a:effectLst/>
        </p:spPr>
        <p:txBody>
          <a:bodyPr>
            <a:spAutoFit/>
          </a:bodyPr>
          <a:lstStyle/>
          <a:p>
            <a:pPr>
              <a:spcBef>
                <a:spcPct val="50000"/>
              </a:spcBef>
            </a:pPr>
            <a:r>
              <a:rPr lang="tr-TR"/>
              <a:t>YAŞ bağlayıcı içerisindeki </a:t>
            </a:r>
          </a:p>
          <a:p>
            <a:pPr>
              <a:spcBef>
                <a:spcPct val="50000"/>
              </a:spcBef>
            </a:pPr>
            <a:r>
              <a:rPr lang="tr-TR"/>
              <a:t>Fosillere göre verilmelidir.</a:t>
            </a:r>
          </a:p>
        </p:txBody>
      </p:sp>
      <p:sp>
        <p:nvSpPr>
          <p:cNvPr id="73747" name="Text Box 19"/>
          <p:cNvSpPr txBox="1">
            <a:spLocks noChangeArrowheads="1"/>
          </p:cNvSpPr>
          <p:nvPr/>
        </p:nvSpPr>
        <p:spPr bwMode="auto">
          <a:xfrm>
            <a:off x="7019925" y="981075"/>
            <a:ext cx="1800225" cy="1190625"/>
          </a:xfrm>
          <a:prstGeom prst="rect">
            <a:avLst/>
          </a:prstGeom>
          <a:noFill/>
          <a:ln w="9525">
            <a:noFill/>
            <a:miter lim="800000"/>
            <a:headEnd/>
            <a:tailEnd/>
          </a:ln>
          <a:effectLst/>
        </p:spPr>
        <p:txBody>
          <a:bodyPr>
            <a:spAutoFit/>
          </a:bodyPr>
          <a:lstStyle/>
          <a:p>
            <a:pPr>
              <a:spcBef>
                <a:spcPct val="50000"/>
              </a:spcBef>
            </a:pPr>
            <a:r>
              <a:rPr lang="tr-TR"/>
              <a:t>Tane içerisindeki fosiller tanenin yaşını verir.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WordArt 4"/>
          <p:cNvSpPr>
            <a:spLocks noChangeArrowheads="1" noChangeShapeType="1" noTextEdit="1"/>
          </p:cNvSpPr>
          <p:nvPr/>
        </p:nvSpPr>
        <p:spPr bwMode="auto">
          <a:xfrm>
            <a:off x="250825" y="188913"/>
            <a:ext cx="3168650" cy="4318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Ortamın verilmesi  </a:t>
            </a:r>
          </a:p>
        </p:txBody>
      </p:sp>
      <p:sp>
        <p:nvSpPr>
          <p:cNvPr id="74757" name="Text Box 5"/>
          <p:cNvSpPr txBox="1">
            <a:spLocks noChangeArrowheads="1"/>
          </p:cNvSpPr>
          <p:nvPr/>
        </p:nvSpPr>
        <p:spPr bwMode="auto">
          <a:xfrm>
            <a:off x="323850" y="1052513"/>
            <a:ext cx="7416800" cy="6138862"/>
          </a:xfrm>
          <a:prstGeom prst="rect">
            <a:avLst/>
          </a:prstGeom>
          <a:noFill/>
          <a:ln w="9525">
            <a:noFill/>
            <a:miter lim="800000"/>
            <a:headEnd/>
            <a:tailEnd/>
          </a:ln>
          <a:effectLst/>
        </p:spPr>
        <p:txBody>
          <a:bodyPr>
            <a:spAutoFit/>
          </a:bodyPr>
          <a:lstStyle/>
          <a:p>
            <a:pPr marL="342900" indent="-342900">
              <a:spcBef>
                <a:spcPct val="50000"/>
              </a:spcBef>
            </a:pPr>
            <a:r>
              <a:rPr lang="tr-TR"/>
              <a:t>Ortamı etkileyen faktörler:</a:t>
            </a:r>
          </a:p>
          <a:p>
            <a:pPr marL="342900" indent="-342900">
              <a:spcBef>
                <a:spcPct val="50000"/>
              </a:spcBef>
              <a:buFontTx/>
              <a:buAutoNum type="arabicPeriod"/>
            </a:pPr>
            <a:r>
              <a:rPr lang="tr-TR"/>
              <a:t>Zemin tipi (Kayalık zeminler, kumlu zeminler, çamurlu zeminler, karışık zeminler)</a:t>
            </a:r>
          </a:p>
          <a:p>
            <a:pPr marL="342900" indent="-342900">
              <a:spcBef>
                <a:spcPct val="50000"/>
              </a:spcBef>
              <a:buFontTx/>
              <a:buAutoNum type="arabicPeriod"/>
            </a:pPr>
            <a:r>
              <a:rPr lang="tr-TR"/>
              <a:t>Tuzluluk (Kinne-1964 sınıflamasına göre: tatlı su, acısu, deniz suyu-binde 30-40, aşırı tuzlu su -binde 40-80, çok aşırı tuzlu su-binde 80’den büyük)</a:t>
            </a:r>
          </a:p>
          <a:p>
            <a:pPr marL="342900" indent="-342900">
              <a:spcBef>
                <a:spcPct val="50000"/>
              </a:spcBef>
            </a:pPr>
            <a:r>
              <a:rPr lang="tr-TR"/>
              <a:t>      toleranslı olanlar örihalin</a:t>
            </a:r>
          </a:p>
          <a:p>
            <a:pPr marL="342900" indent="-342900">
              <a:spcBef>
                <a:spcPct val="50000"/>
              </a:spcBef>
            </a:pPr>
            <a:r>
              <a:rPr lang="tr-TR"/>
              <a:t>      toleransız olanlar stenohalin canlılar olarak bilinir</a:t>
            </a:r>
          </a:p>
          <a:p>
            <a:pPr marL="342900" indent="-342900">
              <a:spcBef>
                <a:spcPct val="50000"/>
              </a:spcBef>
              <a:buFontTx/>
              <a:buAutoNum type="arabicPeriod" startAt="3"/>
            </a:pPr>
            <a:r>
              <a:rPr lang="tr-TR"/>
              <a:t>Sıcaklık </a:t>
            </a:r>
          </a:p>
          <a:p>
            <a:pPr marL="342900" indent="-342900"/>
            <a:r>
              <a:rPr lang="tr-TR"/>
              <a:t>      toleranslı olanlar öritermal</a:t>
            </a:r>
          </a:p>
          <a:p>
            <a:pPr marL="342900" indent="-342900"/>
            <a:r>
              <a:rPr lang="tr-TR"/>
              <a:t>      toleransız olanlar stenotermal canlılar olarak bilinir</a:t>
            </a:r>
          </a:p>
          <a:p>
            <a:pPr marL="342900" indent="-342900"/>
            <a:endParaRPr lang="tr-TR"/>
          </a:p>
          <a:p>
            <a:pPr marL="342900" indent="-342900">
              <a:buFontTx/>
              <a:buAutoNum type="arabicPeriod" startAt="4"/>
            </a:pPr>
            <a:r>
              <a:rPr lang="tr-TR"/>
              <a:t> Derinlik (neritik, batiyal, abisal, hadal bölgeler)</a:t>
            </a:r>
          </a:p>
          <a:p>
            <a:pPr marL="342900" indent="-342900">
              <a:buFontTx/>
              <a:buAutoNum type="arabicPeriod" startAt="4"/>
            </a:pPr>
            <a:r>
              <a:rPr lang="tr-TR"/>
              <a:t> Işık (Fotik, afotik zonlar)</a:t>
            </a:r>
          </a:p>
          <a:p>
            <a:pPr marL="342900" indent="-342900">
              <a:buFontTx/>
              <a:buAutoNum type="arabicPeriod" startAt="4"/>
            </a:pPr>
            <a:r>
              <a:rPr lang="tr-TR"/>
              <a:t>Eh, Ph</a:t>
            </a:r>
          </a:p>
          <a:p>
            <a:pPr marL="342900" indent="-342900"/>
            <a:r>
              <a:rPr lang="tr-TR"/>
              <a:t>7. Biyolojik etkiler </a:t>
            </a:r>
          </a:p>
          <a:p>
            <a:pPr marL="342900" indent="-342900"/>
            <a:r>
              <a:rPr lang="tr-TR"/>
              <a:t>8. Taşınma </a:t>
            </a:r>
          </a:p>
          <a:p>
            <a:pPr marL="342900" indent="-342900"/>
            <a:endParaRPr lang="tr-TR"/>
          </a:p>
          <a:p>
            <a:pPr marL="342900" indent="-342900">
              <a:spcBef>
                <a:spcPct val="50000"/>
              </a:spcBef>
            </a:pPr>
            <a:r>
              <a:rPr lang="tr-T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print"/>
          <a:srcRect l="14763" t="29521" r="22478" b="12329"/>
          <a:stretch>
            <a:fillRect/>
          </a:stretch>
        </p:blipFill>
        <p:spPr bwMode="auto">
          <a:xfrm>
            <a:off x="395288" y="260350"/>
            <a:ext cx="8137525" cy="6030913"/>
          </a:xfrm>
          <a:prstGeom prst="rect">
            <a:avLst/>
          </a:prstGeom>
          <a:noFill/>
          <a:ln w="9525">
            <a:noFill/>
            <a:miter lim="800000"/>
            <a:headEnd/>
            <a:tailEnd/>
          </a:ln>
        </p:spPr>
      </p:pic>
      <p:sp>
        <p:nvSpPr>
          <p:cNvPr id="27651" name="Text Box 5"/>
          <p:cNvSpPr txBox="1">
            <a:spLocks noChangeArrowheads="1"/>
          </p:cNvSpPr>
          <p:nvPr/>
        </p:nvSpPr>
        <p:spPr bwMode="auto">
          <a:xfrm>
            <a:off x="179512" y="6309320"/>
            <a:ext cx="3671888" cy="215444"/>
          </a:xfrm>
          <a:prstGeom prst="rect">
            <a:avLst/>
          </a:prstGeom>
          <a:noFill/>
          <a:ln w="9525">
            <a:noFill/>
            <a:miter lim="800000"/>
            <a:headEnd/>
            <a:tailEnd/>
          </a:ln>
        </p:spPr>
        <p:txBody>
          <a:bodyPr>
            <a:spAutoFit/>
          </a:bodyPr>
          <a:lstStyle/>
          <a:p>
            <a:pPr>
              <a:spcBef>
                <a:spcPct val="50000"/>
              </a:spcBef>
            </a:pPr>
            <a:r>
              <a:rPr lang="en-US" sz="800" dirty="0">
                <a:hlinkClick r:id="rId3"/>
              </a:rPr>
              <a:t>http://en.wikipedia.org</a:t>
            </a:r>
            <a:r>
              <a:rPr lang="en-US" sz="800" dirty="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Box 4"/>
          <p:cNvSpPr txBox="1">
            <a:spLocks noChangeArrowheads="1"/>
          </p:cNvSpPr>
          <p:nvPr/>
        </p:nvSpPr>
        <p:spPr bwMode="auto">
          <a:xfrm>
            <a:off x="395288" y="981075"/>
            <a:ext cx="8497887" cy="4356100"/>
          </a:xfrm>
          <a:prstGeom prst="rect">
            <a:avLst/>
          </a:prstGeom>
          <a:noFill/>
          <a:ln w="9525">
            <a:noFill/>
            <a:miter lim="800000"/>
            <a:headEnd/>
            <a:tailEnd/>
          </a:ln>
          <a:effectLst/>
        </p:spPr>
        <p:txBody>
          <a:bodyPr>
            <a:spAutoFit/>
          </a:bodyPr>
          <a:lstStyle/>
          <a:p>
            <a:pPr marL="342900" indent="-342900">
              <a:spcBef>
                <a:spcPct val="50000"/>
              </a:spcBef>
            </a:pPr>
            <a:r>
              <a:rPr lang="tr-TR"/>
              <a:t>Sedimenter yapılar ve fosil gözlemlerinde</a:t>
            </a:r>
          </a:p>
          <a:p>
            <a:pPr marL="342900" indent="-342900">
              <a:spcBef>
                <a:spcPct val="50000"/>
              </a:spcBef>
              <a:buFontTx/>
              <a:buAutoNum type="arabicPeriod"/>
            </a:pPr>
            <a:r>
              <a:rPr lang="tr-TR"/>
              <a:t>Kavkı yönlenmeleri</a:t>
            </a:r>
          </a:p>
          <a:p>
            <a:pPr marL="342900" indent="-342900">
              <a:spcBef>
                <a:spcPct val="50000"/>
              </a:spcBef>
              <a:buFontTx/>
              <a:buAutoNum type="arabicPeriod"/>
            </a:pPr>
            <a:r>
              <a:rPr lang="tr-TR"/>
              <a:t>Kavkı içerisinde kristallenme – jeopetal yapı</a:t>
            </a:r>
          </a:p>
          <a:p>
            <a:pPr marL="342900" indent="-342900">
              <a:spcBef>
                <a:spcPct val="50000"/>
              </a:spcBef>
              <a:buFontTx/>
              <a:buAutoNum type="arabicPeriod"/>
            </a:pPr>
            <a:r>
              <a:rPr lang="tr-TR"/>
              <a:t>Kavkı içi ve dışındaki kristallenme özellikleri</a:t>
            </a:r>
          </a:p>
          <a:p>
            <a:pPr marL="342900" indent="-342900">
              <a:spcBef>
                <a:spcPct val="50000"/>
              </a:spcBef>
              <a:buFontTx/>
              <a:buAutoNum type="arabicPeriod"/>
            </a:pPr>
            <a:r>
              <a:rPr lang="tr-TR"/>
              <a:t>Fosil kırıklığı</a:t>
            </a:r>
          </a:p>
          <a:p>
            <a:pPr marL="342900" indent="-342900">
              <a:spcBef>
                <a:spcPct val="50000"/>
              </a:spcBef>
              <a:buFontTx/>
              <a:buAutoNum type="arabicPeriod"/>
            </a:pPr>
            <a:r>
              <a:rPr lang="tr-TR"/>
              <a:t>Fosillerin kırıntı ya da bağlayıcı içerisinde gözlenmesi-reworking</a:t>
            </a:r>
          </a:p>
          <a:p>
            <a:pPr marL="342900" indent="-342900">
              <a:spcBef>
                <a:spcPct val="50000"/>
              </a:spcBef>
              <a:buFontTx/>
              <a:buAutoNum type="arabicPeriod"/>
            </a:pPr>
            <a:r>
              <a:rPr lang="tr-TR"/>
              <a:t>Stilolitik yapılar</a:t>
            </a:r>
          </a:p>
          <a:p>
            <a:pPr marL="342900" indent="-342900">
              <a:spcBef>
                <a:spcPct val="50000"/>
              </a:spcBef>
              <a:buFontTx/>
              <a:buAutoNum type="arabicPeriod"/>
            </a:pPr>
            <a:endParaRPr lang="tr-TR"/>
          </a:p>
          <a:p>
            <a:pPr marL="342900" indent="-342900">
              <a:spcBef>
                <a:spcPct val="50000"/>
              </a:spcBef>
            </a:pPr>
            <a:r>
              <a:rPr lang="tr-TR"/>
              <a:t>Gibi bir çok özellik fosilleşme öyküsünde değerlendirilmelidir. Bunlar, ortam yorumunu etkileyebilecek özelliklerdir. Bu nedenledir ki; ortam yorumlarında;</a:t>
            </a:r>
          </a:p>
          <a:p>
            <a:pPr marL="342900" indent="-342900">
              <a:spcBef>
                <a:spcPct val="50000"/>
              </a:spcBef>
            </a:pPr>
            <a:endParaRPr lang="tr-TR"/>
          </a:p>
        </p:txBody>
      </p:sp>
      <p:sp>
        <p:nvSpPr>
          <p:cNvPr id="76805" name="Rectangle 5"/>
          <p:cNvSpPr>
            <a:spLocks noChangeArrowheads="1"/>
          </p:cNvSpPr>
          <p:nvPr/>
        </p:nvSpPr>
        <p:spPr bwMode="auto">
          <a:xfrm>
            <a:off x="395288" y="5157788"/>
            <a:ext cx="2089150" cy="935037"/>
          </a:xfrm>
          <a:prstGeom prst="rect">
            <a:avLst/>
          </a:prstGeom>
          <a:solidFill>
            <a:schemeClr val="accent1"/>
          </a:solidFill>
          <a:ln w="9525">
            <a:solidFill>
              <a:schemeClr val="tx1"/>
            </a:solidFill>
            <a:miter lim="800000"/>
            <a:headEnd/>
            <a:tailEnd/>
          </a:ln>
          <a:effectLst/>
        </p:spPr>
        <p:txBody>
          <a:bodyPr wrap="none" anchor="ctr"/>
          <a:lstStyle/>
          <a:p>
            <a:endParaRPr lang="tr-TR"/>
          </a:p>
        </p:txBody>
      </p:sp>
      <p:sp>
        <p:nvSpPr>
          <p:cNvPr id="76806" name="Rectangle 6"/>
          <p:cNvSpPr>
            <a:spLocks noChangeArrowheads="1"/>
          </p:cNvSpPr>
          <p:nvPr/>
        </p:nvSpPr>
        <p:spPr bwMode="auto">
          <a:xfrm>
            <a:off x="3276600" y="5157788"/>
            <a:ext cx="2736850" cy="935037"/>
          </a:xfrm>
          <a:prstGeom prst="rect">
            <a:avLst/>
          </a:prstGeom>
          <a:solidFill>
            <a:schemeClr val="accent1"/>
          </a:solidFill>
          <a:ln w="9525">
            <a:solidFill>
              <a:schemeClr val="tx1"/>
            </a:solidFill>
            <a:miter lim="800000"/>
            <a:headEnd/>
            <a:tailEnd/>
          </a:ln>
          <a:effectLst/>
        </p:spPr>
        <p:txBody>
          <a:bodyPr wrap="none" anchor="ctr"/>
          <a:lstStyle/>
          <a:p>
            <a:endParaRPr lang="tr-TR"/>
          </a:p>
        </p:txBody>
      </p:sp>
      <p:sp>
        <p:nvSpPr>
          <p:cNvPr id="76807" name="Rectangle 7"/>
          <p:cNvSpPr>
            <a:spLocks noChangeArrowheads="1"/>
          </p:cNvSpPr>
          <p:nvPr/>
        </p:nvSpPr>
        <p:spPr bwMode="auto">
          <a:xfrm>
            <a:off x="6588125" y="5157788"/>
            <a:ext cx="2233613" cy="935037"/>
          </a:xfrm>
          <a:prstGeom prst="rect">
            <a:avLst/>
          </a:prstGeom>
          <a:solidFill>
            <a:schemeClr val="accent1"/>
          </a:solidFill>
          <a:ln w="9525">
            <a:solidFill>
              <a:schemeClr val="tx1"/>
            </a:solidFill>
            <a:miter lim="800000"/>
            <a:headEnd/>
            <a:tailEnd/>
          </a:ln>
          <a:effectLst/>
        </p:spPr>
        <p:txBody>
          <a:bodyPr wrap="none" anchor="ctr"/>
          <a:lstStyle/>
          <a:p>
            <a:endParaRPr lang="tr-TR"/>
          </a:p>
        </p:txBody>
      </p:sp>
      <p:sp>
        <p:nvSpPr>
          <p:cNvPr id="76808" name="Text Box 8"/>
          <p:cNvSpPr txBox="1">
            <a:spLocks noChangeArrowheads="1"/>
          </p:cNvSpPr>
          <p:nvPr/>
        </p:nvSpPr>
        <p:spPr bwMode="auto">
          <a:xfrm>
            <a:off x="611188" y="5300663"/>
            <a:ext cx="1657350" cy="366712"/>
          </a:xfrm>
          <a:prstGeom prst="rect">
            <a:avLst/>
          </a:prstGeom>
          <a:noFill/>
          <a:ln w="9525">
            <a:noFill/>
            <a:miter lim="800000"/>
            <a:headEnd/>
            <a:tailEnd/>
          </a:ln>
          <a:effectLst/>
        </p:spPr>
        <p:txBody>
          <a:bodyPr>
            <a:spAutoFit/>
          </a:bodyPr>
          <a:lstStyle/>
          <a:p>
            <a:pPr>
              <a:spcBef>
                <a:spcPct val="50000"/>
              </a:spcBef>
            </a:pPr>
            <a:r>
              <a:rPr lang="tr-TR"/>
              <a:t>Gözlem </a:t>
            </a:r>
          </a:p>
        </p:txBody>
      </p:sp>
      <p:sp>
        <p:nvSpPr>
          <p:cNvPr id="76809" name="Text Box 9"/>
          <p:cNvSpPr txBox="1">
            <a:spLocks noChangeArrowheads="1"/>
          </p:cNvSpPr>
          <p:nvPr/>
        </p:nvSpPr>
        <p:spPr bwMode="auto">
          <a:xfrm>
            <a:off x="3635375" y="5373688"/>
            <a:ext cx="1657350" cy="366712"/>
          </a:xfrm>
          <a:prstGeom prst="rect">
            <a:avLst/>
          </a:prstGeom>
          <a:noFill/>
          <a:ln w="9525">
            <a:noFill/>
            <a:miter lim="800000"/>
            <a:headEnd/>
            <a:tailEnd/>
          </a:ln>
          <a:effectLst/>
        </p:spPr>
        <p:txBody>
          <a:bodyPr>
            <a:spAutoFit/>
          </a:bodyPr>
          <a:lstStyle/>
          <a:p>
            <a:pPr>
              <a:spcBef>
                <a:spcPct val="50000"/>
              </a:spcBef>
            </a:pPr>
            <a:r>
              <a:rPr lang="tr-TR"/>
              <a:t>Bilgi desteği</a:t>
            </a:r>
          </a:p>
        </p:txBody>
      </p:sp>
      <p:sp>
        <p:nvSpPr>
          <p:cNvPr id="76810" name="Text Box 10"/>
          <p:cNvSpPr txBox="1">
            <a:spLocks noChangeArrowheads="1"/>
          </p:cNvSpPr>
          <p:nvPr/>
        </p:nvSpPr>
        <p:spPr bwMode="auto">
          <a:xfrm>
            <a:off x="6877050" y="5373688"/>
            <a:ext cx="1657350" cy="366712"/>
          </a:xfrm>
          <a:prstGeom prst="rect">
            <a:avLst/>
          </a:prstGeom>
          <a:noFill/>
          <a:ln w="9525">
            <a:noFill/>
            <a:miter lim="800000"/>
            <a:headEnd/>
            <a:tailEnd/>
          </a:ln>
          <a:effectLst/>
        </p:spPr>
        <p:txBody>
          <a:bodyPr>
            <a:spAutoFit/>
          </a:bodyPr>
          <a:lstStyle/>
          <a:p>
            <a:pPr>
              <a:spcBef>
                <a:spcPct val="50000"/>
              </a:spcBef>
            </a:pPr>
            <a:r>
              <a:rPr lang="tr-TR"/>
              <a:t>Ortam yorumu </a:t>
            </a:r>
          </a:p>
        </p:txBody>
      </p:sp>
      <p:sp>
        <p:nvSpPr>
          <p:cNvPr id="76811" name="AutoShape 11"/>
          <p:cNvSpPr>
            <a:spLocks noChangeArrowheads="1"/>
          </p:cNvSpPr>
          <p:nvPr/>
        </p:nvSpPr>
        <p:spPr bwMode="auto">
          <a:xfrm>
            <a:off x="6084888" y="5516563"/>
            <a:ext cx="720725" cy="217487"/>
          </a:xfrm>
          <a:prstGeom prst="rightArrow">
            <a:avLst>
              <a:gd name="adj1" fmla="val 50000"/>
              <a:gd name="adj2" fmla="val 82847"/>
            </a:avLst>
          </a:prstGeom>
          <a:solidFill>
            <a:schemeClr val="accent1"/>
          </a:solidFill>
          <a:ln w="9525">
            <a:solidFill>
              <a:schemeClr val="tx1"/>
            </a:solidFill>
            <a:miter lim="800000"/>
            <a:headEnd/>
            <a:tailEnd/>
          </a:ln>
          <a:effectLst/>
        </p:spPr>
        <p:txBody>
          <a:bodyPr wrap="none" anchor="ctr"/>
          <a:lstStyle/>
          <a:p>
            <a:endParaRPr lang="tr-TR"/>
          </a:p>
        </p:txBody>
      </p:sp>
      <p:sp>
        <p:nvSpPr>
          <p:cNvPr id="76812" name="AutoShape 12"/>
          <p:cNvSpPr>
            <a:spLocks noChangeArrowheads="1"/>
          </p:cNvSpPr>
          <p:nvPr/>
        </p:nvSpPr>
        <p:spPr bwMode="auto">
          <a:xfrm>
            <a:off x="2627313" y="5445125"/>
            <a:ext cx="431800" cy="360363"/>
          </a:xfrm>
          <a:prstGeom prst="plus">
            <a:avLst>
              <a:gd name="adj" fmla="val 25000"/>
            </a:avLst>
          </a:prstGeom>
          <a:solidFill>
            <a:schemeClr val="accent1"/>
          </a:solidFill>
          <a:ln w="9525">
            <a:solidFill>
              <a:schemeClr val="tx1"/>
            </a:solidFill>
            <a:miter lim="800000"/>
            <a:headEnd/>
            <a:tailEnd/>
          </a:ln>
          <a:effectLst/>
        </p:spPr>
        <p:txBody>
          <a:bodyPr wrap="none" anchor="ctr"/>
          <a:lstStyle/>
          <a:p>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116013" y="1773238"/>
            <a:ext cx="6553200" cy="2978150"/>
          </a:xfrm>
          <a:prstGeom prst="rect">
            <a:avLst/>
          </a:prstGeom>
          <a:noFill/>
          <a:ln w="9525">
            <a:noFill/>
            <a:miter lim="800000"/>
            <a:headEnd/>
            <a:tailEnd/>
          </a:ln>
          <a:effectLst/>
        </p:spPr>
        <p:txBody>
          <a:bodyPr>
            <a:spAutoFit/>
          </a:bodyPr>
          <a:lstStyle/>
          <a:p>
            <a:pPr marL="342900" indent="-342900">
              <a:spcBef>
                <a:spcPct val="50000"/>
              </a:spcBef>
            </a:pPr>
            <a:r>
              <a:rPr lang="tr-TR">
                <a:solidFill>
                  <a:srgbClr val="FF0000"/>
                </a:solidFill>
              </a:rPr>
              <a:t>Önemli notlar</a:t>
            </a:r>
          </a:p>
          <a:p>
            <a:pPr marL="342900" indent="-342900">
              <a:spcBef>
                <a:spcPct val="50000"/>
              </a:spcBef>
              <a:buFontTx/>
              <a:buChar char="•"/>
            </a:pPr>
            <a:r>
              <a:rPr lang="tr-TR"/>
              <a:t>Bir bilgi size ait değilse mutlaka kaynak göstererek kullanınız.</a:t>
            </a:r>
          </a:p>
          <a:p>
            <a:pPr marL="342900" indent="-342900">
              <a:spcBef>
                <a:spcPct val="50000"/>
              </a:spcBef>
              <a:buFontTx/>
              <a:buChar char="•"/>
            </a:pPr>
            <a:r>
              <a:rPr lang="tr-TR"/>
              <a:t>Yukarıda belirtilen tüm kaynaklardan kullanılmış bilgi, bir araştırmada yada derlemede kaynak olarak kullanılmışsa metin içerisinde ilgili yerde ve değinilen belgeler (kaynaklar) kısmında MUTLAKA gösterilmelidir. </a:t>
            </a:r>
          </a:p>
          <a:p>
            <a:pPr marL="342900" indent="-342900">
              <a:spcBef>
                <a:spcPct val="50000"/>
              </a:spcBef>
              <a:buFontTx/>
              <a:buChar char="•"/>
            </a:pPr>
            <a:r>
              <a:rPr lang="tr-TR"/>
              <a:t>Gerek metin içerisinde ve gerekse de kaynaklar bölümünde kurallara ve yazım ilkelerine uygun olarak verilmelidir.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79388" y="115888"/>
            <a:ext cx="8713787" cy="7783512"/>
          </a:xfrm>
          <a:prstGeom prst="rect">
            <a:avLst/>
          </a:prstGeom>
          <a:noFill/>
          <a:ln w="9525">
            <a:noFill/>
            <a:miter lim="800000"/>
            <a:headEnd/>
            <a:tailEnd/>
          </a:ln>
          <a:effectLst/>
        </p:spPr>
        <p:txBody>
          <a:bodyPr>
            <a:spAutoFit/>
          </a:bodyPr>
          <a:lstStyle/>
          <a:p>
            <a:pPr marL="342900" indent="-342900"/>
            <a:r>
              <a:rPr lang="tr-TR">
                <a:solidFill>
                  <a:srgbClr val="FF0000"/>
                </a:solidFill>
              </a:rPr>
              <a:t>Ders notları,</a:t>
            </a:r>
            <a:r>
              <a:rPr lang="tr-TR"/>
              <a:t> genellikle kaynak olarak kullanılamazlar. Çünkü bilgiler derlemedir ve kontrol vb. aşamalardan geçmemişlerdir. O kişiye at olmayan notlar da olabilirler. Belki zorunlu durumlarda kaynak gösterilebilirler.</a:t>
            </a:r>
          </a:p>
          <a:p>
            <a:pPr marL="342900" indent="-342900"/>
            <a:endParaRPr lang="tr-TR"/>
          </a:p>
          <a:p>
            <a:pPr marL="342900" indent="-342900"/>
            <a:r>
              <a:rPr lang="tr-TR">
                <a:solidFill>
                  <a:srgbClr val="FF0000"/>
                </a:solidFill>
              </a:rPr>
              <a:t>Kitaplar (yabancı ve yerli)</a:t>
            </a:r>
          </a:p>
          <a:p>
            <a:pPr marL="342900" indent="-342900"/>
            <a:r>
              <a:rPr lang="tr-TR"/>
              <a:t>-Sempozyum-Kongre Öz/Özet kitapları</a:t>
            </a:r>
          </a:p>
          <a:p>
            <a:pPr marL="342900" indent="-342900"/>
            <a:r>
              <a:rPr lang="tr-TR"/>
              <a:t>-Sempozyum-Kongre Bildiri Metin kitapları</a:t>
            </a:r>
          </a:p>
          <a:p>
            <a:pPr marL="342900" indent="-342900"/>
            <a:r>
              <a:rPr lang="tr-TR"/>
              <a:t>-Ders kitapları</a:t>
            </a:r>
          </a:p>
          <a:p>
            <a:pPr marL="342900" indent="-342900"/>
            <a:r>
              <a:rPr lang="tr-TR"/>
              <a:t>-Araştırma, derleme makalelerini içeren kitaplar</a:t>
            </a:r>
          </a:p>
          <a:p>
            <a:pPr marL="342900" indent="-342900"/>
            <a:endParaRPr lang="tr-TR"/>
          </a:p>
          <a:p>
            <a:pPr marL="342900" indent="-342900"/>
            <a:r>
              <a:rPr lang="tr-TR">
                <a:solidFill>
                  <a:srgbClr val="FF0000"/>
                </a:solidFill>
              </a:rPr>
              <a:t>Dergiler (yabancı ve yerli)</a:t>
            </a:r>
          </a:p>
          <a:p>
            <a:pPr marL="342900" indent="-342900"/>
            <a:r>
              <a:rPr lang="tr-TR"/>
              <a:t>-Üniversite dergileri</a:t>
            </a:r>
          </a:p>
          <a:p>
            <a:pPr marL="342900" indent="-342900"/>
            <a:r>
              <a:rPr lang="tr-TR"/>
              <a:t>-Diğer kamu kuruluş dergileri</a:t>
            </a:r>
          </a:p>
          <a:p>
            <a:pPr marL="342900" indent="-342900"/>
            <a:r>
              <a:rPr lang="tr-TR"/>
              <a:t>-Haber, magazin dergileri (bilimsel nitelikleri azdır)</a:t>
            </a:r>
          </a:p>
          <a:p>
            <a:pPr marL="342900" indent="-342900"/>
            <a:endParaRPr lang="tr-TR"/>
          </a:p>
          <a:p>
            <a:pPr marL="342900" indent="-342900"/>
            <a:r>
              <a:rPr lang="tr-TR">
                <a:solidFill>
                  <a:srgbClr val="FF0000"/>
                </a:solidFill>
              </a:rPr>
              <a:t>Tezler</a:t>
            </a:r>
          </a:p>
          <a:p>
            <a:pPr marL="342900" indent="-342900"/>
            <a:r>
              <a:rPr lang="tr-TR"/>
              <a:t>-Lisans bitirme tezleri</a:t>
            </a:r>
          </a:p>
          <a:p>
            <a:pPr marL="342900" indent="-342900"/>
            <a:r>
              <a:rPr lang="tr-TR"/>
              <a:t>-Lisansüstü (yüksek lisans, doktora) tezleri </a:t>
            </a:r>
          </a:p>
          <a:p>
            <a:pPr marL="342900" indent="-342900"/>
            <a:endParaRPr lang="tr-TR"/>
          </a:p>
          <a:p>
            <a:pPr marL="342900" indent="-342900"/>
            <a:r>
              <a:rPr lang="tr-TR">
                <a:solidFill>
                  <a:srgbClr val="FF0000"/>
                </a:solidFill>
              </a:rPr>
              <a:t>Raporlar</a:t>
            </a:r>
          </a:p>
          <a:p>
            <a:pPr marL="342900" indent="-342900"/>
            <a:r>
              <a:rPr lang="tr-TR"/>
              <a:t>-Üniversite’deki bilimsel raporlar</a:t>
            </a:r>
          </a:p>
          <a:p>
            <a:pPr marL="342900" indent="-342900"/>
            <a:r>
              <a:rPr lang="tr-TR"/>
              <a:t>-Diğer kamu kuruluşlarındaki raporlar</a:t>
            </a:r>
          </a:p>
          <a:p>
            <a:pPr marL="342900" indent="-342900"/>
            <a:endParaRPr lang="tr-TR"/>
          </a:p>
          <a:p>
            <a:pPr marL="342900" indent="-342900"/>
            <a:r>
              <a:rPr lang="tr-TR">
                <a:solidFill>
                  <a:srgbClr val="FF0000"/>
                </a:solidFill>
              </a:rPr>
              <a:t>Web siteleri </a:t>
            </a:r>
            <a:r>
              <a:rPr lang="tr-TR"/>
              <a:t>(Yahoo, Google vb arama motorları ile ziyaret edilen internet sayfaları)</a:t>
            </a:r>
          </a:p>
          <a:p>
            <a:pPr marL="342900" indent="-342900"/>
            <a:endParaRPr lang="tr-TR"/>
          </a:p>
          <a:p>
            <a:pPr marL="342900" indent="-342900">
              <a:spcBef>
                <a:spcPct val="50000"/>
              </a:spcBef>
            </a:pPr>
            <a:endParaRPr lang="tr-TR"/>
          </a:p>
          <a:p>
            <a:pPr marL="342900" indent="-342900">
              <a:spcBef>
                <a:spcPct val="50000"/>
              </a:spcBef>
            </a:pPr>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900113" y="654050"/>
            <a:ext cx="7777162" cy="6448425"/>
          </a:xfrm>
          <a:prstGeom prst="rect">
            <a:avLst/>
          </a:prstGeom>
          <a:noFill/>
          <a:ln w="9525">
            <a:noFill/>
            <a:miter lim="800000"/>
            <a:headEnd/>
            <a:tailEnd/>
          </a:ln>
        </p:spPr>
        <p:txBody>
          <a:bodyPr>
            <a:spAutoFit/>
          </a:bodyPr>
          <a:lstStyle/>
          <a:p>
            <a:pPr marL="342900" indent="-342900" algn="l" eaLnBrk="1" hangingPunct="1">
              <a:spcBef>
                <a:spcPct val="50000"/>
              </a:spcBef>
            </a:pPr>
            <a:r>
              <a:rPr lang="tr-TR" sz="1800" b="0" dirty="0" smtClean="0">
                <a:solidFill>
                  <a:srgbClr val="FF0000"/>
                </a:solidFill>
                <a:latin typeface="Arial" charset="0"/>
              </a:rPr>
              <a:t>Bazı kaynaklar </a:t>
            </a:r>
            <a:endParaRPr lang="tr-TR" sz="1800" b="0" dirty="0">
              <a:solidFill>
                <a:srgbClr val="FF0000"/>
              </a:solidFill>
              <a:latin typeface="Arial" charset="0"/>
            </a:endParaRPr>
          </a:p>
          <a:p>
            <a:pPr marL="342900" indent="-342900" algn="l" eaLnBrk="1" hangingPunct="1">
              <a:spcBef>
                <a:spcPct val="50000"/>
              </a:spcBef>
            </a:pPr>
            <a:r>
              <a:rPr lang="tr-TR" sz="1600" b="0" dirty="0" err="1">
                <a:solidFill>
                  <a:schemeClr val="tx1"/>
                </a:solidFill>
                <a:latin typeface="Arial" charset="0"/>
              </a:rPr>
              <a:t>Bremer</a:t>
            </a:r>
            <a:r>
              <a:rPr lang="tr-TR" sz="1600" b="0" dirty="0">
                <a:solidFill>
                  <a:schemeClr val="tx1"/>
                </a:solidFill>
                <a:latin typeface="Arial" charset="0"/>
              </a:rPr>
              <a:t>, H., 1978. Paleontoloji. Ege Üniversitesi, Fen Fakültesi Kitapları Serisi No: 46, Ege Üniversitesi Matbaası, İzmir, 450 s.  </a:t>
            </a:r>
          </a:p>
          <a:p>
            <a:pPr marL="342900" indent="-342900" algn="l" eaLnBrk="1" hangingPunct="1">
              <a:spcBef>
                <a:spcPct val="50000"/>
              </a:spcBef>
            </a:pPr>
            <a:r>
              <a:rPr lang="tr-TR" sz="1600" b="0" dirty="0">
                <a:solidFill>
                  <a:schemeClr val="tx1"/>
                </a:solidFill>
                <a:latin typeface="Arial" charset="0"/>
              </a:rPr>
              <a:t>Dizer, A., 1983. Paleontoloji (Omurgasız). İstanbul Üniversitesi Yayınları, Sayı: 3167, </a:t>
            </a:r>
            <a:r>
              <a:rPr lang="tr-TR" sz="1600" b="0" dirty="0" err="1">
                <a:solidFill>
                  <a:schemeClr val="tx1"/>
                </a:solidFill>
                <a:latin typeface="Arial" charset="0"/>
              </a:rPr>
              <a:t>Istanbul</a:t>
            </a:r>
            <a:r>
              <a:rPr lang="tr-TR" sz="1600" b="0" dirty="0">
                <a:solidFill>
                  <a:schemeClr val="tx1"/>
                </a:solidFill>
                <a:latin typeface="Arial" charset="0"/>
              </a:rPr>
              <a:t>, 456 s.  </a:t>
            </a:r>
          </a:p>
          <a:p>
            <a:pPr marL="342900" indent="-342900" algn="l" eaLnBrk="1" hangingPunct="1">
              <a:spcBef>
                <a:spcPct val="50000"/>
              </a:spcBef>
            </a:pPr>
            <a:r>
              <a:rPr lang="tr-TR" sz="1600" b="0" dirty="0">
                <a:solidFill>
                  <a:schemeClr val="tx1"/>
                </a:solidFill>
                <a:latin typeface="Arial" charset="0"/>
              </a:rPr>
              <a:t>Gitmez, G., 1978. Fosil </a:t>
            </a:r>
            <a:r>
              <a:rPr lang="tr-TR" sz="1600" b="0" dirty="0" err="1">
                <a:solidFill>
                  <a:schemeClr val="tx1"/>
                </a:solidFill>
                <a:latin typeface="Arial" charset="0"/>
              </a:rPr>
              <a:t>Mikroplanktonlar</a:t>
            </a:r>
            <a:r>
              <a:rPr lang="tr-TR" sz="1600" b="0" dirty="0">
                <a:solidFill>
                  <a:schemeClr val="tx1"/>
                </a:solidFill>
                <a:latin typeface="Arial" charset="0"/>
              </a:rPr>
              <a:t>; </a:t>
            </a:r>
            <a:r>
              <a:rPr lang="tr-TR" sz="1600" b="0" dirty="0" err="1">
                <a:solidFill>
                  <a:schemeClr val="tx1"/>
                </a:solidFill>
                <a:latin typeface="Arial" charset="0"/>
              </a:rPr>
              <a:t>Dinoflagellat</a:t>
            </a:r>
            <a:r>
              <a:rPr lang="tr-TR" sz="1600" b="0" dirty="0">
                <a:solidFill>
                  <a:schemeClr val="tx1"/>
                </a:solidFill>
                <a:latin typeface="Arial" charset="0"/>
              </a:rPr>
              <a:t> kistleri ve </a:t>
            </a:r>
            <a:r>
              <a:rPr lang="tr-TR" sz="1600" b="0" dirty="0" err="1">
                <a:solidFill>
                  <a:schemeClr val="tx1"/>
                </a:solidFill>
                <a:latin typeface="Arial" charset="0"/>
              </a:rPr>
              <a:t>Arkitarklar</a:t>
            </a:r>
            <a:r>
              <a:rPr lang="tr-TR" sz="1600" b="0" dirty="0">
                <a:solidFill>
                  <a:schemeClr val="tx1"/>
                </a:solidFill>
                <a:latin typeface="Arial" charset="0"/>
              </a:rPr>
              <a:t>. Maden Tetkik ve Arama Enstitüsü  Yayınları, eğitim serisi, No: 19, Ankara, 57 s., 6 </a:t>
            </a:r>
            <a:r>
              <a:rPr lang="tr-TR" sz="1600" b="0" dirty="0" err="1">
                <a:solidFill>
                  <a:schemeClr val="tx1"/>
                </a:solidFill>
                <a:latin typeface="Arial" charset="0"/>
              </a:rPr>
              <a:t>lev</a:t>
            </a:r>
            <a:r>
              <a:rPr lang="tr-TR" sz="1600" b="0" dirty="0">
                <a:solidFill>
                  <a:schemeClr val="tx1"/>
                </a:solidFill>
                <a:latin typeface="Arial" charset="0"/>
              </a:rPr>
              <a:t>.</a:t>
            </a:r>
          </a:p>
          <a:p>
            <a:pPr marL="342900" indent="-342900" algn="l" eaLnBrk="1" hangingPunct="1">
              <a:spcBef>
                <a:spcPct val="50000"/>
              </a:spcBef>
            </a:pPr>
            <a:r>
              <a:rPr lang="tr-TR" sz="1600" b="0" dirty="0">
                <a:solidFill>
                  <a:schemeClr val="tx1"/>
                </a:solidFill>
                <a:latin typeface="Arial" charset="0"/>
              </a:rPr>
              <a:t>İnan, N., 2006. Paleontoloji (Fosil Bilim). Seçkin Yayıncılık, </a:t>
            </a:r>
            <a:r>
              <a:rPr lang="tr-TR" sz="1600" b="0" dirty="0" err="1">
                <a:solidFill>
                  <a:schemeClr val="tx1"/>
                </a:solidFill>
                <a:latin typeface="Arial" charset="0"/>
              </a:rPr>
              <a:t>Sözkesen</a:t>
            </a:r>
            <a:r>
              <a:rPr lang="tr-TR" sz="1600" b="0" dirty="0">
                <a:solidFill>
                  <a:schemeClr val="tx1"/>
                </a:solidFill>
                <a:latin typeface="Arial" charset="0"/>
              </a:rPr>
              <a:t> Matbaası, Ankara, 204 s. ISBN:  975 02 0136 1 </a:t>
            </a:r>
          </a:p>
          <a:p>
            <a:pPr marL="342900" indent="-342900" algn="l" eaLnBrk="1" hangingPunct="1">
              <a:spcBef>
                <a:spcPct val="50000"/>
              </a:spcBef>
            </a:pPr>
            <a:r>
              <a:rPr lang="tr-TR" sz="1600" b="0" dirty="0">
                <a:solidFill>
                  <a:schemeClr val="tx1"/>
                </a:solidFill>
                <a:latin typeface="Arial" charset="0"/>
              </a:rPr>
              <a:t>Meriç, E., 1983. </a:t>
            </a:r>
            <a:r>
              <a:rPr lang="tr-TR" sz="1600" b="0" dirty="0" err="1">
                <a:solidFill>
                  <a:schemeClr val="tx1"/>
                </a:solidFill>
                <a:latin typeface="Arial" charset="0"/>
              </a:rPr>
              <a:t>Foraminiferler</a:t>
            </a:r>
            <a:r>
              <a:rPr lang="tr-TR" sz="1600" b="0" dirty="0">
                <a:solidFill>
                  <a:schemeClr val="tx1"/>
                </a:solidFill>
                <a:latin typeface="Arial" charset="0"/>
              </a:rPr>
              <a:t>. Maden Tetkik ve Arama Enstitüsü  Yayınları, eğitim serisi, No: 26, Ankara, 280s., 151 </a:t>
            </a:r>
            <a:r>
              <a:rPr lang="tr-TR" sz="1600" b="0" dirty="0" err="1">
                <a:solidFill>
                  <a:schemeClr val="tx1"/>
                </a:solidFill>
                <a:latin typeface="Arial" charset="0"/>
              </a:rPr>
              <a:t>lev</a:t>
            </a:r>
            <a:r>
              <a:rPr lang="tr-TR" sz="1600" b="0" dirty="0">
                <a:solidFill>
                  <a:schemeClr val="tx1"/>
                </a:solidFill>
                <a:latin typeface="Arial" charset="0"/>
              </a:rPr>
              <a:t>. </a:t>
            </a:r>
          </a:p>
          <a:p>
            <a:pPr marL="342900" indent="-342900" algn="l" eaLnBrk="1" hangingPunct="1">
              <a:spcBef>
                <a:spcPct val="50000"/>
              </a:spcBef>
            </a:pPr>
            <a:r>
              <a:rPr lang="tr-TR" sz="1600" b="0" dirty="0">
                <a:solidFill>
                  <a:schemeClr val="tx1"/>
                </a:solidFill>
                <a:latin typeface="Arial" charset="0"/>
              </a:rPr>
              <a:t>Meriç, E., 1985. </a:t>
            </a:r>
            <a:r>
              <a:rPr lang="tr-TR" sz="1600" b="0" dirty="0" err="1">
                <a:solidFill>
                  <a:schemeClr val="tx1"/>
                </a:solidFill>
                <a:latin typeface="Arial" charset="0"/>
              </a:rPr>
              <a:t>Mikropaleontoloji</a:t>
            </a:r>
            <a:r>
              <a:rPr lang="tr-TR" sz="1600" b="0" dirty="0">
                <a:solidFill>
                  <a:schemeClr val="tx1"/>
                </a:solidFill>
                <a:latin typeface="Arial" charset="0"/>
              </a:rPr>
              <a:t>. Jeoloji Mühendisleri Odası yayını, yayın no: 19, </a:t>
            </a:r>
            <a:r>
              <a:rPr lang="tr-TR" sz="1600" b="0" dirty="0" err="1">
                <a:solidFill>
                  <a:schemeClr val="tx1"/>
                </a:solidFill>
                <a:latin typeface="Arial" charset="0"/>
              </a:rPr>
              <a:t>Ayyıldız</a:t>
            </a:r>
            <a:r>
              <a:rPr lang="tr-TR" sz="1600" b="0" dirty="0">
                <a:solidFill>
                  <a:schemeClr val="tx1"/>
                </a:solidFill>
                <a:latin typeface="Arial" charset="0"/>
              </a:rPr>
              <a:t> Matbaası, Ankara, 135 s. </a:t>
            </a:r>
          </a:p>
          <a:p>
            <a:pPr marL="342900" indent="-342900" algn="l" eaLnBrk="1" hangingPunct="1">
              <a:spcBef>
                <a:spcPct val="50000"/>
              </a:spcBef>
            </a:pPr>
            <a:r>
              <a:rPr lang="tr-TR" sz="1600" b="0" dirty="0">
                <a:solidFill>
                  <a:schemeClr val="tx1"/>
                </a:solidFill>
                <a:latin typeface="Arial" charset="0"/>
              </a:rPr>
              <a:t>Sayar, C., 1991. Paleontoloji: Omurgasız fosiller.  İstanbul Teknik Üniversitesi Kütüphanesi, sayı: 1435, </a:t>
            </a:r>
            <a:r>
              <a:rPr lang="tr-TR" sz="1600" b="0" dirty="0" err="1">
                <a:solidFill>
                  <a:schemeClr val="tx1"/>
                </a:solidFill>
                <a:latin typeface="Arial" charset="0"/>
              </a:rPr>
              <a:t>Istanbul</a:t>
            </a:r>
            <a:r>
              <a:rPr lang="tr-TR" sz="1600" b="0" dirty="0">
                <a:solidFill>
                  <a:schemeClr val="tx1"/>
                </a:solidFill>
                <a:latin typeface="Arial" charset="0"/>
              </a:rPr>
              <a:t>, 672 s.  </a:t>
            </a:r>
          </a:p>
          <a:p>
            <a:pPr marL="342900" indent="-342900" algn="l" eaLnBrk="1" hangingPunct="1">
              <a:spcBef>
                <a:spcPct val="50000"/>
              </a:spcBef>
            </a:pPr>
            <a:r>
              <a:rPr lang="tr-TR" sz="1600" b="0" dirty="0">
                <a:solidFill>
                  <a:schemeClr val="tx1"/>
                </a:solidFill>
                <a:latin typeface="Arial" charset="0"/>
              </a:rPr>
              <a:t>Taşman-</a:t>
            </a:r>
            <a:r>
              <a:rPr lang="tr-TR" sz="1600" b="0" dirty="0" err="1">
                <a:solidFill>
                  <a:schemeClr val="tx1"/>
                </a:solidFill>
                <a:latin typeface="Arial" charset="0"/>
              </a:rPr>
              <a:t>Ribnikar</a:t>
            </a:r>
            <a:r>
              <a:rPr lang="tr-TR" sz="1600" b="0" dirty="0">
                <a:solidFill>
                  <a:schemeClr val="tx1"/>
                </a:solidFill>
                <a:latin typeface="Arial" charset="0"/>
              </a:rPr>
              <a:t>, M., 1973. Tatbiki  </a:t>
            </a:r>
            <a:r>
              <a:rPr lang="tr-TR" sz="1600" b="0" dirty="0" err="1">
                <a:solidFill>
                  <a:schemeClr val="tx1"/>
                </a:solidFill>
                <a:latin typeface="Arial" charset="0"/>
              </a:rPr>
              <a:t>Mikropaleontoloji</a:t>
            </a:r>
            <a:r>
              <a:rPr lang="tr-TR" sz="1600" b="0" dirty="0">
                <a:solidFill>
                  <a:schemeClr val="tx1"/>
                </a:solidFill>
                <a:latin typeface="Arial" charset="0"/>
              </a:rPr>
              <a:t>. Maden Tetkik ve Arama Enstitüsü  Yayınları, eğitim serisi, No: 15, Ankara, 154 s.</a:t>
            </a:r>
          </a:p>
          <a:p>
            <a:pPr marL="342900" indent="-342900" algn="l" eaLnBrk="1" hangingPunct="1">
              <a:spcBef>
                <a:spcPct val="50000"/>
              </a:spcBef>
            </a:pPr>
            <a:endParaRPr lang="tr-TR" sz="1600" b="0" dirty="0">
              <a:solidFill>
                <a:schemeClr val="tx1"/>
              </a:solidFill>
              <a:latin typeface="Arial" charset="0"/>
            </a:endParaRPr>
          </a:p>
          <a:p>
            <a:pPr marL="342900" indent="-342900" algn="l" eaLnBrk="1" hangingPunct="1">
              <a:spcBef>
                <a:spcPct val="50000"/>
              </a:spcBef>
            </a:pPr>
            <a:r>
              <a:rPr lang="tr-TR" sz="1800" b="0" dirty="0">
                <a:solidFill>
                  <a:schemeClr val="tx1"/>
                </a:solidFill>
                <a:latin typeface="Arial" charset="0"/>
              </a:rPr>
              <a:t> </a:t>
            </a:r>
          </a:p>
          <a:p>
            <a:pPr marL="342900" indent="-342900" algn="l" eaLnBrk="1" hangingPunct="1">
              <a:spcBef>
                <a:spcPct val="50000"/>
              </a:spcBef>
            </a:pPr>
            <a:endParaRPr lang="tr-TR" sz="1800" b="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179388" y="333375"/>
            <a:ext cx="8785225" cy="366713"/>
          </a:xfrm>
          <a:prstGeom prst="rect">
            <a:avLst/>
          </a:prstGeom>
          <a:noFill/>
          <a:ln w="9525">
            <a:noFill/>
            <a:miter lim="800000"/>
            <a:headEnd/>
            <a:tailEnd/>
          </a:ln>
          <a:effectLst/>
        </p:spPr>
        <p:txBody>
          <a:bodyPr>
            <a:spAutoFit/>
          </a:bodyPr>
          <a:lstStyle/>
          <a:p>
            <a:endParaRPr lang="tr-TR"/>
          </a:p>
        </p:txBody>
      </p:sp>
      <p:sp>
        <p:nvSpPr>
          <p:cNvPr id="39941" name="Text Box 5"/>
          <p:cNvSpPr txBox="1">
            <a:spLocks noChangeArrowheads="1"/>
          </p:cNvSpPr>
          <p:nvPr/>
        </p:nvSpPr>
        <p:spPr bwMode="auto">
          <a:xfrm>
            <a:off x="250825" y="115888"/>
            <a:ext cx="8424863" cy="5310187"/>
          </a:xfrm>
          <a:prstGeom prst="rect">
            <a:avLst/>
          </a:prstGeom>
          <a:noFill/>
          <a:ln w="9525">
            <a:noFill/>
            <a:miter lim="800000"/>
            <a:headEnd/>
            <a:tailEnd/>
          </a:ln>
          <a:effectLst/>
        </p:spPr>
        <p:txBody>
          <a:bodyPr>
            <a:spAutoFit/>
          </a:bodyPr>
          <a:lstStyle/>
          <a:p>
            <a:r>
              <a:rPr lang="tr-TR">
                <a:solidFill>
                  <a:srgbClr val="FF0000"/>
                </a:solidFill>
              </a:rPr>
              <a:t>İngilizce paleontoloji kitapları</a:t>
            </a:r>
            <a:r>
              <a:rPr lang="tr-TR"/>
              <a:t> </a:t>
            </a:r>
            <a:r>
              <a:rPr lang="tr-TR" b="1"/>
              <a:t>http://www.blackwellpublishing.com/contents.asp?ref=0632052791&amp;site=1</a:t>
            </a:r>
          </a:p>
          <a:p>
            <a:endParaRPr lang="tr-TR" b="1"/>
          </a:p>
          <a:p>
            <a:r>
              <a:rPr lang="tr-TR" b="1"/>
              <a:t>Microfossils</a:t>
            </a:r>
          </a:p>
          <a:p>
            <a:r>
              <a:rPr lang="tr-TR"/>
              <a:t>Second Edition </a:t>
            </a:r>
            <a:r>
              <a:rPr lang="tr-TR" b="1"/>
              <a:t>By:</a:t>
            </a:r>
            <a:r>
              <a:rPr lang="tr-TR"/>
              <a:t> Howard Armstrong, University of Durham</a:t>
            </a:r>
            <a:br>
              <a:rPr lang="tr-TR"/>
            </a:br>
            <a:r>
              <a:rPr lang="tr-TR"/>
              <a:t>Martin Brasier, University of Oxford</a:t>
            </a:r>
            <a:br>
              <a:rPr lang="tr-TR"/>
            </a:br>
            <a:r>
              <a:rPr lang="tr-TR" b="1"/>
              <a:t>Full Contents</a:t>
            </a:r>
          </a:p>
          <a:p>
            <a:r>
              <a:rPr lang="tr-TR"/>
              <a:t>Preface</a:t>
            </a:r>
            <a:br>
              <a:rPr lang="tr-TR"/>
            </a:br>
            <a:r>
              <a:rPr lang="tr-TR" b="1"/>
              <a:t>Part 1 Applied micropalaeontology:</a:t>
            </a:r>
            <a:br>
              <a:rPr lang="tr-TR" b="1"/>
            </a:br>
            <a:r>
              <a:rPr lang="tr-TR"/>
              <a:t>Chapter 1 Introduction</a:t>
            </a:r>
            <a:br>
              <a:rPr lang="tr-TR"/>
            </a:br>
            <a:r>
              <a:rPr lang="tr-TR"/>
              <a:t>Chapter 2 Micropalaeontology, evolution and biodiversity</a:t>
            </a:r>
            <a:br>
              <a:rPr lang="tr-TR"/>
            </a:br>
            <a:r>
              <a:rPr lang="tr-TR"/>
              <a:t>Chapter 3 Microfossils in Stratigraphy</a:t>
            </a:r>
            <a:br>
              <a:rPr lang="tr-TR"/>
            </a:br>
            <a:r>
              <a:rPr lang="tr-TR"/>
              <a:t>Chapter 4 Microfossils, stable isotopes and ocean-atmosphere history</a:t>
            </a:r>
            <a:br>
              <a:rPr lang="tr-TR"/>
            </a:br>
            <a:r>
              <a:rPr lang="tr-TR"/>
              <a:t>Chapter 5 Microfossils as thermal metamorphic indicators</a:t>
            </a:r>
            <a:br>
              <a:rPr lang="tr-TR"/>
            </a:br>
            <a:r>
              <a:rPr lang="tr-TR" b="1"/>
              <a:t>Part 2 The rise of the biosphere:</a:t>
            </a:r>
            <a:br>
              <a:rPr lang="tr-TR" b="1"/>
            </a:br>
            <a:r>
              <a:rPr lang="tr-TR"/>
              <a:t>Chapter 6 The origin of life and the Archean biosphere</a:t>
            </a:r>
            <a:br>
              <a:rPr lang="tr-TR"/>
            </a:br>
            <a:r>
              <a:rPr lang="tr-TR"/>
              <a:t>Chapter 7 Emergence of eukaryotes to the Cambrian explosion</a:t>
            </a:r>
            <a:br>
              <a:rPr lang="tr-TR"/>
            </a:br>
            <a:r>
              <a:rPr lang="tr-TR"/>
              <a:t>Chapter 8 Bacterial ecosystems and microbial sediments</a:t>
            </a:r>
            <a:br>
              <a:rPr lang="tr-TR"/>
            </a:br>
            <a:endParaRPr lang="tr-TR"/>
          </a:p>
        </p:txBody>
      </p:sp>
      <p:pic>
        <p:nvPicPr>
          <p:cNvPr id="39942" name="Picture 6" descr="Cover"/>
          <p:cNvPicPr>
            <a:picLocks noChangeAspect="1" noChangeArrowheads="1"/>
          </p:cNvPicPr>
          <p:nvPr/>
        </p:nvPicPr>
        <p:blipFill>
          <a:blip r:embed="rId2" cstate="print"/>
          <a:srcRect/>
          <a:stretch>
            <a:fillRect/>
          </a:stretch>
        </p:blipFill>
        <p:spPr bwMode="auto">
          <a:xfrm>
            <a:off x="7019925" y="3860800"/>
            <a:ext cx="1946275" cy="28082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79388" y="333375"/>
            <a:ext cx="8785225" cy="366713"/>
          </a:xfrm>
          <a:prstGeom prst="rect">
            <a:avLst/>
          </a:prstGeom>
          <a:noFill/>
          <a:ln w="9525">
            <a:noFill/>
            <a:miter lim="800000"/>
            <a:headEnd/>
            <a:tailEnd/>
          </a:ln>
          <a:effectLst/>
        </p:spPr>
        <p:txBody>
          <a:bodyPr>
            <a:spAutoFit/>
          </a:bodyPr>
          <a:lstStyle/>
          <a:p>
            <a:endParaRPr lang="tr-TR"/>
          </a:p>
        </p:txBody>
      </p:sp>
      <p:sp>
        <p:nvSpPr>
          <p:cNvPr id="46083" name="Text Box 3"/>
          <p:cNvSpPr txBox="1">
            <a:spLocks noChangeArrowheads="1"/>
          </p:cNvSpPr>
          <p:nvPr/>
        </p:nvSpPr>
        <p:spPr bwMode="auto">
          <a:xfrm>
            <a:off x="468313" y="333375"/>
            <a:ext cx="8424862" cy="4760913"/>
          </a:xfrm>
          <a:prstGeom prst="rect">
            <a:avLst/>
          </a:prstGeom>
          <a:noFill/>
          <a:ln w="9525">
            <a:noFill/>
            <a:miter lim="800000"/>
            <a:headEnd/>
            <a:tailEnd/>
          </a:ln>
          <a:effectLst/>
        </p:spPr>
        <p:txBody>
          <a:bodyPr>
            <a:spAutoFit/>
          </a:bodyPr>
          <a:lstStyle/>
          <a:p>
            <a:r>
              <a:rPr lang="tr-TR" b="1"/>
              <a:t>Part 3 Organic walled microfossils:</a:t>
            </a:r>
            <a:br>
              <a:rPr lang="tr-TR" b="1"/>
            </a:br>
            <a:r>
              <a:rPr lang="tr-TR"/>
              <a:t>Chapter 9 Acritarchs and prasinophytes</a:t>
            </a:r>
            <a:br>
              <a:rPr lang="tr-TR"/>
            </a:br>
            <a:r>
              <a:rPr lang="tr-TR"/>
              <a:t>Chapter 10 Dinoflagellates and Ebridians</a:t>
            </a:r>
            <a:br>
              <a:rPr lang="tr-TR"/>
            </a:br>
            <a:r>
              <a:rPr lang="tr-TR"/>
              <a:t>Chapter 11 Chitinozoa</a:t>
            </a:r>
            <a:br>
              <a:rPr lang="tr-TR"/>
            </a:br>
            <a:r>
              <a:rPr lang="tr-TR"/>
              <a:t>Chapter 12 Scolecodonts</a:t>
            </a:r>
            <a:br>
              <a:rPr lang="tr-TR"/>
            </a:br>
            <a:r>
              <a:rPr lang="tr-TR"/>
              <a:t>Chapter 13 Spores and pollen</a:t>
            </a:r>
            <a:br>
              <a:rPr lang="tr-TR"/>
            </a:br>
            <a:r>
              <a:rPr lang="tr-TR" b="1"/>
              <a:t>Part 4 Inorganic walled microfossils:</a:t>
            </a:r>
            <a:br>
              <a:rPr lang="tr-TR" b="1"/>
            </a:br>
            <a:r>
              <a:rPr lang="tr-TR"/>
              <a:t>Chapter 14 Calcareous nannoplankton: Coccolithophores and Discoasters</a:t>
            </a:r>
            <a:br>
              <a:rPr lang="tr-TR"/>
            </a:br>
            <a:r>
              <a:rPr lang="tr-TR"/>
              <a:t>Chapter 15 Formainifera</a:t>
            </a:r>
            <a:br>
              <a:rPr lang="tr-TR"/>
            </a:br>
            <a:r>
              <a:rPr lang="tr-TR"/>
              <a:t>Chapter 16 Radiozoa (Acantharia, Phaeodaria and Radiolaria) and Heliozoa</a:t>
            </a:r>
            <a:br>
              <a:rPr lang="tr-TR"/>
            </a:br>
            <a:r>
              <a:rPr lang="tr-TR"/>
              <a:t>Chapter 17 Diatoms</a:t>
            </a:r>
            <a:br>
              <a:rPr lang="tr-TR"/>
            </a:br>
            <a:r>
              <a:rPr lang="tr-TR"/>
              <a:t>Chapter 18 Silicoflagellates and Chrysophytes</a:t>
            </a:r>
            <a:br>
              <a:rPr lang="tr-TR"/>
            </a:br>
            <a:r>
              <a:rPr lang="tr-TR"/>
              <a:t>Chapter 19 Ciliophora: Tintinnids and Calpionellids</a:t>
            </a:r>
            <a:br>
              <a:rPr lang="tr-TR"/>
            </a:br>
            <a:r>
              <a:rPr lang="tr-TR"/>
              <a:t>Chapter 20 Ostracods</a:t>
            </a:r>
            <a:br>
              <a:rPr lang="tr-TR"/>
            </a:br>
            <a:r>
              <a:rPr lang="tr-TR"/>
              <a:t>Chapter 21 Conodonts</a:t>
            </a:r>
            <a:br>
              <a:rPr lang="tr-TR"/>
            </a:br>
            <a:r>
              <a:rPr lang="tr-TR"/>
              <a:t>Systematic Index</a:t>
            </a:r>
            <a:br>
              <a:rPr lang="tr-TR"/>
            </a:br>
            <a:r>
              <a:rPr lang="tr-TR"/>
              <a:t>General Index</a:t>
            </a:r>
          </a:p>
        </p:txBody>
      </p:sp>
      <p:pic>
        <p:nvPicPr>
          <p:cNvPr id="46084" name="Picture 4" descr="Cover"/>
          <p:cNvPicPr>
            <a:picLocks noChangeAspect="1" noChangeArrowheads="1"/>
          </p:cNvPicPr>
          <p:nvPr/>
        </p:nvPicPr>
        <p:blipFill>
          <a:blip r:embed="rId2" cstate="print"/>
          <a:srcRect/>
          <a:stretch>
            <a:fillRect/>
          </a:stretch>
        </p:blipFill>
        <p:spPr bwMode="auto">
          <a:xfrm>
            <a:off x="6670675" y="3284538"/>
            <a:ext cx="2295525" cy="33115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Invertebrate Palaeontology &amp; Evolution">
            <a:hlinkClick r:id="rId2"/>
          </p:cNvPr>
          <p:cNvPicPr>
            <a:picLocks noChangeAspect="1" noChangeArrowheads="1"/>
          </p:cNvPicPr>
          <p:nvPr/>
        </p:nvPicPr>
        <p:blipFill>
          <a:blip r:embed="rId3" cstate="print"/>
          <a:srcRect/>
          <a:stretch>
            <a:fillRect/>
          </a:stretch>
        </p:blipFill>
        <p:spPr bwMode="auto">
          <a:xfrm>
            <a:off x="395288" y="908050"/>
            <a:ext cx="2286000" cy="2286000"/>
          </a:xfrm>
          <a:prstGeom prst="rect">
            <a:avLst/>
          </a:prstGeom>
          <a:noFill/>
        </p:spPr>
      </p:pic>
      <p:sp>
        <p:nvSpPr>
          <p:cNvPr id="33798" name="Text Box 6"/>
          <p:cNvSpPr txBox="1">
            <a:spLocks noChangeArrowheads="1"/>
          </p:cNvSpPr>
          <p:nvPr/>
        </p:nvSpPr>
        <p:spPr bwMode="auto">
          <a:xfrm>
            <a:off x="2916238" y="981075"/>
            <a:ext cx="5327650" cy="915988"/>
          </a:xfrm>
          <a:prstGeom prst="rect">
            <a:avLst/>
          </a:prstGeom>
          <a:noFill/>
          <a:ln w="9525">
            <a:noFill/>
            <a:miter lim="800000"/>
            <a:headEnd/>
            <a:tailEnd/>
          </a:ln>
          <a:effectLst/>
        </p:spPr>
        <p:txBody>
          <a:bodyPr>
            <a:spAutoFit/>
          </a:bodyPr>
          <a:lstStyle/>
          <a:p>
            <a:pPr>
              <a:spcBef>
                <a:spcPct val="50000"/>
              </a:spcBef>
            </a:pPr>
            <a:r>
              <a:rPr lang="tr-TR" b="1"/>
              <a:t>Invertebrate Palaeontology &amp; Evolution (Paperback)</a:t>
            </a:r>
            <a:r>
              <a:rPr lang="tr-TR"/>
              <a:t/>
            </a:r>
            <a:br>
              <a:rPr lang="tr-TR"/>
            </a:br>
            <a:r>
              <a:rPr lang="tr-TR"/>
              <a:t>by </a:t>
            </a:r>
            <a:r>
              <a:rPr lang="tr-TR">
                <a:hlinkClick r:id="rId4"/>
              </a:rPr>
              <a:t>E. N. K. Clarkson</a:t>
            </a:r>
            <a:r>
              <a:rPr lang="tr-TR"/>
              <a:t>, </a:t>
            </a:r>
            <a:r>
              <a:rPr lang="tr-TR">
                <a:hlinkClick r:id="rId5"/>
              </a:rPr>
              <a:t>Euan, N.K. Clarkson</a:t>
            </a:r>
            <a:r>
              <a:rPr lang="tr-TR"/>
              <a:t> </a:t>
            </a:r>
          </a:p>
        </p:txBody>
      </p:sp>
      <p:pic>
        <p:nvPicPr>
          <p:cNvPr id="33800" name="Picture 8" descr="Vertebrate Palaeontology">
            <a:hlinkClick r:id="rId6"/>
          </p:cNvPr>
          <p:cNvPicPr>
            <a:picLocks noChangeAspect="1" noChangeArrowheads="1"/>
          </p:cNvPicPr>
          <p:nvPr/>
        </p:nvPicPr>
        <p:blipFill>
          <a:blip r:embed="rId7" cstate="print"/>
          <a:srcRect/>
          <a:stretch>
            <a:fillRect/>
          </a:stretch>
        </p:blipFill>
        <p:spPr bwMode="auto">
          <a:xfrm>
            <a:off x="395288" y="3573463"/>
            <a:ext cx="2286000" cy="2286000"/>
          </a:xfrm>
          <a:prstGeom prst="rect">
            <a:avLst/>
          </a:prstGeom>
          <a:noFill/>
        </p:spPr>
      </p:pic>
      <p:sp>
        <p:nvSpPr>
          <p:cNvPr id="33801" name="Text Box 9"/>
          <p:cNvSpPr txBox="1">
            <a:spLocks noChangeArrowheads="1"/>
          </p:cNvSpPr>
          <p:nvPr/>
        </p:nvSpPr>
        <p:spPr bwMode="auto">
          <a:xfrm>
            <a:off x="3059113" y="3716338"/>
            <a:ext cx="4824412" cy="641350"/>
          </a:xfrm>
          <a:prstGeom prst="rect">
            <a:avLst/>
          </a:prstGeom>
          <a:noFill/>
          <a:ln w="9525">
            <a:noFill/>
            <a:miter lim="800000"/>
            <a:headEnd/>
            <a:tailEnd/>
          </a:ln>
          <a:effectLst/>
        </p:spPr>
        <p:txBody>
          <a:bodyPr>
            <a:spAutoFit/>
          </a:bodyPr>
          <a:lstStyle/>
          <a:p>
            <a:pPr>
              <a:spcBef>
                <a:spcPct val="50000"/>
              </a:spcBef>
            </a:pPr>
            <a:r>
              <a:rPr lang="tr-TR" b="1"/>
              <a:t>Vertebrate Palaeontology (Paperback)</a:t>
            </a:r>
            <a:r>
              <a:rPr lang="tr-TR"/>
              <a:t/>
            </a:r>
            <a:br>
              <a:rPr lang="tr-TR"/>
            </a:br>
            <a:r>
              <a:rPr lang="tr-TR"/>
              <a:t>by </a:t>
            </a:r>
            <a:r>
              <a:rPr lang="tr-TR">
                <a:hlinkClick r:id="rId8"/>
              </a:rPr>
              <a:t>M. J. Benton</a:t>
            </a:r>
            <a:r>
              <a:rPr lang="tr-TR"/>
              <a:t>, </a:t>
            </a:r>
            <a:r>
              <a:rPr lang="tr-TR">
                <a:hlinkClick r:id="rId9"/>
              </a:rPr>
              <a:t>John Sibbick</a:t>
            </a:r>
            <a:r>
              <a:rPr lang="tr-TR"/>
              <a:t> </a:t>
            </a:r>
          </a:p>
        </p:txBody>
      </p:sp>
      <p:sp>
        <p:nvSpPr>
          <p:cNvPr id="33802" name="Text Box 10"/>
          <p:cNvSpPr txBox="1">
            <a:spLocks noChangeArrowheads="1"/>
          </p:cNvSpPr>
          <p:nvPr/>
        </p:nvSpPr>
        <p:spPr bwMode="auto">
          <a:xfrm>
            <a:off x="827088" y="333375"/>
            <a:ext cx="6265862" cy="366713"/>
          </a:xfrm>
          <a:prstGeom prst="rect">
            <a:avLst/>
          </a:prstGeom>
          <a:noFill/>
          <a:ln w="9525">
            <a:noFill/>
            <a:miter lim="800000"/>
            <a:headEnd/>
            <a:tailEnd/>
          </a:ln>
          <a:effectLst/>
        </p:spPr>
        <p:txBody>
          <a:bodyPr>
            <a:spAutoFit/>
          </a:bodyPr>
          <a:lstStyle/>
          <a:p>
            <a:pPr>
              <a:spcBef>
                <a:spcPct val="50000"/>
              </a:spcBef>
            </a:pPr>
            <a:r>
              <a:rPr lang="tr-TR">
                <a:hlinkClick r:id="rId10"/>
              </a:rPr>
              <a:t>www.amazon.com</a:t>
            </a:r>
            <a:r>
              <a:rPr lang="tr-TR"/>
              <a:t>’ da bulunan bazı kitaplar</a:t>
            </a:r>
          </a:p>
        </p:txBody>
      </p:sp>
    </p:spTree>
  </p:cSld>
  <p:clrMapOvr>
    <a:masterClrMapping/>
  </p:clrMapOvr>
</p:sld>
</file>

<file path=ppt/theme/theme1.xml><?xml version="1.0" encoding="utf-8"?>
<a:theme xmlns:a="http://schemas.openxmlformats.org/drawingml/2006/main" name="Huzme">
  <a:themeElements>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Huzm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uzm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uzm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uzm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uzm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uzm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uzm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uzm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uzm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Beam</Template>
  <TotalTime>566</TotalTime>
  <Words>1408</Words>
  <Application>Microsoft Office PowerPoint</Application>
  <PresentationFormat>Ekran Gösterisi (4:3)</PresentationFormat>
  <Paragraphs>295</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Huzme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muhittin</dc:creator>
  <cp:lastModifiedBy>gormus</cp:lastModifiedBy>
  <cp:revision>58</cp:revision>
  <dcterms:created xsi:type="dcterms:W3CDTF">2006-02-12T07:46:52Z</dcterms:created>
  <dcterms:modified xsi:type="dcterms:W3CDTF">2018-02-27T07:07:50Z</dcterms:modified>
</cp:coreProperties>
</file>