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2"/>
  </p:notesMasterIdLst>
  <p:sldIdLst>
    <p:sldId id="1082" r:id="rId4"/>
    <p:sldId id="1093" r:id="rId5"/>
    <p:sldId id="1094" r:id="rId6"/>
    <p:sldId id="1095" r:id="rId7"/>
    <p:sldId id="1096" r:id="rId8"/>
    <p:sldId id="1097" r:id="rId9"/>
    <p:sldId id="1098" r:id="rId10"/>
    <p:sldId id="1099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64" autoAdjust="0"/>
    <p:restoredTop sz="91471" autoAdjust="0"/>
  </p:normalViewPr>
  <p:slideViewPr>
    <p:cSldViewPr snapToGrid="0">
      <p:cViewPr varScale="1">
        <p:scale>
          <a:sx n="84" d="100"/>
          <a:sy n="84" d="100"/>
        </p:scale>
        <p:origin x="1056" y="90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3/3/2020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3/3/2020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3/3/2020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3/3/2020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3/3/2020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3/3/2020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3/3/2020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3/3/2020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3/3/2020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3/3/2020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3/3/2020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3/3/2020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3/3/2020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3/3/2020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3/3/2020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3/3/2020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5" Type="http://schemas.openxmlformats.org/officeDocument/2006/relationships/image" Target="../media/image2.jpe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6" r:id="rId3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of.com.tr/orgutsel-davranis-unite-1-8-ders-notlari-pdf.html" TargetMode="External"/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GGY 340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Örgütsel Davranış ve Liderlik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(3-0)3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Dr. </a:t>
            </a:r>
            <a:r>
              <a:rPr lang="tr-TR" sz="1600" b="1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Duhan</a:t>
            </a: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KALKAN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Örgüt Kültürü: İnsanların dünyaya bakış açısını, olayları ve bireyleri algılama biçimini belirleyen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örgütsel olgudur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. Bir örgütte paylaşılan tutum, davranış, alışkanlık, ilkeler vb. gibi mantıksal ve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duygusal özelliklerdir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. Yeni bir çalışanın örgütte kabul edilebilen biri olabilmesi için örgüt kültürünü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bilmesi gerekir.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Bir örgütün kültürü rasyonel ve görüntüsel olarak farklı araçlarla tanımlanabilir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Rasyonel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Araçlar: -Kullanılan Teknoloji -Örgüt yapısı -Planlama -Kontrol sistemleri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Görüntüsel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Araçlar: -Örgüt jargonu -Davranış kalıpları -Törenler -Başarı öyküleri -Giyim-kuşam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Örgüt Kültürü ile ilgili özellikleri;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Bireylerin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nasıl davranacağı konusunda bilgi veren ve paylaşılan değerler bütünü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olması,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Bireylerce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sorgulanmadan kabul edilen ve bütün davranışları şekillendiren yazılı olmayan değerler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lması,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Zaman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içinde karşılaşılan örgütsel varlık sorunlarına bulunan çözümlerden ve bunlara ilişkin genel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kabullerden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temellenmesi,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Değerlerin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iletimi ve paylaşımında kullanılan semboller, bunlara yüklenen anlamlar, hikayeler ve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geçmiş olaylar olması.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2188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Kültürün öğeleri: -Semboller ve davranışlar -Değerler -</a:t>
            </a:r>
            <a:r>
              <a:rPr lang="tr-TR" sz="1400" dirty="0" err="1">
                <a:latin typeface="Arial" panose="020B0604020202020204" pitchFamily="34" charset="0"/>
                <a:cs typeface="Arial" panose="020B0604020202020204" pitchFamily="34" charset="0"/>
              </a:rPr>
              <a:t>Sayıltılar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Semboller: Sözel Davranışsal ve Fiziksel Semboller olarak ikiye ayrılır.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-Sözel Davranışsal: Hikâyeler, efsaneler,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kahramanlar,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-Fiziksel Semboller: Gözle görülen, toplum için özel anlamlar taşıyan eşya, araç, etiket, amblem, rozet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ve afiş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gibi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nesneler,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Değerler: Örgüt kültürünün görünür olmayan ögelerinden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biridir.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err="1">
                <a:latin typeface="Arial" panose="020B0604020202020204" pitchFamily="34" charset="0"/>
                <a:cs typeface="Arial" panose="020B0604020202020204" pitchFamily="34" charset="0"/>
              </a:rPr>
              <a:t>Sayıltı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 (Varsayım): Doğru olup olmadığı sorgulanmaksızın, tartışmaya açık olmadan bireylerce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kabul edilen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yargı, inanç ve genellemeler Örgüt Kültürünü Belirleyen Özellikler: -Bireysel inisiyatif -Risk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alma derecesi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-Bütünleşme -Yönetim desteği -Denetim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-Kimlik oluşumu (daha çok ilişkilidir) -Ödül sistemi -Örgüt içi çatışma toleransı -İletişim kanallarının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yapısı -Örgüt belleği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Örgüt kültürünün Boyutları: Örgüt kültürünü anlayabilmek için farklı yönlerine bakmak gerekir.</a:t>
            </a:r>
          </a:p>
        </p:txBody>
      </p:sp>
    </p:spTree>
    <p:extLst>
      <p:ext uri="{BB962C8B-B14F-4D97-AF65-F5344CB8AC3E}">
        <p14:creationId xmlns:p14="http://schemas.microsoft.com/office/powerpoint/2010/main" val="1014098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30416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Örgüt kültürünün 7 boyutu bulunur. Bunlar; düzey, yaygınlık, </a:t>
            </a:r>
            <a:r>
              <a:rPr lang="tr-TR" sz="1400" dirty="0" err="1">
                <a:latin typeface="Arial" panose="020B0604020202020204" pitchFamily="34" charset="0"/>
                <a:cs typeface="Arial" panose="020B0604020202020204" pitchFamily="34" charset="0"/>
              </a:rPr>
              <a:t>örtüklüğü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, etki derecesi, politik, çokluk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ve karşılıklı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bağımlılık Çokluk: Alt kültürlerin varlığını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vurgular.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Örgüt kültürünün Bakış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Açıları; Bütünleştirici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: Sadece değer ve varsayımlara ilişkin fikir birliği değil, bunların örgütteki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eylemlere yansıma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biçiminde de tutarlılık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vardır.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Farklılaşma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: Alt kültürlerin varlığını ancak alt kültürlerin kendi içindeki tutarlılığını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bağlar.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Örneğin, yöneticiler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bir yandan farklı statüleri reddedip, eşitliği vurgularken öte yandan, üst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yöneticilere ayrıcalıklar tanıyabilir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92484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Örgüt Kültürünün Kapsamı: Örgütler, kültürel içerikleri bakımından farklılaşırlar ve değerlerin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göreceli sıralaması ile varsayımların türleri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farklılaşır. Örgüt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Kültürü Boyutun karakteristik özellikleri;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Yenilikçilik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: Deneme, fırsat arama, risk üstlenme, az sayıda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kural -Durağanlık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: Öngörülebilirlik, güvenlik, kurallara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uyma -İnsana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saygı: Adil olma, tolerans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Sonuç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odaklılık: Eyleme dönüklük, yüksek beklentiler, sonuçlara yönelme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Detaylara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dikkat: Kesinlik, analitik yaklaşım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Takıma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yöneliklik: İş birliği, insana yöneliklik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Atılganlık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: Rekabetçilik, sosyal sorumluluktan kaçınma Yenilikçilik: Deneme, fırsat arama, risk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üstlenme ve az sayıda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kural.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5510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26107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Hiyerarşi Kültürü: Kuralların, normların, süreçlerin ve geleneklerin hâkim olduğu istikrarlı örgüt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kültürü türü.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Çatışma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: Nedeni belli olmayan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duygu.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Özgüven: Bireyin belirgin, değişmeyen ve tutarlı olan özelliklerinin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tümü.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Yöntem: “Nasıl” sorusuna cevap veren ve bir amaca göre hazırlanmış araştırma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planı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Seçicilik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Bireylerin farklı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ortam ve durumlarda benzer şekilde hareket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etmesi.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4505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26107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err="1">
                <a:latin typeface="Arial" panose="020B0604020202020204" pitchFamily="34" charset="0"/>
                <a:cs typeface="Arial" panose="020B0604020202020204" pitchFamily="34" charset="0"/>
              </a:rPr>
              <a:t>Profesyonelizm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 eğilimi: Danışman ve </a:t>
            </a:r>
            <a:r>
              <a:rPr lang="tr-TR" sz="1400" dirty="0" err="1">
                <a:latin typeface="Arial" panose="020B0604020202020204" pitchFamily="34" charset="0"/>
                <a:cs typeface="Arial" panose="020B0604020202020204" pitchFamily="34" charset="0"/>
              </a:rPr>
              <a:t>Özgen’nin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 eğilim yaklaşımında, rasyonel problem çözümünün, yetkinliğin ve performansa dayalı terfiinin önemsenme derecesi.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Klan eğilimi: “Örgüt üyelerini aile üyeleri gibi görme ve onların özel sorunlarıyla ilgilenme” şeklinde ifade edilen kültürel eğilim tipi Eş zamanlı gevşek-sıkı özellik gösterme: </a:t>
            </a:r>
            <a:r>
              <a:rPr lang="tr-TR" sz="1400" dirty="0" err="1">
                <a:latin typeface="Arial" panose="020B0604020202020204" pitchFamily="34" charset="0"/>
                <a:cs typeface="Arial" panose="020B0604020202020204" pitchFamily="34" charset="0"/>
              </a:rPr>
              <a:t>Peters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tr-TR" sz="1400" dirty="0" err="1">
                <a:latin typeface="Arial" panose="020B0604020202020204" pitchFamily="34" charset="0"/>
                <a:cs typeface="Arial" panose="020B0604020202020204" pitchFamily="34" charset="0"/>
              </a:rPr>
              <a:t>Waterman’nın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 “Mükemmeli Arayış” adlı eserlerinde, mükemmel firmaların hem merkezi hem de merkez kaç yapının özelliklerini taşımaları.</a:t>
            </a:r>
          </a:p>
        </p:txBody>
      </p:sp>
    </p:spTree>
    <p:extLst>
      <p:ext uri="{BB962C8B-B14F-4D97-AF65-F5344CB8AC3E}">
        <p14:creationId xmlns:p14="http://schemas.microsoft.com/office/powerpoint/2010/main" val="3641100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52552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KAYNAKLAR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Davranış 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Bilimlerine Giriş ve Örgütlerde Davranış,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M.Şerif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Şimşek ve Diğerleri, Adim Matbaacılık, Konya, </a:t>
            </a: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2003.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Örgütsel 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Davranış ve Yönetim Psikolojisi, Erol Eren, Beta Yayınları, İstanbul, </a:t>
            </a: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2008.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://</a:t>
            </a: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www.aof.com.tr/orgutsel-davranis-unite-1-8-ders-notlari-pdf.html</a:t>
            </a:r>
            <a:endParaRPr lang="tr-TR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Final 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Yayınları Felsefe Grubu Konu Anlatım Kitabı, </a:t>
            </a: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s.151-152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Atatürk Üniversitesi İktisadi ve İdari Bilimler Dergisi, Cilt: 23, Sayı: 3, </a:t>
            </a: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2009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Okpara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, J.O. (2006) “The Relationship Of Personal Characteristics And Job Satisfaction: A Study Of Nigerian Managers İn The Oil Industry”, The Journal Of American Academy Of Business, Vol. 10, No.1, P.50 </a:t>
            </a:r>
            <a:endParaRPr lang="tr-TR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Barutçugil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İ.(2004) Stratejik İnsan Kaynakları Yönetimi, Kariyer Yayıncılık, İstanbul. </a:t>
            </a:r>
            <a:endParaRPr lang="tr-TR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Garcia-Bernal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J.,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Gargallo-Castel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A.,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Marzo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Navarro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M.,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Rivera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Torres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P. (2005)“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Job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Satisfaction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Empirical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Evidence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Gender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Differences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”,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Women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İn Management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Review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Vol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. 20, No. 4, </a:t>
            </a: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Pp.286-27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Glenn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N.D., Taylor R. D. 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Weaver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C.N. (1977) “Age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Job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Satisfaction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Among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Males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Females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: A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Multivariate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Multi-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Study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”,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Journal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Applied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Psychology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Vol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. 62, Pp.190-193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Groot,W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., Van Den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Brink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H.M. (1999) “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Job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Satisfaction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Older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Workers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”, International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Journal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Manpower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Vol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. 20, No.6, P. 344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Groot,W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., Van Den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Brink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H.M. (1999)“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Job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Satisfaction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Older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Workers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”, International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Journal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Manpower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Vol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. 20, No.6, P. 344 Http://Www.Cfib.Ca/Research/Reports/Pdfaspects.Pdf. , 12.04.2008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Izgar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H. (2003) “İş Doyumu”, Endüstri Ve Örgüt Psikolojisi,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Ed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: Hüseyin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Izgar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Eğitim Kitabevi Yayınları, Konya.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Koustelios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A. D. (2001) “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Personal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Characteristics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Job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Satisfaction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Of Grek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Teachers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”,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International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Journal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Educational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Management, 15/7, P. 354 </a:t>
            </a:r>
            <a:endParaRPr lang="tr-TR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tr-T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6256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12461</TotalTime>
  <Words>967</Words>
  <Application>Microsoft Office PowerPoint</Application>
  <PresentationFormat>Ekran Gösterisi (4:3)</PresentationFormat>
  <Paragraphs>55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8</vt:i4>
      </vt:variant>
    </vt:vector>
  </HeadingPairs>
  <TitlesOfParts>
    <vt:vector size="16" baseType="lpstr">
      <vt:lpstr>ＭＳ Ｐゴシック</vt:lpstr>
      <vt:lpstr>Arial</vt:lpstr>
      <vt:lpstr>Calibri</vt:lpstr>
      <vt:lpstr>Times New Roman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Taşınmaz</cp:lastModifiedBy>
  <cp:revision>814</cp:revision>
  <cp:lastPrinted>2016-10-24T07:53:35Z</cp:lastPrinted>
  <dcterms:created xsi:type="dcterms:W3CDTF">2016-09-18T09:35:24Z</dcterms:created>
  <dcterms:modified xsi:type="dcterms:W3CDTF">2020-03-03T13:08:54Z</dcterms:modified>
</cp:coreProperties>
</file>