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7" r:id="rId8"/>
    <p:sldId id="268" r:id="rId9"/>
    <p:sldId id="272" r:id="rId10"/>
    <p:sldId id="273" r:id="rId11"/>
    <p:sldId id="274" r:id="rId12"/>
    <p:sldId id="276" r:id="rId13"/>
    <p:sldId id="328" r:id="rId14"/>
    <p:sldId id="281" r:id="rId15"/>
    <p:sldId id="282" r:id="rId16"/>
    <p:sldId id="285" r:id="rId17"/>
    <p:sldId id="287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28.01.2018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28.01.2018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28.01.2018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28.01.2018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28.01.2018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1000108"/>
            <a:ext cx="7772400" cy="4949172"/>
          </a:xfrm>
        </p:spPr>
        <p:txBody>
          <a:bodyPr>
            <a:normAutofit/>
          </a:bodyPr>
          <a:lstStyle/>
          <a:p>
            <a:r>
              <a:rPr lang="tr-TR" sz="5400" dirty="0" smtClean="0"/>
              <a:t>Genellikle İlk Kez Bebeklik, Çocukluk Yada Ergenlik Döneminde Tanısı Koyulan Bozukluklar</a:t>
            </a:r>
            <a:endParaRPr lang="tr-TR" sz="5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YAYGIN GELİŞİMSEL BOZUKLUKLAR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2204864"/>
            <a:ext cx="9144000" cy="465313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4800" b="1" dirty="0" smtClean="0"/>
              <a:t>“Otizm spektrum bozukluğu”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692696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Otizm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>
            <a:normAutofit/>
          </a:bodyPr>
          <a:lstStyle/>
          <a:p>
            <a:r>
              <a:rPr lang="tr-TR" sz="4400" dirty="0" smtClean="0"/>
              <a:t>1943-Leo </a:t>
            </a:r>
            <a:r>
              <a:rPr lang="tr-TR" sz="4400" dirty="0" err="1" smtClean="0"/>
              <a:t>Kanner</a:t>
            </a:r>
            <a:r>
              <a:rPr lang="tr-TR" sz="4400" dirty="0" smtClean="0"/>
              <a:t> </a:t>
            </a:r>
            <a:endParaRPr lang="tr-TR" sz="4400" dirty="0" smtClean="0"/>
          </a:p>
          <a:p>
            <a:r>
              <a:rPr lang="tr-TR" sz="4400" dirty="0" smtClean="0"/>
              <a:t>Otizm</a:t>
            </a:r>
            <a:r>
              <a:rPr lang="tr-TR" sz="4400" dirty="0" smtClean="0"/>
              <a:t>; tipik olarak yaşamın ilk üç yılında beliren, nörolojik bir bozukluk sonucunda sosyal etkileşim ve iletişim becerileri alanında bozulmalarla karakterize karmaşık bir gelişimsel yetersizlik.</a:t>
            </a:r>
          </a:p>
          <a:p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tr-TR" sz="4000" dirty="0" smtClean="0"/>
              <a:t>Otizmin belirtileri:   </a:t>
            </a:r>
          </a:p>
          <a:p>
            <a:r>
              <a:rPr lang="tr-TR" sz="4000" i="1" dirty="0" smtClean="0"/>
              <a:t>1. Sosyal etkileşim </a:t>
            </a:r>
            <a:r>
              <a:rPr lang="tr-TR" sz="4000" i="1" dirty="0" smtClean="0"/>
              <a:t>sorunları</a:t>
            </a:r>
            <a:endParaRPr lang="tr-TR" sz="4000" i="1" dirty="0" smtClean="0"/>
          </a:p>
          <a:p>
            <a:r>
              <a:rPr lang="tr-TR" b="1" dirty="0"/>
              <a:t>Sosyal becerilerde </a:t>
            </a:r>
            <a:r>
              <a:rPr lang="tr-TR" b="1" dirty="0" smtClean="0"/>
              <a:t>yetersizlikler</a:t>
            </a:r>
          </a:p>
          <a:p>
            <a:r>
              <a:rPr lang="tr-TR" i="1" dirty="0"/>
              <a:t>2. Dil ve iletişim sorunları: </a:t>
            </a:r>
            <a:endParaRPr lang="tr-TR" dirty="0"/>
          </a:p>
          <a:p>
            <a:r>
              <a:rPr lang="tr-TR" b="1" dirty="0"/>
              <a:t>Sözel iletişim ve konuşma </a:t>
            </a:r>
            <a:r>
              <a:rPr lang="tr-TR" b="1" dirty="0" smtClean="0"/>
              <a:t>sorunları</a:t>
            </a:r>
          </a:p>
          <a:p>
            <a:r>
              <a:rPr lang="tr-TR" b="1" dirty="0"/>
              <a:t>Sıra dışı iletişim </a:t>
            </a:r>
            <a:r>
              <a:rPr lang="tr-TR" b="1" dirty="0" smtClean="0"/>
              <a:t>özellikleri</a:t>
            </a:r>
          </a:p>
          <a:p>
            <a:r>
              <a:rPr lang="tr-TR" b="1" dirty="0"/>
              <a:t>Oyun iletişiminde </a:t>
            </a:r>
            <a:r>
              <a:rPr lang="tr-TR" b="1" dirty="0" smtClean="0"/>
              <a:t>sorunlar</a:t>
            </a:r>
          </a:p>
          <a:p>
            <a:r>
              <a:rPr lang="tr-TR" i="1" dirty="0"/>
              <a:t>3. İlgi ve davranış sorunları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otizm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52" r="1234"/>
          <a:stretch/>
        </p:blipFill>
        <p:spPr>
          <a:xfrm>
            <a:off x="1911927" y="0"/>
            <a:ext cx="5477164" cy="6858000"/>
          </a:xfrm>
        </p:spPr>
      </p:pic>
    </p:spTree>
    <p:extLst>
      <p:ext uri="{BB962C8B-B14F-4D97-AF65-F5344CB8AC3E}">
        <p14:creationId xmlns:p14="http://schemas.microsoft.com/office/powerpoint/2010/main" val="91026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tr-TR" sz="8000" dirty="0" smtClean="0"/>
              <a:t>Toplumlarda benzer oranlarda görülür. </a:t>
            </a:r>
          </a:p>
          <a:p>
            <a:r>
              <a:rPr lang="tr-TR" sz="8000" dirty="0" smtClean="0"/>
              <a:t>Erkek çocuklarda dört kat fazla görülür.</a:t>
            </a:r>
          </a:p>
          <a:p>
            <a:endParaRPr lang="tr-TR" sz="6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tr-TR" sz="8000" b="1" dirty="0" smtClean="0"/>
              <a:t>Nedenler: </a:t>
            </a:r>
          </a:p>
          <a:p>
            <a:r>
              <a:rPr lang="tr-TR" sz="8000" dirty="0" smtClean="0"/>
              <a:t>Genetik, </a:t>
            </a:r>
            <a:r>
              <a:rPr lang="tr-TR" sz="8000" dirty="0" err="1" smtClean="0"/>
              <a:t>nörobiyolojik</a:t>
            </a:r>
            <a:r>
              <a:rPr lang="tr-TR" sz="8000" dirty="0" smtClean="0"/>
              <a:t>, bilişsel ve psikolojik </a:t>
            </a:r>
            <a:r>
              <a:rPr lang="tr-TR" sz="8000" dirty="0" smtClean="0"/>
              <a:t>faktörler</a:t>
            </a:r>
            <a:endParaRPr lang="tr-TR" sz="80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r>
              <a:rPr lang="tr-TR" sz="6600" b="1" dirty="0" err="1" smtClean="0"/>
              <a:t>Rett</a:t>
            </a:r>
            <a:r>
              <a:rPr lang="tr-TR" sz="6600" b="1" dirty="0" smtClean="0"/>
              <a:t> Sendromu</a:t>
            </a:r>
            <a:endParaRPr lang="tr-TR" sz="6600" dirty="0" smtClean="0"/>
          </a:p>
          <a:p>
            <a:r>
              <a:rPr lang="tr-TR" sz="6600" dirty="0" smtClean="0"/>
              <a:t>5</a:t>
            </a:r>
            <a:r>
              <a:rPr lang="tr-TR" sz="6600" dirty="0" smtClean="0"/>
              <a:t>. aydan itibaren sendromun başlamasıyla birlikte tüm zihinsel, sosyal, iletişimsel ve </a:t>
            </a:r>
            <a:r>
              <a:rPr lang="tr-TR" sz="6600" dirty="0" err="1" smtClean="0"/>
              <a:t>devinsel</a:t>
            </a:r>
            <a:r>
              <a:rPr lang="tr-TR" sz="6600" dirty="0" smtClean="0"/>
              <a:t> becerilerde </a:t>
            </a:r>
            <a:r>
              <a:rPr lang="tr-TR" sz="6600" dirty="0" smtClean="0"/>
              <a:t>gerileme</a:t>
            </a:r>
            <a:endParaRPr lang="tr-TR" sz="6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tr-TR" sz="4400" b="1" dirty="0" smtClean="0"/>
              <a:t>Çocukluk Çağı </a:t>
            </a:r>
            <a:r>
              <a:rPr lang="tr-TR" sz="4400" b="1" dirty="0" err="1" smtClean="0"/>
              <a:t>Dezintegratif</a:t>
            </a:r>
            <a:r>
              <a:rPr lang="tr-TR" sz="4400" b="1" dirty="0" smtClean="0"/>
              <a:t> Bozukluğu</a:t>
            </a:r>
            <a:endParaRPr lang="tr-TR" sz="4400" dirty="0" smtClean="0"/>
          </a:p>
          <a:p>
            <a:r>
              <a:rPr lang="tr-TR" sz="4400" dirty="0" smtClean="0"/>
              <a:t>2 </a:t>
            </a:r>
            <a:r>
              <a:rPr lang="tr-TR" sz="4400" dirty="0" smtClean="0"/>
              <a:t>ile 4 yaş arası bir dönemde, çocuk edindiği yetileri kaybetmeye başlar. </a:t>
            </a:r>
          </a:p>
          <a:p>
            <a:r>
              <a:rPr lang="tr-TR" sz="4400" dirty="0" smtClean="0"/>
              <a:t>ağır zihinsel yetersizlik ve sosyal, </a:t>
            </a:r>
            <a:r>
              <a:rPr lang="tr-TR" sz="4400" dirty="0" err="1" smtClean="0"/>
              <a:t>devinsel</a:t>
            </a:r>
            <a:r>
              <a:rPr lang="tr-TR" sz="4400" dirty="0" smtClean="0"/>
              <a:t> ve iletişimsel alanlarda gerileme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SINIFLAMA YAKLAŞIMLARI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6072206"/>
          </a:xfrm>
        </p:spPr>
        <p:txBody>
          <a:bodyPr>
            <a:normAutofit/>
          </a:bodyPr>
          <a:lstStyle/>
          <a:p>
            <a:r>
              <a:rPr lang="tr-TR" sz="6600" dirty="0" smtClean="0"/>
              <a:t>Psikolojik yapının soyut olması ruhsal bozuklukları anlamayı zorlaştırır.</a:t>
            </a:r>
          </a:p>
          <a:p>
            <a:r>
              <a:rPr lang="tr-TR" sz="6600" dirty="0" smtClean="0"/>
              <a:t>Sınıflama önemlidir.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rmAutofit/>
          </a:bodyPr>
          <a:lstStyle/>
          <a:p>
            <a:r>
              <a:rPr lang="tr-TR" sz="4400" dirty="0" smtClean="0"/>
              <a:t>Sınıflama yaklaşımlarının amaçları:</a:t>
            </a:r>
          </a:p>
          <a:p>
            <a:r>
              <a:rPr lang="tr-TR" sz="4400" dirty="0" smtClean="0"/>
              <a:t>1. Ruhsal bozuklukları açık bir şekilde tanımlama, sınıflama ve tanılama ölçütleri geliştirme</a:t>
            </a:r>
          </a:p>
          <a:p>
            <a:r>
              <a:rPr lang="tr-TR" sz="4400" dirty="0" smtClean="0"/>
              <a:t>2. Duygusal ve davranışsal sorunları ölçebilecek araçları geliştirme</a:t>
            </a:r>
          </a:p>
          <a:p>
            <a:r>
              <a:rPr lang="tr-TR" sz="4400" dirty="0" smtClean="0"/>
              <a:t>3. Alan uzmanları arası dil birliği oluşturma</a:t>
            </a:r>
          </a:p>
          <a:p>
            <a:pPr>
              <a:buNone/>
            </a:pPr>
            <a:r>
              <a:rPr lang="tr-TR" dirty="0" smtClean="0"/>
              <a:t>   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rmAutofit/>
          </a:bodyPr>
          <a:lstStyle/>
          <a:p>
            <a:r>
              <a:rPr lang="tr-TR" sz="4000" dirty="0" smtClean="0"/>
              <a:t>Farklı sınıflama sistemleri:</a:t>
            </a:r>
          </a:p>
          <a:p>
            <a:r>
              <a:rPr lang="tr-TR" sz="4000" b="1" dirty="0" smtClean="0"/>
              <a:t>DSM-5</a:t>
            </a:r>
            <a:endParaRPr lang="tr-TR" sz="4000" dirty="0" smtClean="0"/>
          </a:p>
          <a:p>
            <a:endParaRPr lang="tr-TR" sz="4000" dirty="0" smtClean="0"/>
          </a:p>
          <a:p>
            <a:r>
              <a:rPr lang="tr-TR" sz="4000" b="1" dirty="0" smtClean="0"/>
              <a:t>ICD-10</a:t>
            </a:r>
          </a:p>
          <a:p>
            <a:endParaRPr lang="tr-TR" sz="4000" b="1" dirty="0"/>
          </a:p>
          <a:p>
            <a:r>
              <a:rPr lang="tr-TR" sz="4000" b="1" dirty="0"/>
              <a:t>Özgül Sınıflamalar</a:t>
            </a:r>
            <a:endParaRPr lang="tr-TR" sz="40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620688"/>
            <a:ext cx="8677628" cy="6237312"/>
          </a:xfrm>
        </p:spPr>
        <p:txBody>
          <a:bodyPr>
            <a:normAutofit lnSpcReduction="10000"/>
          </a:bodyPr>
          <a:lstStyle/>
          <a:p>
            <a:r>
              <a:rPr lang="tr-TR" sz="4000" dirty="0" smtClean="0"/>
              <a:t>Zihinsel Yetersizlik</a:t>
            </a:r>
          </a:p>
          <a:p>
            <a:r>
              <a:rPr lang="tr-TR" sz="4000" dirty="0" smtClean="0"/>
              <a:t>Yaygın Gelişimsel Bozukluklar</a:t>
            </a:r>
          </a:p>
          <a:p>
            <a:r>
              <a:rPr lang="tr-TR" sz="4000" dirty="0" smtClean="0"/>
              <a:t>Dikkat eksikliği ve Davranış Bozuklukları</a:t>
            </a:r>
          </a:p>
          <a:p>
            <a:r>
              <a:rPr lang="tr-TR" sz="4000" dirty="0" smtClean="0"/>
              <a:t>Öğrenme Yetersizlikleri</a:t>
            </a:r>
          </a:p>
          <a:p>
            <a:r>
              <a:rPr lang="tr-TR" sz="4000" dirty="0" smtClean="0"/>
              <a:t>İletişim bozuklukları</a:t>
            </a:r>
          </a:p>
          <a:p>
            <a:r>
              <a:rPr lang="tr-TR" sz="4000" dirty="0" err="1" smtClean="0"/>
              <a:t>Duygudurum</a:t>
            </a:r>
            <a:r>
              <a:rPr lang="tr-TR" sz="4000" dirty="0" smtClean="0"/>
              <a:t> Bozuklukları </a:t>
            </a:r>
          </a:p>
          <a:p>
            <a:r>
              <a:rPr lang="tr-TR" sz="4000" dirty="0" smtClean="0"/>
              <a:t>Kaygı Bozuklukları</a:t>
            </a:r>
          </a:p>
          <a:p>
            <a:r>
              <a:rPr lang="tr-TR" sz="4000" dirty="0" smtClean="0"/>
              <a:t>Erken Başlangıçlı Şizofreni</a:t>
            </a:r>
          </a:p>
          <a:p>
            <a:r>
              <a:rPr lang="tr-TR" sz="4000" dirty="0" smtClean="0"/>
              <a:t>Diğer Bazı Sorunlar</a:t>
            </a:r>
          </a:p>
          <a:p>
            <a:endParaRPr lang="tr-TR" sz="4000" dirty="0" smtClean="0"/>
          </a:p>
        </p:txBody>
      </p:sp>
      <p:sp>
        <p:nvSpPr>
          <p:cNvPr id="5" name="4 Dikdörtgen"/>
          <p:cNvSpPr/>
          <p:nvPr/>
        </p:nvSpPr>
        <p:spPr>
          <a:xfrm>
            <a:off x="1643042" y="0"/>
            <a:ext cx="41814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600" b="1" dirty="0" smtClean="0"/>
              <a:t>TEMEL KATEGORİLER</a:t>
            </a:r>
            <a:endParaRPr lang="tr-TR" sz="36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tr-TR" b="1" dirty="0" smtClean="0"/>
              <a:t>ZİHİNSEL YETERSİZLİK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r>
              <a:rPr lang="tr-TR" sz="4400" dirty="0" smtClean="0"/>
              <a:t>Zihinsel yetersizlik ruhsal sorunlara da yol açabilen gelişimsel bir olgudur.</a:t>
            </a:r>
          </a:p>
          <a:p>
            <a:r>
              <a:rPr lang="tr-TR" sz="4400" dirty="0" smtClean="0"/>
              <a:t>18 yaşından önce başlayan,</a:t>
            </a:r>
          </a:p>
          <a:p>
            <a:r>
              <a:rPr lang="tr-TR" sz="4400" dirty="0" smtClean="0"/>
              <a:t>zihinsel işleyişte ve de kavramsal, sosyal ve uygulamaya dönük becerileri içeren uyumsal davranışlarda belirgin sınırlılıklarla tanımlanan bir yetersizliktir. </a:t>
            </a:r>
          </a:p>
          <a:p>
            <a:endParaRPr lang="tr-TR" sz="3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r>
              <a:rPr lang="tr-TR" sz="5400" b="1" dirty="0" smtClean="0"/>
              <a:t>Zihinsel yetersizliğe ilişkin üç temel özellik:</a:t>
            </a:r>
          </a:p>
          <a:p>
            <a:r>
              <a:rPr lang="tr-TR" sz="5400" i="1" dirty="0" smtClean="0"/>
              <a:t>1. Belli bir gelişim döneminde başlama </a:t>
            </a:r>
            <a:r>
              <a:rPr lang="tr-TR" sz="5400" i="1" dirty="0" smtClean="0"/>
              <a:t>özelliği</a:t>
            </a:r>
          </a:p>
          <a:p>
            <a:r>
              <a:rPr lang="tr-TR" sz="5400" i="1" dirty="0" smtClean="0"/>
              <a:t>2</a:t>
            </a:r>
            <a:r>
              <a:rPr lang="tr-TR" sz="5400" i="1" dirty="0" smtClean="0"/>
              <a:t>. Zihinsel işleyişte belirgin </a:t>
            </a:r>
            <a:r>
              <a:rPr lang="tr-TR" sz="5400" i="1" dirty="0" smtClean="0"/>
              <a:t>sınırlılıklar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1916832"/>
            <a:ext cx="9144000" cy="4941168"/>
          </a:xfrm>
        </p:spPr>
        <p:txBody>
          <a:bodyPr>
            <a:normAutofit/>
          </a:bodyPr>
          <a:lstStyle/>
          <a:p>
            <a:r>
              <a:rPr lang="tr-TR" sz="4800" i="1" dirty="0" smtClean="0"/>
              <a:t>3. Uyumsal davranışlarda belirgin sınırlılıkların </a:t>
            </a:r>
            <a:r>
              <a:rPr lang="tr-TR" sz="4800" i="1" dirty="0" smtClean="0"/>
              <a:t>varlığı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0" y="0"/>
            <a:ext cx="8964488" cy="6858000"/>
          </a:xfrm>
        </p:spPr>
        <p:txBody>
          <a:bodyPr>
            <a:normAutofit/>
          </a:bodyPr>
          <a:lstStyle/>
          <a:p>
            <a:r>
              <a:rPr lang="tr-TR" sz="6600" dirty="0" smtClean="0"/>
              <a:t>Nedenler:</a:t>
            </a:r>
          </a:p>
          <a:p>
            <a:r>
              <a:rPr lang="tr-TR" sz="6600" b="1" dirty="0" smtClean="0"/>
              <a:t>Biyolojik </a:t>
            </a:r>
            <a:r>
              <a:rPr lang="tr-TR" sz="6600" b="1" dirty="0" smtClean="0"/>
              <a:t>faktörler</a:t>
            </a:r>
          </a:p>
          <a:p>
            <a:endParaRPr lang="tr-TR" sz="6600" b="1" dirty="0"/>
          </a:p>
          <a:p>
            <a:r>
              <a:rPr lang="tr-TR" sz="6600" b="1" dirty="0" err="1"/>
              <a:t>Psikososyal</a:t>
            </a:r>
            <a:r>
              <a:rPr lang="tr-TR" sz="6600" b="1" dirty="0"/>
              <a:t> ve kültürel faktörler</a:t>
            </a:r>
            <a:endParaRPr lang="tr-TR" sz="6600" b="1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766</TotalTime>
  <Words>314</Words>
  <Application>Microsoft Office PowerPoint</Application>
  <PresentationFormat>Ekran Gösterisi (4:3)</PresentationFormat>
  <Paragraphs>59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0" baseType="lpstr">
      <vt:lpstr>Arial</vt:lpstr>
      <vt:lpstr>Calibri</vt:lpstr>
      <vt:lpstr>Ofis Teması</vt:lpstr>
      <vt:lpstr>Genellikle İlk Kez Bebeklik, Çocukluk Yada Ergenlik Döneminde Tanısı Koyulan Bozukluklar</vt:lpstr>
      <vt:lpstr>SINIFLAMA YAKLAŞIMLARI </vt:lpstr>
      <vt:lpstr>PowerPoint Sunusu</vt:lpstr>
      <vt:lpstr>PowerPoint Sunusu</vt:lpstr>
      <vt:lpstr>PowerPoint Sunusu</vt:lpstr>
      <vt:lpstr>ZİHİNSEL YETERSİZLİK  </vt:lpstr>
      <vt:lpstr>PowerPoint Sunusu</vt:lpstr>
      <vt:lpstr>PowerPoint Sunusu</vt:lpstr>
      <vt:lpstr>PowerPoint Sunusu</vt:lpstr>
      <vt:lpstr>YAYGIN GELİŞİMSEL BOZUKLUKLAR </vt:lpstr>
      <vt:lpstr>Otizm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Genellikle ilk kez bebeklik, çocukluk yada ergenlik döneminde tanısı koyulan bozukluklar</dc:title>
  <dc:creator>EGE</dc:creator>
  <cp:lastModifiedBy>EGE_AKGUN</cp:lastModifiedBy>
  <cp:revision>93</cp:revision>
  <dcterms:created xsi:type="dcterms:W3CDTF">2013-02-15T16:39:25Z</dcterms:created>
  <dcterms:modified xsi:type="dcterms:W3CDTF">2018-01-28T21:02:18Z</dcterms:modified>
</cp:coreProperties>
</file>